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8"/>
  </p:notesMasterIdLst>
  <p:sldIdLst>
    <p:sldId id="256" r:id="rId2"/>
    <p:sldId id="295" r:id="rId3"/>
    <p:sldId id="296" r:id="rId4"/>
    <p:sldId id="260" r:id="rId5"/>
    <p:sldId id="322" r:id="rId6"/>
    <p:sldId id="323" r:id="rId7"/>
    <p:sldId id="263" r:id="rId8"/>
    <p:sldId id="298" r:id="rId9"/>
    <p:sldId id="299" r:id="rId10"/>
    <p:sldId id="265" r:id="rId11"/>
    <p:sldId id="266" r:id="rId12"/>
    <p:sldId id="267" r:id="rId13"/>
    <p:sldId id="301" r:id="rId14"/>
    <p:sldId id="302" r:id="rId15"/>
    <p:sldId id="303" r:id="rId16"/>
    <p:sldId id="304" r:id="rId17"/>
    <p:sldId id="305" r:id="rId18"/>
    <p:sldId id="306" r:id="rId19"/>
    <p:sldId id="268" r:id="rId20"/>
    <p:sldId id="264" r:id="rId21"/>
    <p:sldId id="269" r:id="rId22"/>
    <p:sldId id="270" r:id="rId23"/>
    <p:sldId id="273" r:id="rId24"/>
    <p:sldId id="271" r:id="rId25"/>
    <p:sldId id="272" r:id="rId26"/>
    <p:sldId id="307" r:id="rId27"/>
    <p:sldId id="274" r:id="rId28"/>
    <p:sldId id="308" r:id="rId29"/>
    <p:sldId id="324" r:id="rId30"/>
    <p:sldId id="309" r:id="rId31"/>
    <p:sldId id="310" r:id="rId32"/>
    <p:sldId id="275" r:id="rId33"/>
    <p:sldId id="281" r:id="rId34"/>
    <p:sldId id="262" r:id="rId35"/>
    <p:sldId id="282" r:id="rId36"/>
    <p:sldId id="283" r:id="rId37"/>
    <p:sldId id="284" r:id="rId38"/>
    <p:sldId id="261" r:id="rId39"/>
    <p:sldId id="312" r:id="rId40"/>
    <p:sldId id="315" r:id="rId41"/>
    <p:sldId id="316" r:id="rId42"/>
    <p:sldId id="317" r:id="rId43"/>
    <p:sldId id="318" r:id="rId44"/>
    <p:sldId id="287" r:id="rId45"/>
    <p:sldId id="314" r:id="rId46"/>
    <p:sldId id="276" r:id="rId47"/>
    <p:sldId id="278" r:id="rId48"/>
    <p:sldId id="288" r:id="rId49"/>
    <p:sldId id="289" r:id="rId50"/>
    <p:sldId id="290" r:id="rId51"/>
    <p:sldId id="291" r:id="rId52"/>
    <p:sldId id="279" r:id="rId53"/>
    <p:sldId id="319" r:id="rId54"/>
    <p:sldId id="292" r:id="rId55"/>
    <p:sldId id="320" r:id="rId56"/>
    <p:sldId id="321" r:id="rId5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3883" autoAdjust="0"/>
  </p:normalViewPr>
  <p:slideViewPr>
    <p:cSldViewPr snapToGrid="0">
      <p:cViewPr varScale="1">
        <p:scale>
          <a:sx n="107" d="100"/>
          <a:sy n="107" d="100"/>
        </p:scale>
        <p:origin x="750" y="114"/>
      </p:cViewPr>
      <p:guideLst/>
    </p:cSldViewPr>
  </p:slideViewPr>
  <p:notesTextViewPr>
    <p:cViewPr>
      <p:scale>
        <a:sx n="1" d="1"/>
        <a:sy n="1" d="1"/>
      </p:scale>
      <p:origin x="0" y="0"/>
    </p:cViewPr>
  </p:notesTextViewPr>
  <p:sorterViewPr>
    <p:cViewPr>
      <p:scale>
        <a:sx n="90" d="100"/>
        <a:sy n="90" d="100"/>
      </p:scale>
      <p:origin x="0" y="-1258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8.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59.wmf"/><Relationship Id="rId2" Type="http://schemas.openxmlformats.org/officeDocument/2006/relationships/image" Target="../media/image58.wmf"/><Relationship Id="rId1" Type="http://schemas.openxmlformats.org/officeDocument/2006/relationships/image" Target="../media/image57.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5E95F9B-AC0F-4CED-BD58-78965B018038}" type="datetimeFigureOut">
              <a:rPr lang="en-US" smtClean="0"/>
              <a:t>11/22/2020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2A7E373-28F7-47C5-8BE3-F40AE12625FB}" type="slidenum">
              <a:rPr lang="en-US" smtClean="0"/>
              <a:t>‹#›</a:t>
            </a:fld>
            <a:endParaRPr lang="en-US"/>
          </a:p>
        </p:txBody>
      </p:sp>
    </p:spTree>
    <p:extLst>
      <p:ext uri="{BB962C8B-B14F-4D97-AF65-F5344CB8AC3E}">
        <p14:creationId xmlns:p14="http://schemas.microsoft.com/office/powerpoint/2010/main" val="193613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Angular spatial frequency</a:t>
            </a:r>
            <a:r>
              <a:rPr lang="en-US" baseline="0" dirty="0"/>
              <a:t> is given as 2pi/spatial period</a:t>
            </a:r>
            <a:endParaRPr lang="en-US" dirty="0"/>
          </a:p>
        </p:txBody>
      </p:sp>
      <p:sp>
        <p:nvSpPr>
          <p:cNvPr id="4" name="Slide Number Placeholder 3"/>
          <p:cNvSpPr>
            <a:spLocks noGrp="1"/>
          </p:cNvSpPr>
          <p:nvPr>
            <p:ph type="sldNum" sz="quarter" idx="10"/>
          </p:nvPr>
        </p:nvSpPr>
        <p:spPr/>
        <p:txBody>
          <a:bodyPr/>
          <a:lstStyle/>
          <a:p>
            <a:fld id="{2BD8335D-5DDC-41D8-8CB5-879B6C58F906}" type="slidenum">
              <a:rPr lang="en-US" smtClean="0"/>
              <a:t>4</a:t>
            </a:fld>
            <a:endParaRPr lang="en-US"/>
          </a:p>
        </p:txBody>
      </p:sp>
    </p:spTree>
    <p:extLst>
      <p:ext uri="{BB962C8B-B14F-4D97-AF65-F5344CB8AC3E}">
        <p14:creationId xmlns:p14="http://schemas.microsoft.com/office/powerpoint/2010/main" val="11440746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83F61D8-49D9-43C4-82A4-4142BCB4D6A7}" type="slidenum">
              <a:rPr lang="en-US" smtClean="0"/>
              <a:t>33</a:t>
            </a:fld>
            <a:endParaRPr lang="en-US"/>
          </a:p>
        </p:txBody>
      </p:sp>
    </p:spTree>
    <p:extLst>
      <p:ext uri="{BB962C8B-B14F-4D97-AF65-F5344CB8AC3E}">
        <p14:creationId xmlns:p14="http://schemas.microsoft.com/office/powerpoint/2010/main" val="32618858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key point : the field distribution in the </a:t>
            </a:r>
            <a:r>
              <a:rPr lang="en-US" dirty="0" err="1"/>
              <a:t>Fraunhofer</a:t>
            </a:r>
            <a:r>
              <a:rPr lang="en-US" dirty="0"/>
              <a:t> diffraction</a:t>
            </a:r>
            <a:r>
              <a:rPr lang="en-US" baseline="0" dirty="0"/>
              <a:t> pattern is the Fourier transform of the field distribution across the aperture (i.e., the aperture function)</a:t>
            </a:r>
            <a:endParaRPr lang="en-US" dirty="0"/>
          </a:p>
        </p:txBody>
      </p:sp>
      <p:sp>
        <p:nvSpPr>
          <p:cNvPr id="4" name="Slide Number Placeholder 3"/>
          <p:cNvSpPr>
            <a:spLocks noGrp="1"/>
          </p:cNvSpPr>
          <p:nvPr>
            <p:ph type="sldNum" sz="quarter" idx="10"/>
          </p:nvPr>
        </p:nvSpPr>
        <p:spPr/>
        <p:txBody>
          <a:bodyPr/>
          <a:lstStyle/>
          <a:p>
            <a:fld id="{2BD8335D-5DDC-41D8-8CB5-879B6C58F906}" type="slidenum">
              <a:rPr lang="en-US" smtClean="0"/>
              <a:t>36</a:t>
            </a:fld>
            <a:endParaRPr lang="en-US"/>
          </a:p>
        </p:txBody>
      </p:sp>
    </p:spTree>
    <p:extLst>
      <p:ext uri="{BB962C8B-B14F-4D97-AF65-F5344CB8AC3E}">
        <p14:creationId xmlns:p14="http://schemas.microsoft.com/office/powerpoint/2010/main" val="13124993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h-TH" dirty="0"/>
              <a:t>จากการวิเคราะห์พบว่า</a:t>
            </a:r>
            <a:r>
              <a:rPr lang="th-TH" baseline="0" dirty="0"/>
              <a:t> </a:t>
            </a:r>
            <a:r>
              <a:rPr lang="en-US" baseline="0" dirty="0"/>
              <a:t>spatial frequency </a:t>
            </a:r>
            <a:r>
              <a:rPr lang="th-TH" baseline="0" dirty="0"/>
              <a:t>ค่าสูงสัมพันธ์กับ </a:t>
            </a:r>
            <a:r>
              <a:rPr lang="en-US" baseline="0" dirty="0"/>
              <a:t>bright spots </a:t>
            </a:r>
            <a:r>
              <a:rPr lang="th-TH" baseline="0" dirty="0"/>
              <a:t>ที่อยู่ไกลจาก </a:t>
            </a:r>
            <a:r>
              <a:rPr lang="en-US" baseline="0" dirty="0"/>
              <a:t>central spot</a:t>
            </a:r>
            <a:endParaRPr lang="en-US" dirty="0"/>
          </a:p>
        </p:txBody>
      </p:sp>
      <p:sp>
        <p:nvSpPr>
          <p:cNvPr id="4" name="Slide Number Placeholder 3"/>
          <p:cNvSpPr>
            <a:spLocks noGrp="1"/>
          </p:cNvSpPr>
          <p:nvPr>
            <p:ph type="sldNum" sz="quarter" idx="10"/>
          </p:nvPr>
        </p:nvSpPr>
        <p:spPr/>
        <p:txBody>
          <a:bodyPr/>
          <a:lstStyle/>
          <a:p>
            <a:fld id="{483F61D8-49D9-43C4-82A4-4142BCB4D6A7}" type="slidenum">
              <a:rPr lang="en-US" smtClean="0"/>
              <a:t>37</a:t>
            </a:fld>
            <a:endParaRPr lang="en-US"/>
          </a:p>
        </p:txBody>
      </p:sp>
    </p:spTree>
    <p:extLst>
      <p:ext uri="{BB962C8B-B14F-4D97-AF65-F5344CB8AC3E}">
        <p14:creationId xmlns:p14="http://schemas.microsoft.com/office/powerpoint/2010/main" val="37986245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Recall spatial frequency </a:t>
            </a:r>
            <a:r>
              <a:rPr lang="en-US" dirty="0">
                <a:sym typeface="Symbol" panose="05050102010706020507" pitchFamily="18" charset="2"/>
              </a:rPr>
              <a:t>m = m/d.</a:t>
            </a:r>
          </a:p>
          <a:p>
            <a:r>
              <a:rPr lang="en-US" dirty="0">
                <a:sym typeface="Symbol" panose="05050102010706020507" pitchFamily="18" charset="2"/>
              </a:rPr>
              <a:t>There m+1 = (m+1)/d</a:t>
            </a:r>
          </a:p>
          <a:p>
            <a:r>
              <a:rPr lang="en-US" dirty="0">
                <a:sym typeface="Symbol" panose="05050102010706020507" pitchFamily="18" charset="2"/>
              </a:rPr>
              <a:t>= m+1 -  m = 1/d. This suggests that narrow width gives wider spatial frequency components.</a:t>
            </a:r>
            <a:endParaRPr lang="en-US" dirty="0"/>
          </a:p>
        </p:txBody>
      </p:sp>
      <p:sp>
        <p:nvSpPr>
          <p:cNvPr id="4" name="Slide Number Placeholder 3"/>
          <p:cNvSpPr>
            <a:spLocks noGrp="1"/>
          </p:cNvSpPr>
          <p:nvPr>
            <p:ph type="sldNum" sz="quarter" idx="5"/>
          </p:nvPr>
        </p:nvSpPr>
        <p:spPr/>
        <p:txBody>
          <a:bodyPr/>
          <a:lstStyle/>
          <a:p>
            <a:fld id="{52A7E373-28F7-47C5-8BE3-F40AE12625FB}" type="slidenum">
              <a:rPr lang="en-US" smtClean="0"/>
              <a:t>44</a:t>
            </a:fld>
            <a:endParaRPr lang="en-US"/>
          </a:p>
        </p:txBody>
      </p:sp>
    </p:spTree>
    <p:extLst>
      <p:ext uri="{BB962C8B-B14F-4D97-AF65-F5344CB8AC3E}">
        <p14:creationId xmlns:p14="http://schemas.microsoft.com/office/powerpoint/2010/main" val="35303297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image is observed</a:t>
            </a:r>
            <a:r>
              <a:rPr lang="en-US" baseline="0" dirty="0"/>
              <a:t> on the image plane. </a:t>
            </a:r>
            <a:endParaRPr lang="en-US" dirty="0"/>
          </a:p>
        </p:txBody>
      </p:sp>
      <p:sp>
        <p:nvSpPr>
          <p:cNvPr id="4" name="Slide Number Placeholder 3"/>
          <p:cNvSpPr>
            <a:spLocks noGrp="1"/>
          </p:cNvSpPr>
          <p:nvPr>
            <p:ph type="sldNum" sz="quarter" idx="10"/>
          </p:nvPr>
        </p:nvSpPr>
        <p:spPr/>
        <p:txBody>
          <a:bodyPr/>
          <a:lstStyle/>
          <a:p>
            <a:fld id="{483F61D8-49D9-43C4-82A4-4142BCB4D6A7}" type="slidenum">
              <a:rPr lang="en-US" smtClean="0"/>
              <a:t>50</a:t>
            </a:fld>
            <a:endParaRPr lang="en-US"/>
          </a:p>
        </p:txBody>
      </p:sp>
    </p:spTree>
    <p:extLst>
      <p:ext uri="{BB962C8B-B14F-4D97-AF65-F5344CB8AC3E}">
        <p14:creationId xmlns:p14="http://schemas.microsoft.com/office/powerpoint/2010/main" val="39760258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83F61D8-49D9-43C4-82A4-4142BCB4D6A7}" type="slidenum">
              <a:rPr lang="en-US" smtClean="0"/>
              <a:t>51</a:t>
            </a:fld>
            <a:endParaRPr lang="en-US"/>
          </a:p>
        </p:txBody>
      </p:sp>
    </p:spTree>
    <p:extLst>
      <p:ext uri="{BB962C8B-B14F-4D97-AF65-F5344CB8AC3E}">
        <p14:creationId xmlns:p14="http://schemas.microsoft.com/office/powerpoint/2010/main" val="42159194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Times New Roman" panose="02020603050405020304" pitchFamily="18" charset="0"/>
                <a:cs typeface="Times New Roman" panose="02020603050405020304" pitchFamily="18" charset="0"/>
              </a:rPr>
              <a:t>Determine </a:t>
            </a:r>
            <a:r>
              <a:rPr lang="en-US" sz="1200" dirty="0">
                <a:latin typeface="Times New Roman" panose="02020603050405020304" pitchFamily="18" charset="0"/>
                <a:cs typeface="Times New Roman" panose="02020603050405020304" pitchFamily="18" charset="0"/>
                <a:sym typeface="Symbol" panose="05050102010706020507" pitchFamily="18" charset="2"/>
              </a:rPr>
              <a:t></a:t>
            </a:r>
            <a:r>
              <a:rPr lang="en-US" sz="1200" baseline="-25000" dirty="0">
                <a:latin typeface="Times New Roman" panose="02020603050405020304" pitchFamily="18" charset="0"/>
                <a:cs typeface="Times New Roman" panose="02020603050405020304" pitchFamily="18" charset="0"/>
                <a:sym typeface="Symbol" panose="05050102010706020507" pitchFamily="18" charset="2"/>
              </a:rPr>
              <a:t>x</a:t>
            </a:r>
            <a:r>
              <a:rPr lang="en-US" sz="1200" dirty="0">
                <a:latin typeface="Times New Roman" panose="02020603050405020304" pitchFamily="18" charset="0"/>
                <a:cs typeface="Times New Roman" panose="02020603050405020304" pitchFamily="18" charset="0"/>
                <a:sym typeface="Symbol" panose="05050102010706020507" pitchFamily="18" charset="2"/>
              </a:rPr>
              <a:t> and </a:t>
            </a:r>
            <a:r>
              <a:rPr lang="en-US" sz="1200" baseline="-25000" dirty="0">
                <a:latin typeface="Times New Roman" panose="02020603050405020304" pitchFamily="18" charset="0"/>
                <a:cs typeface="Times New Roman" panose="02020603050405020304" pitchFamily="18" charset="0"/>
                <a:sym typeface="Symbol" panose="05050102010706020507" pitchFamily="18" charset="2"/>
              </a:rPr>
              <a:t>k   </a:t>
            </a:r>
            <a:r>
              <a:rPr lang="en-US" sz="1200" baseline="0" dirty="0">
                <a:latin typeface="Times New Roman" panose="02020603050405020304" pitchFamily="18" charset="0"/>
                <a:cs typeface="Times New Roman" panose="02020603050405020304" pitchFamily="18" charset="0"/>
                <a:sym typeface="Symbol" panose="05050102010706020507" pitchFamily="18" charset="2"/>
              </a:rPr>
              <a:t> (1/</a:t>
            </a:r>
            <a:r>
              <a:rPr lang="en-US" sz="1200" baseline="0" dirty="0" err="1">
                <a:latin typeface="Times New Roman" panose="02020603050405020304" pitchFamily="18" charset="0"/>
                <a:cs typeface="Times New Roman" panose="02020603050405020304" pitchFamily="18" charset="0"/>
                <a:sym typeface="Symbol" panose="05050102010706020507" pitchFamily="18" charset="2"/>
              </a:rPr>
              <a:t>sqrt</a:t>
            </a:r>
            <a:r>
              <a:rPr lang="en-US" sz="1200" baseline="0" dirty="0">
                <a:latin typeface="Times New Roman" panose="02020603050405020304" pitchFamily="18" charset="0"/>
                <a:cs typeface="Times New Roman" panose="02020603050405020304" pitchFamily="18" charset="0"/>
                <a:sym typeface="Symbol" panose="05050102010706020507" pitchFamily="18" charset="2"/>
              </a:rPr>
              <a:t>(2a), </a:t>
            </a:r>
            <a:r>
              <a:rPr lang="en-US" sz="1200" baseline="0" dirty="0" err="1">
                <a:latin typeface="Times New Roman" panose="02020603050405020304" pitchFamily="18" charset="0"/>
                <a:cs typeface="Times New Roman" panose="02020603050405020304" pitchFamily="18" charset="0"/>
                <a:sym typeface="Symbol" panose="05050102010706020507" pitchFamily="18" charset="2"/>
              </a:rPr>
              <a:t>sqrt</a:t>
            </a:r>
            <a:r>
              <a:rPr lang="en-US" sz="1200" baseline="0" dirty="0">
                <a:latin typeface="Times New Roman" panose="02020603050405020304" pitchFamily="18" charset="0"/>
                <a:cs typeface="Times New Roman" panose="02020603050405020304" pitchFamily="18" charset="0"/>
                <a:sym typeface="Symbol" panose="05050102010706020507" pitchFamily="18" charset="2"/>
              </a:rPr>
              <a:t>(2a))</a:t>
            </a:r>
          </a:p>
          <a:p>
            <a:r>
              <a:rPr lang="en-US" sz="1200" baseline="0" dirty="0">
                <a:latin typeface="Times New Roman" panose="02020603050405020304" pitchFamily="18" charset="0"/>
                <a:cs typeface="Times New Roman" panose="02020603050405020304" pitchFamily="18" charset="0"/>
                <a:sym typeface="Symbol" panose="05050102010706020507" pitchFamily="18" charset="2"/>
              </a:rPr>
              <a:t>As a increases, f(x) becomes narrower, in contrast, F(k) broadens. In other words, the shorter the pulse length, the broader the spatial </a:t>
            </a:r>
            <a:r>
              <a:rPr lang="en-US" sz="1200" baseline="0" dirty="0" err="1">
                <a:latin typeface="Times New Roman" panose="02020603050405020304" pitchFamily="18" charset="0"/>
                <a:cs typeface="Times New Roman" panose="02020603050405020304" pitchFamily="18" charset="0"/>
                <a:sym typeface="Symbol" panose="05050102010706020507" pitchFamily="18" charset="2"/>
              </a:rPr>
              <a:t>frequcy</a:t>
            </a:r>
            <a:r>
              <a:rPr lang="en-US" sz="1200" baseline="0" dirty="0">
                <a:latin typeface="Times New Roman" panose="02020603050405020304" pitchFamily="18" charset="0"/>
                <a:cs typeface="Times New Roman" panose="02020603050405020304" pitchFamily="18" charset="0"/>
                <a:sym typeface="Symbol" panose="05050102010706020507" pitchFamily="18" charset="2"/>
              </a:rPr>
              <a:t> bandwidth.</a:t>
            </a:r>
            <a:endParaRPr lang="en-US" dirty="0"/>
          </a:p>
        </p:txBody>
      </p:sp>
      <p:sp>
        <p:nvSpPr>
          <p:cNvPr id="4" name="Slide Number Placeholder 3"/>
          <p:cNvSpPr>
            <a:spLocks noGrp="1"/>
          </p:cNvSpPr>
          <p:nvPr>
            <p:ph type="sldNum" sz="quarter" idx="10"/>
          </p:nvPr>
        </p:nvSpPr>
        <p:spPr/>
        <p:txBody>
          <a:bodyPr/>
          <a:lstStyle/>
          <a:p>
            <a:fld id="{2BD8335D-5DDC-41D8-8CB5-879B6C58F906}" type="slidenum">
              <a:rPr lang="en-US" smtClean="0"/>
              <a:t>7</a:t>
            </a:fld>
            <a:endParaRPr lang="en-US"/>
          </a:p>
        </p:txBody>
      </p:sp>
    </p:spTree>
    <p:extLst>
      <p:ext uri="{BB962C8B-B14F-4D97-AF65-F5344CB8AC3E}">
        <p14:creationId xmlns:p14="http://schemas.microsoft.com/office/powerpoint/2010/main" val="30684299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Times New Roman" panose="02020603050405020304" pitchFamily="18" charset="0"/>
                <a:cs typeface="Times New Roman" panose="02020603050405020304" pitchFamily="18" charset="0"/>
              </a:rPr>
              <a:t>Determine </a:t>
            </a:r>
            <a:r>
              <a:rPr lang="en-US" sz="1200" dirty="0">
                <a:latin typeface="Times New Roman" panose="02020603050405020304" pitchFamily="18" charset="0"/>
                <a:cs typeface="Times New Roman" panose="02020603050405020304" pitchFamily="18" charset="0"/>
                <a:sym typeface="Symbol" panose="05050102010706020507" pitchFamily="18" charset="2"/>
              </a:rPr>
              <a:t></a:t>
            </a:r>
            <a:r>
              <a:rPr lang="en-US" sz="1200" baseline="-25000" dirty="0">
                <a:latin typeface="Times New Roman" panose="02020603050405020304" pitchFamily="18" charset="0"/>
                <a:cs typeface="Times New Roman" panose="02020603050405020304" pitchFamily="18" charset="0"/>
                <a:sym typeface="Symbol" panose="05050102010706020507" pitchFamily="18" charset="2"/>
              </a:rPr>
              <a:t>x</a:t>
            </a:r>
            <a:r>
              <a:rPr lang="en-US" sz="1200" dirty="0">
                <a:latin typeface="Times New Roman" panose="02020603050405020304" pitchFamily="18" charset="0"/>
                <a:cs typeface="Times New Roman" panose="02020603050405020304" pitchFamily="18" charset="0"/>
                <a:sym typeface="Symbol" panose="05050102010706020507" pitchFamily="18" charset="2"/>
              </a:rPr>
              <a:t> and </a:t>
            </a:r>
            <a:r>
              <a:rPr lang="en-US" sz="1200" baseline="-25000" dirty="0">
                <a:latin typeface="Times New Roman" panose="02020603050405020304" pitchFamily="18" charset="0"/>
                <a:cs typeface="Times New Roman" panose="02020603050405020304" pitchFamily="18" charset="0"/>
                <a:sym typeface="Symbol" panose="05050102010706020507" pitchFamily="18" charset="2"/>
              </a:rPr>
              <a:t>k   </a:t>
            </a:r>
            <a:r>
              <a:rPr lang="en-US" sz="1200" baseline="0" dirty="0">
                <a:latin typeface="Times New Roman" panose="02020603050405020304" pitchFamily="18" charset="0"/>
                <a:cs typeface="Times New Roman" panose="02020603050405020304" pitchFamily="18" charset="0"/>
                <a:sym typeface="Symbol" panose="05050102010706020507" pitchFamily="18" charset="2"/>
              </a:rPr>
              <a:t> (1/</a:t>
            </a:r>
            <a:r>
              <a:rPr lang="en-US" sz="1200" baseline="0" dirty="0" err="1">
                <a:latin typeface="Times New Roman" panose="02020603050405020304" pitchFamily="18" charset="0"/>
                <a:cs typeface="Times New Roman" panose="02020603050405020304" pitchFamily="18" charset="0"/>
                <a:sym typeface="Symbol" panose="05050102010706020507" pitchFamily="18" charset="2"/>
              </a:rPr>
              <a:t>sqrt</a:t>
            </a:r>
            <a:r>
              <a:rPr lang="en-US" sz="1200" baseline="0" dirty="0">
                <a:latin typeface="Times New Roman" panose="02020603050405020304" pitchFamily="18" charset="0"/>
                <a:cs typeface="Times New Roman" panose="02020603050405020304" pitchFamily="18" charset="0"/>
                <a:sym typeface="Symbol" panose="05050102010706020507" pitchFamily="18" charset="2"/>
              </a:rPr>
              <a:t>(2a), </a:t>
            </a:r>
            <a:r>
              <a:rPr lang="en-US" sz="1200" baseline="0" dirty="0" err="1">
                <a:latin typeface="Times New Roman" panose="02020603050405020304" pitchFamily="18" charset="0"/>
                <a:cs typeface="Times New Roman" panose="02020603050405020304" pitchFamily="18" charset="0"/>
                <a:sym typeface="Symbol" panose="05050102010706020507" pitchFamily="18" charset="2"/>
              </a:rPr>
              <a:t>sqrt</a:t>
            </a:r>
            <a:r>
              <a:rPr lang="en-US" sz="1200" baseline="0" dirty="0">
                <a:latin typeface="Times New Roman" panose="02020603050405020304" pitchFamily="18" charset="0"/>
                <a:cs typeface="Times New Roman" panose="02020603050405020304" pitchFamily="18" charset="0"/>
                <a:sym typeface="Symbol" panose="05050102010706020507" pitchFamily="18" charset="2"/>
              </a:rPr>
              <a:t>(2a))</a:t>
            </a:r>
          </a:p>
          <a:p>
            <a:r>
              <a:rPr lang="en-US" sz="1200" baseline="0" dirty="0">
                <a:latin typeface="Times New Roman" panose="02020603050405020304" pitchFamily="18" charset="0"/>
                <a:cs typeface="Times New Roman" panose="02020603050405020304" pitchFamily="18" charset="0"/>
                <a:sym typeface="Symbol" panose="05050102010706020507" pitchFamily="18" charset="2"/>
              </a:rPr>
              <a:t>As a increases, f(x) becomes narrower, in contrast, F(k) broadens. In other words, the shorter the pulse length, the broader the spatial </a:t>
            </a:r>
            <a:r>
              <a:rPr lang="en-US" sz="1200" baseline="0" dirty="0" err="1">
                <a:latin typeface="Times New Roman" panose="02020603050405020304" pitchFamily="18" charset="0"/>
                <a:cs typeface="Times New Roman" panose="02020603050405020304" pitchFamily="18" charset="0"/>
                <a:sym typeface="Symbol" panose="05050102010706020507" pitchFamily="18" charset="2"/>
              </a:rPr>
              <a:t>frequcy</a:t>
            </a:r>
            <a:r>
              <a:rPr lang="en-US" sz="1200" baseline="0" dirty="0">
                <a:latin typeface="Times New Roman" panose="02020603050405020304" pitchFamily="18" charset="0"/>
                <a:cs typeface="Times New Roman" panose="02020603050405020304" pitchFamily="18" charset="0"/>
                <a:sym typeface="Symbol" panose="05050102010706020507" pitchFamily="18" charset="2"/>
              </a:rPr>
              <a:t> bandwidth.</a:t>
            </a:r>
            <a:endParaRPr lang="en-US" dirty="0"/>
          </a:p>
        </p:txBody>
      </p:sp>
      <p:sp>
        <p:nvSpPr>
          <p:cNvPr id="4" name="Slide Number Placeholder 3"/>
          <p:cNvSpPr>
            <a:spLocks noGrp="1"/>
          </p:cNvSpPr>
          <p:nvPr>
            <p:ph type="sldNum" sz="quarter" idx="10"/>
          </p:nvPr>
        </p:nvSpPr>
        <p:spPr/>
        <p:txBody>
          <a:bodyPr/>
          <a:lstStyle/>
          <a:p>
            <a:fld id="{2BD8335D-5DDC-41D8-8CB5-879B6C58F906}" type="slidenum">
              <a:rPr lang="en-US" smtClean="0"/>
              <a:t>8</a:t>
            </a:fld>
            <a:endParaRPr lang="en-US"/>
          </a:p>
        </p:txBody>
      </p:sp>
    </p:spTree>
    <p:extLst>
      <p:ext uri="{BB962C8B-B14F-4D97-AF65-F5344CB8AC3E}">
        <p14:creationId xmlns:p14="http://schemas.microsoft.com/office/powerpoint/2010/main" val="17950752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Times New Roman" panose="02020603050405020304" pitchFamily="18" charset="0"/>
                <a:cs typeface="Times New Roman" panose="02020603050405020304" pitchFamily="18" charset="0"/>
              </a:rPr>
              <a:t>Determine </a:t>
            </a:r>
            <a:r>
              <a:rPr lang="en-US" sz="1200" dirty="0">
                <a:latin typeface="Times New Roman" panose="02020603050405020304" pitchFamily="18" charset="0"/>
                <a:cs typeface="Times New Roman" panose="02020603050405020304" pitchFamily="18" charset="0"/>
                <a:sym typeface="Symbol" panose="05050102010706020507" pitchFamily="18" charset="2"/>
              </a:rPr>
              <a:t></a:t>
            </a:r>
            <a:r>
              <a:rPr lang="en-US" sz="1200" baseline="-25000" dirty="0">
                <a:latin typeface="Times New Roman" panose="02020603050405020304" pitchFamily="18" charset="0"/>
                <a:cs typeface="Times New Roman" panose="02020603050405020304" pitchFamily="18" charset="0"/>
                <a:sym typeface="Symbol" panose="05050102010706020507" pitchFamily="18" charset="2"/>
              </a:rPr>
              <a:t>x</a:t>
            </a:r>
            <a:r>
              <a:rPr lang="en-US" sz="1200" dirty="0">
                <a:latin typeface="Times New Roman" panose="02020603050405020304" pitchFamily="18" charset="0"/>
                <a:cs typeface="Times New Roman" panose="02020603050405020304" pitchFamily="18" charset="0"/>
                <a:sym typeface="Symbol" panose="05050102010706020507" pitchFamily="18" charset="2"/>
              </a:rPr>
              <a:t> and </a:t>
            </a:r>
            <a:r>
              <a:rPr lang="en-US" sz="1200" baseline="-25000" dirty="0">
                <a:latin typeface="Times New Roman" panose="02020603050405020304" pitchFamily="18" charset="0"/>
                <a:cs typeface="Times New Roman" panose="02020603050405020304" pitchFamily="18" charset="0"/>
                <a:sym typeface="Symbol" panose="05050102010706020507" pitchFamily="18" charset="2"/>
              </a:rPr>
              <a:t>k   </a:t>
            </a:r>
            <a:r>
              <a:rPr lang="en-US" sz="1200" baseline="0" dirty="0">
                <a:latin typeface="Times New Roman" panose="02020603050405020304" pitchFamily="18" charset="0"/>
                <a:cs typeface="Times New Roman" panose="02020603050405020304" pitchFamily="18" charset="0"/>
                <a:sym typeface="Symbol" panose="05050102010706020507" pitchFamily="18" charset="2"/>
              </a:rPr>
              <a:t> (1/</a:t>
            </a:r>
            <a:r>
              <a:rPr lang="en-US" sz="1200" baseline="0" dirty="0" err="1">
                <a:latin typeface="Times New Roman" panose="02020603050405020304" pitchFamily="18" charset="0"/>
                <a:cs typeface="Times New Roman" panose="02020603050405020304" pitchFamily="18" charset="0"/>
                <a:sym typeface="Symbol" panose="05050102010706020507" pitchFamily="18" charset="2"/>
              </a:rPr>
              <a:t>sqrt</a:t>
            </a:r>
            <a:r>
              <a:rPr lang="en-US" sz="1200" baseline="0" dirty="0">
                <a:latin typeface="Times New Roman" panose="02020603050405020304" pitchFamily="18" charset="0"/>
                <a:cs typeface="Times New Roman" panose="02020603050405020304" pitchFamily="18" charset="0"/>
                <a:sym typeface="Symbol" panose="05050102010706020507" pitchFamily="18" charset="2"/>
              </a:rPr>
              <a:t>(2a), </a:t>
            </a:r>
            <a:r>
              <a:rPr lang="en-US" sz="1200" baseline="0" dirty="0" err="1">
                <a:latin typeface="Times New Roman" panose="02020603050405020304" pitchFamily="18" charset="0"/>
                <a:cs typeface="Times New Roman" panose="02020603050405020304" pitchFamily="18" charset="0"/>
                <a:sym typeface="Symbol" panose="05050102010706020507" pitchFamily="18" charset="2"/>
              </a:rPr>
              <a:t>sqrt</a:t>
            </a:r>
            <a:r>
              <a:rPr lang="en-US" sz="1200" baseline="0" dirty="0">
                <a:latin typeface="Times New Roman" panose="02020603050405020304" pitchFamily="18" charset="0"/>
                <a:cs typeface="Times New Roman" panose="02020603050405020304" pitchFamily="18" charset="0"/>
                <a:sym typeface="Symbol" panose="05050102010706020507" pitchFamily="18" charset="2"/>
              </a:rPr>
              <a:t>(2a))</a:t>
            </a:r>
          </a:p>
          <a:p>
            <a:r>
              <a:rPr lang="en-US" sz="1200" baseline="0" dirty="0">
                <a:latin typeface="Times New Roman" panose="02020603050405020304" pitchFamily="18" charset="0"/>
                <a:cs typeface="Times New Roman" panose="02020603050405020304" pitchFamily="18" charset="0"/>
                <a:sym typeface="Symbol" panose="05050102010706020507" pitchFamily="18" charset="2"/>
              </a:rPr>
              <a:t>As a increases, f(x) becomes narrower, in contrast, F(k) broadens. In other words, the shorter the pulse length, the broader the spatial </a:t>
            </a:r>
            <a:r>
              <a:rPr lang="en-US" sz="1200" baseline="0" dirty="0" err="1">
                <a:latin typeface="Times New Roman" panose="02020603050405020304" pitchFamily="18" charset="0"/>
                <a:cs typeface="Times New Roman" panose="02020603050405020304" pitchFamily="18" charset="0"/>
                <a:sym typeface="Symbol" panose="05050102010706020507" pitchFamily="18" charset="2"/>
              </a:rPr>
              <a:t>frequcy</a:t>
            </a:r>
            <a:r>
              <a:rPr lang="en-US" sz="1200" baseline="0" dirty="0">
                <a:latin typeface="Times New Roman" panose="02020603050405020304" pitchFamily="18" charset="0"/>
                <a:cs typeface="Times New Roman" panose="02020603050405020304" pitchFamily="18" charset="0"/>
                <a:sym typeface="Symbol" panose="05050102010706020507" pitchFamily="18" charset="2"/>
              </a:rPr>
              <a:t> bandwidth.</a:t>
            </a:r>
            <a:endParaRPr lang="en-US" dirty="0"/>
          </a:p>
        </p:txBody>
      </p:sp>
      <p:sp>
        <p:nvSpPr>
          <p:cNvPr id="4" name="Slide Number Placeholder 3"/>
          <p:cNvSpPr>
            <a:spLocks noGrp="1"/>
          </p:cNvSpPr>
          <p:nvPr>
            <p:ph type="sldNum" sz="quarter" idx="10"/>
          </p:nvPr>
        </p:nvSpPr>
        <p:spPr/>
        <p:txBody>
          <a:bodyPr/>
          <a:lstStyle/>
          <a:p>
            <a:fld id="{2BD8335D-5DDC-41D8-8CB5-879B6C58F906}" type="slidenum">
              <a:rPr lang="en-US" smtClean="0"/>
              <a:t>9</a:t>
            </a:fld>
            <a:endParaRPr lang="en-US"/>
          </a:p>
        </p:txBody>
      </p:sp>
    </p:spTree>
    <p:extLst>
      <p:ext uri="{BB962C8B-B14F-4D97-AF65-F5344CB8AC3E}">
        <p14:creationId xmlns:p14="http://schemas.microsoft.com/office/powerpoint/2010/main" val="20075291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D8335D-5DDC-41D8-8CB5-879B6C58F906}" type="slidenum">
              <a:rPr lang="en-US" smtClean="0"/>
              <a:t>10</a:t>
            </a:fld>
            <a:endParaRPr lang="en-US"/>
          </a:p>
        </p:txBody>
      </p:sp>
    </p:spTree>
    <p:extLst>
      <p:ext uri="{BB962C8B-B14F-4D97-AF65-F5344CB8AC3E}">
        <p14:creationId xmlns:p14="http://schemas.microsoft.com/office/powerpoint/2010/main" val="24902113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a:t>
            </a:r>
            <a:r>
              <a:rPr lang="en-US" baseline="0" dirty="0"/>
              <a:t> Fourier transform of two symmetrical delta functions is a cosine function.</a:t>
            </a:r>
          </a:p>
          <a:p>
            <a:r>
              <a:rPr lang="en-US" baseline="0" dirty="0"/>
              <a:t>This gives the idea of the Fourier transform of aperture function (</a:t>
            </a:r>
            <a:r>
              <a:rPr lang="th-TH" baseline="0" dirty="0"/>
              <a:t>ในที่นี้คือ </a:t>
            </a:r>
            <a:r>
              <a:rPr lang="en-US" baseline="0" dirty="0"/>
              <a:t>symmetrical delta functions)</a:t>
            </a:r>
          </a:p>
          <a:p>
            <a:r>
              <a:rPr lang="th-TH" baseline="0" dirty="0"/>
              <a:t>ให้ </a:t>
            </a:r>
            <a:r>
              <a:rPr lang="en-US" baseline="0" dirty="0"/>
              <a:t>interference pattern </a:t>
            </a:r>
            <a:r>
              <a:rPr lang="th-TH" baseline="0" dirty="0"/>
              <a:t>บนฉาก</a:t>
            </a:r>
            <a:endParaRPr lang="en-US" dirty="0"/>
          </a:p>
        </p:txBody>
      </p:sp>
      <p:sp>
        <p:nvSpPr>
          <p:cNvPr id="4" name="Slide Number Placeholder 3"/>
          <p:cNvSpPr>
            <a:spLocks noGrp="1"/>
          </p:cNvSpPr>
          <p:nvPr>
            <p:ph type="sldNum" sz="quarter" idx="10"/>
          </p:nvPr>
        </p:nvSpPr>
        <p:spPr/>
        <p:txBody>
          <a:bodyPr/>
          <a:lstStyle/>
          <a:p>
            <a:fld id="{2BD8335D-5DDC-41D8-8CB5-879B6C58F906}" type="slidenum">
              <a:rPr lang="en-US" smtClean="0"/>
              <a:t>19</a:t>
            </a:fld>
            <a:endParaRPr lang="en-US"/>
          </a:p>
        </p:txBody>
      </p:sp>
    </p:spTree>
    <p:extLst>
      <p:ext uri="{BB962C8B-B14F-4D97-AF65-F5344CB8AC3E}">
        <p14:creationId xmlns:p14="http://schemas.microsoft.com/office/powerpoint/2010/main" val="22560716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D8335D-5DDC-41D8-8CB5-879B6C58F906}" type="slidenum">
              <a:rPr lang="en-US" smtClean="0"/>
              <a:t>20</a:t>
            </a:fld>
            <a:endParaRPr lang="en-US"/>
          </a:p>
        </p:txBody>
      </p:sp>
    </p:spTree>
    <p:extLst>
      <p:ext uri="{BB962C8B-B14F-4D97-AF65-F5344CB8AC3E}">
        <p14:creationId xmlns:p14="http://schemas.microsoft.com/office/powerpoint/2010/main" val="35128377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 = amplitude per unit</a:t>
            </a:r>
            <a:r>
              <a:rPr lang="en-US" baseline="0" dirty="0"/>
              <a:t> area.</a:t>
            </a:r>
            <a:endParaRPr lang="en-US" dirty="0"/>
          </a:p>
        </p:txBody>
      </p:sp>
      <p:sp>
        <p:nvSpPr>
          <p:cNvPr id="4" name="Slide Number Placeholder 3"/>
          <p:cNvSpPr>
            <a:spLocks noGrp="1"/>
          </p:cNvSpPr>
          <p:nvPr>
            <p:ph type="sldNum" sz="quarter" idx="10"/>
          </p:nvPr>
        </p:nvSpPr>
        <p:spPr/>
        <p:txBody>
          <a:bodyPr/>
          <a:lstStyle/>
          <a:p>
            <a:fld id="{2BD8335D-5DDC-41D8-8CB5-879B6C58F906}" type="slidenum">
              <a:rPr lang="en-US" smtClean="0"/>
              <a:t>21</a:t>
            </a:fld>
            <a:endParaRPr lang="en-US"/>
          </a:p>
        </p:txBody>
      </p:sp>
    </p:spTree>
    <p:extLst>
      <p:ext uri="{BB962C8B-B14F-4D97-AF65-F5344CB8AC3E}">
        <p14:creationId xmlns:p14="http://schemas.microsoft.com/office/powerpoint/2010/main" val="690632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key point : the field distribution in the </a:t>
            </a:r>
            <a:r>
              <a:rPr lang="en-US" dirty="0" err="1"/>
              <a:t>Fraunhofer</a:t>
            </a:r>
            <a:r>
              <a:rPr lang="en-US" dirty="0"/>
              <a:t> diffraction</a:t>
            </a:r>
            <a:r>
              <a:rPr lang="en-US" baseline="0" dirty="0"/>
              <a:t> pattern is the Fourier transform of the field distribution across the aperture (i.e., the aperture function)</a:t>
            </a:r>
            <a:endParaRPr lang="en-US" dirty="0"/>
          </a:p>
        </p:txBody>
      </p:sp>
      <p:sp>
        <p:nvSpPr>
          <p:cNvPr id="4" name="Slide Number Placeholder 3"/>
          <p:cNvSpPr>
            <a:spLocks noGrp="1"/>
          </p:cNvSpPr>
          <p:nvPr>
            <p:ph type="sldNum" sz="quarter" idx="10"/>
          </p:nvPr>
        </p:nvSpPr>
        <p:spPr/>
        <p:txBody>
          <a:bodyPr/>
          <a:lstStyle/>
          <a:p>
            <a:fld id="{2BD8335D-5DDC-41D8-8CB5-879B6C58F906}" type="slidenum">
              <a:rPr lang="en-US" smtClean="0"/>
              <a:t>24</a:t>
            </a:fld>
            <a:endParaRPr lang="en-US"/>
          </a:p>
        </p:txBody>
      </p:sp>
    </p:spTree>
    <p:extLst>
      <p:ext uri="{BB962C8B-B14F-4D97-AF65-F5344CB8AC3E}">
        <p14:creationId xmlns:p14="http://schemas.microsoft.com/office/powerpoint/2010/main" val="36252857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874FE7B-86B4-4DCA-9F6F-5340418C40E0}" type="datetime1">
              <a:rPr lang="en-US" smtClean="0"/>
              <a:t>11/22/2020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FBD2FA-2555-40DC-89DF-11DF5B5C64DC}"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364903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1017060-96E1-4D28-81BD-717A5EA50DC8}" type="datetime1">
              <a:rPr lang="en-US" smtClean="0"/>
              <a:t>11/22/2020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FBD2FA-2555-40DC-89DF-11DF5B5C64DC}" type="slidenum">
              <a:rPr lang="en-US" smtClean="0"/>
              <a:t>‹#›</a:t>
            </a:fld>
            <a:endParaRPr lang="en-US"/>
          </a:p>
        </p:txBody>
      </p:sp>
    </p:spTree>
    <p:extLst>
      <p:ext uri="{BB962C8B-B14F-4D97-AF65-F5344CB8AC3E}">
        <p14:creationId xmlns:p14="http://schemas.microsoft.com/office/powerpoint/2010/main" val="31198149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11F223A-DEFE-49E8-A8C0-E40095F32915}" type="datetime1">
              <a:rPr lang="en-US" smtClean="0"/>
              <a:t>11/22/2020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FBD2FA-2555-40DC-89DF-11DF5B5C64DC}" type="slidenum">
              <a:rPr lang="en-US" smtClean="0"/>
              <a:t>‹#›</a:t>
            </a:fld>
            <a:endParaRPr lang="en-US"/>
          </a:p>
        </p:txBody>
      </p:sp>
    </p:spTree>
    <p:extLst>
      <p:ext uri="{BB962C8B-B14F-4D97-AF65-F5344CB8AC3E}">
        <p14:creationId xmlns:p14="http://schemas.microsoft.com/office/powerpoint/2010/main" val="7746949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87AF7FC-4EE3-440C-AFD8-D6253F58D3E8}" type="datetime1">
              <a:rPr lang="en-US" smtClean="0"/>
              <a:t>11/22/2020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FBD2FA-2555-40DC-89DF-11DF5B5C64DC}" type="slidenum">
              <a:rPr lang="en-US" smtClean="0"/>
              <a:t>‹#›</a:t>
            </a:fld>
            <a:endParaRPr lang="en-US"/>
          </a:p>
        </p:txBody>
      </p:sp>
    </p:spTree>
    <p:extLst>
      <p:ext uri="{BB962C8B-B14F-4D97-AF65-F5344CB8AC3E}">
        <p14:creationId xmlns:p14="http://schemas.microsoft.com/office/powerpoint/2010/main" val="17172931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22CE7D9-8768-43C5-96A3-78D09F087575}" type="datetime1">
              <a:rPr lang="en-US" smtClean="0"/>
              <a:t>11/22/2020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FBD2FA-2555-40DC-89DF-11DF5B5C64DC}"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366971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EC0DC6B-94F8-4269-BDDD-C6AF182BFA00}" type="datetime1">
              <a:rPr lang="en-US" smtClean="0"/>
              <a:t>11/22/2020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FBD2FA-2555-40DC-89DF-11DF5B5C64DC}" type="slidenum">
              <a:rPr lang="en-US" smtClean="0"/>
              <a:t>‹#›</a:t>
            </a:fld>
            <a:endParaRPr lang="en-US"/>
          </a:p>
        </p:txBody>
      </p:sp>
    </p:spTree>
    <p:extLst>
      <p:ext uri="{BB962C8B-B14F-4D97-AF65-F5344CB8AC3E}">
        <p14:creationId xmlns:p14="http://schemas.microsoft.com/office/powerpoint/2010/main" val="26132939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88C944F-35FB-4341-BDC9-27C1E5E837D1}" type="datetime1">
              <a:rPr lang="en-US" smtClean="0"/>
              <a:t>11/22/2020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8FBD2FA-2555-40DC-89DF-11DF5B5C64DC}" type="slidenum">
              <a:rPr lang="en-US" smtClean="0"/>
              <a:t>‹#›</a:t>
            </a:fld>
            <a:endParaRPr lang="en-US"/>
          </a:p>
        </p:txBody>
      </p:sp>
    </p:spTree>
    <p:extLst>
      <p:ext uri="{BB962C8B-B14F-4D97-AF65-F5344CB8AC3E}">
        <p14:creationId xmlns:p14="http://schemas.microsoft.com/office/powerpoint/2010/main" val="30382174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2E4F668-7657-48C9-A126-A9190CD384A7}" type="datetime1">
              <a:rPr lang="en-US" smtClean="0"/>
              <a:t>11/22/2020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8FBD2FA-2555-40DC-89DF-11DF5B5C64DC}" type="slidenum">
              <a:rPr lang="en-US" smtClean="0"/>
              <a:t>‹#›</a:t>
            </a:fld>
            <a:endParaRPr lang="en-US"/>
          </a:p>
        </p:txBody>
      </p:sp>
    </p:spTree>
    <p:extLst>
      <p:ext uri="{BB962C8B-B14F-4D97-AF65-F5344CB8AC3E}">
        <p14:creationId xmlns:p14="http://schemas.microsoft.com/office/powerpoint/2010/main" val="38597352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AA3B36F5-7EE6-45B9-A440-612A2E839CE3}" type="datetime1">
              <a:rPr lang="en-US" smtClean="0"/>
              <a:t>11/22/2020</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18FBD2FA-2555-40DC-89DF-11DF5B5C64DC}" type="slidenum">
              <a:rPr lang="en-US" smtClean="0"/>
              <a:t>‹#›</a:t>
            </a:fld>
            <a:endParaRPr lang="en-US"/>
          </a:p>
        </p:txBody>
      </p:sp>
    </p:spTree>
    <p:extLst>
      <p:ext uri="{BB962C8B-B14F-4D97-AF65-F5344CB8AC3E}">
        <p14:creationId xmlns:p14="http://schemas.microsoft.com/office/powerpoint/2010/main" val="13096024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8C1A6B95-D48C-4FAE-9E5D-094FB2707A64}" type="datetime1">
              <a:rPr lang="en-US" smtClean="0"/>
              <a:t>11/22/2020</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18FBD2FA-2555-40DC-89DF-11DF5B5C64DC}" type="slidenum">
              <a:rPr lang="en-US" smtClean="0"/>
              <a:t>‹#›</a:t>
            </a:fld>
            <a:endParaRPr lang="en-US"/>
          </a:p>
        </p:txBody>
      </p:sp>
    </p:spTree>
    <p:extLst>
      <p:ext uri="{BB962C8B-B14F-4D97-AF65-F5344CB8AC3E}">
        <p14:creationId xmlns:p14="http://schemas.microsoft.com/office/powerpoint/2010/main" val="39364252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B470911-9704-41A0-A8F7-CB50B4C25643}" type="datetime1">
              <a:rPr lang="en-US" smtClean="0"/>
              <a:t>11/22/2020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FBD2FA-2555-40DC-89DF-11DF5B5C64DC}" type="slidenum">
              <a:rPr lang="en-US" smtClean="0"/>
              <a:t>‹#›</a:t>
            </a:fld>
            <a:endParaRPr lang="en-US"/>
          </a:p>
        </p:txBody>
      </p:sp>
    </p:spTree>
    <p:extLst>
      <p:ext uri="{BB962C8B-B14F-4D97-AF65-F5344CB8AC3E}">
        <p14:creationId xmlns:p14="http://schemas.microsoft.com/office/powerpoint/2010/main" val="16575517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D59C86A1-3AF6-46C9-8923-90EC94C034AA}" type="datetime1">
              <a:rPr lang="en-US" smtClean="0"/>
              <a:t>11/22/2020</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18FBD2FA-2555-40DC-89DF-11DF5B5C64DC}"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528900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understandthefouriertransform.com/" TargetMode="Externa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0.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18.emf"/></Relationships>
</file>

<file path=ppt/slides/_rels/slide12.xml.rels><?xml version="1.0" encoding="UTF-8" standalone="yes"?>
<Relationships xmlns="http://schemas.openxmlformats.org/package/2006/relationships"><Relationship Id="rId2" Type="http://schemas.openxmlformats.org/officeDocument/2006/relationships/image" Target="../media/image17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cv.nrao.edu/course/astr534/FourierTransforms.html" TargetMode="External"/><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19.emf"/></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27.emf"/></Relationships>
</file>

<file path=ppt/slides/_rels/slide2.xml.rels><?xml version="1.0" encoding="UTF-8" standalone="yes"?>
<Relationships xmlns="http://schemas.openxmlformats.org/package/2006/relationships"><Relationship Id="rId3" Type="http://schemas.openxmlformats.org/officeDocument/2006/relationships/hyperlink" Target="https://aavos.eu/glossary/fourier-transform/"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28.wmf"/><Relationship Id="rId4" Type="http://schemas.openxmlformats.org/officeDocument/2006/relationships/oleObject" Target="../embeddings/oleObject1.bin"/></Relationships>
</file>

<file path=ppt/slides/_rels/slide21.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2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 Id="rId5" Type="http://schemas.openxmlformats.org/officeDocument/2006/relationships/image" Target="../media/image41.png"/><Relationship Id="rId4" Type="http://schemas.openxmlformats.org/officeDocument/2006/relationships/image" Target="../media/image40.png"/></Relationships>
</file>

<file path=ppt/slides/_rels/slide2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30.gif"/><Relationship Id="rId1" Type="http://schemas.openxmlformats.org/officeDocument/2006/relationships/slideLayout" Target="../slideLayouts/slideLayout2.xml"/><Relationship Id="rId5" Type="http://schemas.openxmlformats.org/officeDocument/2006/relationships/image" Target="../media/image44.png"/><Relationship Id="rId4" Type="http://schemas.openxmlformats.org/officeDocument/2006/relationships/hyperlink" Target="https://ef.engr.utk.edu/hyperphysics/hbase/phyopt/mulslid.html" TargetMode="External"/></Relationships>
</file>

<file path=ppt/slides/_rels/slide27.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46.png"/><Relationship Id="rId1" Type="http://schemas.openxmlformats.org/officeDocument/2006/relationships/slideLayout" Target="../slideLayouts/slideLayout2.xml"/><Relationship Id="rId5" Type="http://schemas.openxmlformats.org/officeDocument/2006/relationships/image" Target="../media/image49.png"/><Relationship Id="rId4" Type="http://schemas.openxmlformats.org/officeDocument/2006/relationships/image" Target="../media/image48.png"/></Relationships>
</file>

<file path=ppt/slides/_rels/slide2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imagemagick.org/Usage/fourier/"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 Id="rId5" Type="http://schemas.openxmlformats.org/officeDocument/2006/relationships/image" Target="../media/image53.png"/><Relationship Id="rId4" Type="http://schemas.openxmlformats.org/officeDocument/2006/relationships/hyperlink" Target="http://gsvit.net/tutorial/a_grating.php" TargetMode="External"/></Relationships>
</file>

<file path=ppt/slides/_rels/slide32.xml.rels><?xml version="1.0" encoding="UTF-8" standalone="yes"?>
<Relationships xmlns="http://schemas.openxmlformats.org/package/2006/relationships"><Relationship Id="rId2" Type="http://schemas.openxmlformats.org/officeDocument/2006/relationships/image" Target="../media/image52.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s://en.wikipedia.org/wiki/Ronchi_ruling" TargetMode="External"/></Relationships>
</file>

<file path=ppt/slides/_rels/slide34.xml.rels><?xml version="1.0" encoding="UTF-8" standalone="yes"?>
<Relationships xmlns="http://schemas.openxmlformats.org/package/2006/relationships"><Relationship Id="rId2" Type="http://schemas.openxmlformats.org/officeDocument/2006/relationships/image" Target="../media/image55.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6.emf"/><Relationship Id="rId1" Type="http://schemas.openxmlformats.org/officeDocument/2006/relationships/slideLayout" Target="../slideLayouts/slideLayout2.xml"/><Relationship Id="rId4" Type="http://schemas.openxmlformats.org/officeDocument/2006/relationships/image" Target="../media/image59.png"/></Relationships>
</file>

<file path=ppt/slides/_rels/slide36.xml.rels><?xml version="1.0" encoding="UTF-8" standalone="yes"?>
<Relationships xmlns="http://schemas.openxmlformats.org/package/2006/relationships"><Relationship Id="rId8" Type="http://schemas.openxmlformats.org/officeDocument/2006/relationships/image" Target="../media/image58.wmf"/><Relationship Id="rId3" Type="http://schemas.openxmlformats.org/officeDocument/2006/relationships/notesSlide" Target="../notesSlides/notesSlide11.xml"/><Relationship Id="rId7" Type="http://schemas.openxmlformats.org/officeDocument/2006/relationships/oleObject" Target="../embeddings/oleObject3.bin"/><Relationship Id="rId12" Type="http://schemas.openxmlformats.org/officeDocument/2006/relationships/image" Target="../media/image65.png"/><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63.png"/><Relationship Id="rId11" Type="http://schemas.openxmlformats.org/officeDocument/2006/relationships/image" Target="../media/image64.png"/><Relationship Id="rId5" Type="http://schemas.openxmlformats.org/officeDocument/2006/relationships/image" Target="../media/image57.wmf"/><Relationship Id="rId10" Type="http://schemas.openxmlformats.org/officeDocument/2006/relationships/image" Target="../media/image59.wmf"/><Relationship Id="rId4" Type="http://schemas.openxmlformats.org/officeDocument/2006/relationships/oleObject" Target="../embeddings/oleObject2.bin"/><Relationship Id="rId9" Type="http://schemas.openxmlformats.org/officeDocument/2006/relationships/oleObject" Target="../embeddings/oleObject4.bin"/></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52.emf"/><Relationship Id="rId5" Type="http://schemas.openxmlformats.org/officeDocument/2006/relationships/image" Target="../media/image60.wmf"/><Relationship Id="rId4" Type="http://schemas.openxmlformats.org/officeDocument/2006/relationships/oleObject" Target="../embeddings/oleObject5.bin"/></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61.gif"/><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62.em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63.emf"/><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8.png"/><Relationship Id="rId1" Type="http://schemas.openxmlformats.org/officeDocument/2006/relationships/slideLayout" Target="../slideLayouts/slideLayout2.xml"/><Relationship Id="rId5" Type="http://schemas.openxmlformats.org/officeDocument/2006/relationships/hyperlink" Target="http://www.imagemagick.org/Usage/fourier/" TargetMode="External"/><Relationship Id="rId4" Type="http://schemas.openxmlformats.org/officeDocument/2006/relationships/image" Target="../media/image69.png"/></Relationships>
</file>

<file path=ppt/slides/_rels/slide44.xml.rels><?xml version="1.0" encoding="UTF-8" standalone="yes"?>
<Relationships xmlns="http://schemas.openxmlformats.org/package/2006/relationships"><Relationship Id="rId3" Type="http://schemas.openxmlformats.org/officeDocument/2006/relationships/image" Target="../media/image70.emf"/><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71.emf"/></Relationships>
</file>

<file path=ppt/slides/_rels/slide45.xml.rels><?xml version="1.0" encoding="UTF-8" standalone="yes"?>
<Relationships xmlns="http://schemas.openxmlformats.org/package/2006/relationships"><Relationship Id="rId2" Type="http://schemas.openxmlformats.org/officeDocument/2006/relationships/image" Target="../media/image72.em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73.em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76.emf"/><Relationship Id="rId2" Type="http://schemas.openxmlformats.org/officeDocument/2006/relationships/image" Target="../media/image75.emf"/><Relationship Id="rId1" Type="http://schemas.openxmlformats.org/officeDocument/2006/relationships/slideLayout" Target="../slideLayouts/slideLayout2.xml"/><Relationship Id="rId4" Type="http://schemas.openxmlformats.org/officeDocument/2006/relationships/image" Target="../media/image77.emf"/></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78.emf"/><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79.emf"/></Relationships>
</file>

<file path=ppt/slides/_rels/slide51.xml.rels><?xml version="1.0" encoding="UTF-8" standalone="yes"?>
<Relationships xmlns="http://schemas.openxmlformats.org/package/2006/relationships"><Relationship Id="rId3" Type="http://schemas.openxmlformats.org/officeDocument/2006/relationships/image" Target="../media/image80.emf"/><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71.emf"/><Relationship Id="rId5" Type="http://schemas.openxmlformats.org/officeDocument/2006/relationships/image" Target="../media/image82.emf"/><Relationship Id="rId4" Type="http://schemas.openxmlformats.org/officeDocument/2006/relationships/image" Target="../media/image81.emf"/></Relationships>
</file>

<file path=ppt/slides/_rels/slide52.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hyperlink" Target="https://commons.wikimedia.org/wiki/File:Fourier_filtering.png" TargetMode="External"/><Relationship Id="rId2" Type="http://schemas.openxmlformats.org/officeDocument/2006/relationships/image" Target="../media/image84.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87.emf"/><Relationship Id="rId2" Type="http://schemas.openxmlformats.org/officeDocument/2006/relationships/image" Target="../media/image86.emf"/><Relationship Id="rId1" Type="http://schemas.openxmlformats.org/officeDocument/2006/relationships/slideLayout" Target="../slideLayouts/slideLayout2.xml"/><Relationship Id="rId4" Type="http://schemas.openxmlformats.org/officeDocument/2006/relationships/image" Target="../media/image88.emf"/></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s://co2laserpowermeter.com/the-importance-of-measuring-your-co2-lasers-output-power/" TargetMode="External"/><Relationship Id="rId5" Type="http://schemas.openxmlformats.org/officeDocument/2006/relationships/image" Target="../media/image11.png"/><Relationship Id="rId4" Type="http://schemas.openxmlformats.org/officeDocument/2006/relationships/image" Target="../media/image8.emf"/></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2.emf"/></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A4CD5CB-D209-4D70-8CA4-629731C592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220A493-7D8B-447F-840A-EB83EF14A718}"/>
              </a:ext>
            </a:extLst>
          </p:cNvPr>
          <p:cNvSpPr>
            <a:spLocks noGrp="1"/>
          </p:cNvSpPr>
          <p:nvPr>
            <p:ph type="ctrTitle"/>
          </p:nvPr>
        </p:nvSpPr>
        <p:spPr>
          <a:xfrm>
            <a:off x="8141110" y="639097"/>
            <a:ext cx="3917540" cy="3686015"/>
          </a:xfrm>
        </p:spPr>
        <p:txBody>
          <a:bodyPr>
            <a:normAutofit/>
          </a:bodyPr>
          <a:lstStyle/>
          <a:p>
            <a:r>
              <a:rPr lang="en-US" sz="5400" b="1" dirty="0">
                <a:latin typeface="Times New Roman" panose="02020603050405020304" pitchFamily="18" charset="0"/>
                <a:cs typeface="Times New Roman" panose="02020603050405020304" pitchFamily="18" charset="0"/>
              </a:rPr>
              <a:t>Introduction to Fourier optics</a:t>
            </a:r>
          </a:p>
        </p:txBody>
      </p:sp>
      <p:sp>
        <p:nvSpPr>
          <p:cNvPr id="3" name="Subtitle 2">
            <a:extLst>
              <a:ext uri="{FF2B5EF4-FFF2-40B4-BE49-F238E27FC236}">
                <a16:creationId xmlns:a16="http://schemas.microsoft.com/office/drawing/2014/main" id="{9F16534A-7BCD-4557-B567-F3E4C8080605}"/>
              </a:ext>
            </a:extLst>
          </p:cNvPr>
          <p:cNvSpPr>
            <a:spLocks noGrp="1"/>
          </p:cNvSpPr>
          <p:nvPr>
            <p:ph type="subTitle" idx="1"/>
          </p:nvPr>
        </p:nvSpPr>
        <p:spPr>
          <a:xfrm>
            <a:off x="8141110" y="4455621"/>
            <a:ext cx="3417990" cy="1238616"/>
          </a:xfrm>
        </p:spPr>
        <p:txBody>
          <a:bodyPr>
            <a:normAutofit/>
          </a:bodyPr>
          <a:lstStyle/>
          <a:p>
            <a:r>
              <a:rPr lang="en-US" sz="2000" dirty="0">
                <a:solidFill>
                  <a:schemeClr val="tx1">
                    <a:lumMod val="85000"/>
                    <a:lumOff val="15000"/>
                  </a:schemeClr>
                </a:solidFill>
                <a:latin typeface="Times New Roman" panose="02020603050405020304" pitchFamily="18" charset="0"/>
                <a:cs typeface="Times New Roman" panose="02020603050405020304" pitchFamily="18" charset="0"/>
              </a:rPr>
              <a:t>16</a:t>
            </a:r>
            <a:r>
              <a:rPr lang="en-US" sz="2000" baseline="30000" dirty="0">
                <a:solidFill>
                  <a:schemeClr val="tx1">
                    <a:lumMod val="85000"/>
                    <a:lumOff val="15000"/>
                  </a:schemeClr>
                </a:solidFill>
                <a:latin typeface="Times New Roman" panose="02020603050405020304" pitchFamily="18" charset="0"/>
                <a:cs typeface="Times New Roman" panose="02020603050405020304" pitchFamily="18" charset="0"/>
              </a:rPr>
              <a:t>th</a:t>
            </a:r>
            <a:r>
              <a:rPr lang="en-US" sz="2000" dirty="0">
                <a:solidFill>
                  <a:schemeClr val="tx1">
                    <a:lumMod val="85000"/>
                    <a:lumOff val="15000"/>
                  </a:schemeClr>
                </a:solidFill>
                <a:latin typeface="Times New Roman" panose="02020603050405020304" pitchFamily="18" charset="0"/>
                <a:cs typeface="Times New Roman" panose="02020603050405020304" pitchFamily="18" charset="0"/>
              </a:rPr>
              <a:t> </a:t>
            </a:r>
            <a:r>
              <a:rPr lang="en-US" sz="2000" dirty="0" err="1">
                <a:solidFill>
                  <a:schemeClr val="tx1">
                    <a:lumMod val="85000"/>
                    <a:lumOff val="15000"/>
                  </a:schemeClr>
                </a:solidFill>
                <a:latin typeface="Times New Roman" panose="02020603050405020304" pitchFamily="18" charset="0"/>
                <a:cs typeface="Times New Roman" panose="02020603050405020304" pitchFamily="18" charset="0"/>
              </a:rPr>
              <a:t>november</a:t>
            </a:r>
            <a:r>
              <a:rPr lang="en-US" sz="2000" dirty="0">
                <a:solidFill>
                  <a:schemeClr val="tx1">
                    <a:lumMod val="85000"/>
                    <a:lumOff val="15000"/>
                  </a:schemeClr>
                </a:solidFill>
                <a:latin typeface="Times New Roman" panose="02020603050405020304" pitchFamily="18" charset="0"/>
                <a:cs typeface="Times New Roman" panose="02020603050405020304" pitchFamily="18" charset="0"/>
              </a:rPr>
              <a:t> 2020</a:t>
            </a:r>
          </a:p>
        </p:txBody>
      </p:sp>
      <p:pic>
        <p:nvPicPr>
          <p:cNvPr id="4" name="Picture 3">
            <a:extLst>
              <a:ext uri="{FF2B5EF4-FFF2-40B4-BE49-F238E27FC236}">
                <a16:creationId xmlns:a16="http://schemas.microsoft.com/office/drawing/2014/main" id="{13F30E9B-3186-44F3-AC80-24E5F3551975}"/>
              </a:ext>
            </a:extLst>
          </p:cNvPr>
          <p:cNvPicPr>
            <a:picLocks noChangeAspect="1"/>
          </p:cNvPicPr>
          <p:nvPr/>
        </p:nvPicPr>
        <p:blipFill>
          <a:blip r:embed="rId2"/>
          <a:stretch>
            <a:fillRect/>
          </a:stretch>
        </p:blipFill>
        <p:spPr>
          <a:xfrm>
            <a:off x="633999" y="678761"/>
            <a:ext cx="6912217" cy="4976796"/>
          </a:xfrm>
          <a:prstGeom prst="rect">
            <a:avLst/>
          </a:prstGeom>
        </p:spPr>
      </p:pic>
      <p:cxnSp>
        <p:nvCxnSpPr>
          <p:cNvPr id="11" name="Straight Connector 10">
            <a:extLst>
              <a:ext uri="{FF2B5EF4-FFF2-40B4-BE49-F238E27FC236}">
                <a16:creationId xmlns:a16="http://schemas.microsoft.com/office/drawing/2014/main" id="{5C6A2BAE-B461-4B55-8E1F-0722ABDD139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209305" y="4343400"/>
            <a:ext cx="320040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B4C27B90-DF2B-4D00-BA07-18ED774CD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a:extLst>
              <a:ext uri="{FF2B5EF4-FFF2-40B4-BE49-F238E27FC236}">
                <a16:creationId xmlns:a16="http://schemas.microsoft.com/office/drawing/2014/main" id="{593ACC25-C262-417A-8AA9-0641C772BD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4">
            <a:extLst>
              <a:ext uri="{FF2B5EF4-FFF2-40B4-BE49-F238E27FC236}">
                <a16:creationId xmlns:a16="http://schemas.microsoft.com/office/drawing/2014/main" id="{0DC42333-EB13-477A-AE79-A710807ABCC3}"/>
              </a:ext>
            </a:extLst>
          </p:cNvPr>
          <p:cNvSpPr/>
          <p:nvPr/>
        </p:nvSpPr>
        <p:spPr>
          <a:xfrm>
            <a:off x="1463467" y="5655557"/>
            <a:ext cx="4855625" cy="369332"/>
          </a:xfrm>
          <a:prstGeom prst="rect">
            <a:avLst/>
          </a:prstGeom>
        </p:spPr>
        <p:txBody>
          <a:bodyPr wrap="none">
            <a:spAutoFit/>
          </a:bodyPr>
          <a:lstStyle/>
          <a:p>
            <a:r>
              <a:rPr lang="en-US" dirty="0">
                <a:hlinkClick r:id="rId3"/>
              </a:rPr>
              <a:t>http://www.understandthefouriertransform.com/</a:t>
            </a:r>
            <a:endParaRPr lang="en-US" dirty="0"/>
          </a:p>
        </p:txBody>
      </p:sp>
      <p:sp>
        <p:nvSpPr>
          <p:cNvPr id="6" name="Slide Number Placeholder 5">
            <a:extLst>
              <a:ext uri="{FF2B5EF4-FFF2-40B4-BE49-F238E27FC236}">
                <a16:creationId xmlns:a16="http://schemas.microsoft.com/office/drawing/2014/main" id="{C155FEDA-460A-42F5-8FAD-EF18BFDEB1D4}"/>
              </a:ext>
            </a:extLst>
          </p:cNvPr>
          <p:cNvSpPr>
            <a:spLocks noGrp="1"/>
          </p:cNvSpPr>
          <p:nvPr>
            <p:ph type="sldNum" sz="quarter" idx="12"/>
          </p:nvPr>
        </p:nvSpPr>
        <p:spPr/>
        <p:txBody>
          <a:bodyPr/>
          <a:lstStyle/>
          <a:p>
            <a:fld id="{18FBD2FA-2555-40DC-89DF-11DF5B5C64DC}" type="slidenum">
              <a:rPr lang="en-US" smtClean="0"/>
              <a:t>1</a:t>
            </a:fld>
            <a:endParaRPr lang="en-US"/>
          </a:p>
        </p:txBody>
      </p:sp>
    </p:spTree>
    <p:extLst>
      <p:ext uri="{BB962C8B-B14F-4D97-AF65-F5344CB8AC3E}">
        <p14:creationId xmlns:p14="http://schemas.microsoft.com/office/powerpoint/2010/main" val="16692757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imes New Roman" panose="02020603050405020304" pitchFamily="18" charset="0"/>
                <a:cs typeface="Times New Roman" panose="02020603050405020304" pitchFamily="18" charset="0"/>
              </a:rPr>
              <a:t>The Dirac Delta Function</a:t>
            </a:r>
          </a:p>
        </p:txBody>
      </p:sp>
      <p:sp>
        <p:nvSpPr>
          <p:cNvPr id="3" name="Content Placeholder 2"/>
          <p:cNvSpPr>
            <a:spLocks noGrp="1"/>
          </p:cNvSpPr>
          <p:nvPr>
            <p:ph idx="1"/>
          </p:nvPr>
        </p:nvSpPr>
        <p:spPr>
          <a:xfrm>
            <a:off x="286603" y="1845734"/>
            <a:ext cx="10869077" cy="4445884"/>
          </a:xfrm>
        </p:spPr>
        <p:txBody>
          <a:bodyPr>
            <a:normAutofit fontScale="92500"/>
          </a:bodyPr>
          <a:lstStyle/>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In the space domain, an extremely small bright source of light embedded in a dark background is highly localized, two-dimensional, spatial pulse-a spike irradiance.</a:t>
            </a:r>
          </a:p>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 convenient idealized mathematical representation of this sharply peaked stimulus is the </a:t>
            </a:r>
            <a:r>
              <a:rPr lang="en-US" sz="2400" b="1" dirty="0">
                <a:latin typeface="Times New Roman" panose="02020603050405020304" pitchFamily="18" charset="0"/>
                <a:cs typeface="Times New Roman" panose="02020603050405020304" pitchFamily="18" charset="0"/>
              </a:rPr>
              <a:t>Dirac delta function (or Dirac impulse) </a:t>
            </a:r>
            <a:r>
              <a:rPr lang="en-US" sz="2400" dirty="0">
                <a:latin typeface="Times New Roman" panose="02020603050405020304" pitchFamily="18" charset="0"/>
                <a:cs typeface="Times New Roman" panose="02020603050405020304" pitchFamily="18" charset="0"/>
                <a:sym typeface="Symbol" panose="05050102010706020507" pitchFamily="18" charset="2"/>
              </a:rPr>
              <a:t>(x).</a:t>
            </a:r>
          </a:p>
          <a:p>
            <a:pPr>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sym typeface="Symbol" panose="05050102010706020507" pitchFamily="18" charset="2"/>
            </a:endParaRPr>
          </a:p>
          <a:p>
            <a:pPr>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sym typeface="Symbol" panose="05050102010706020507" pitchFamily="18" charset="2"/>
            </a:endParaRPr>
          </a:p>
          <a:p>
            <a:pPr>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sym typeface="Symbol" panose="05050102010706020507" pitchFamily="18" charset="2"/>
            </a:endParaRPr>
          </a:p>
          <a:p>
            <a:pPr>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sym typeface="Symbol" panose="05050102010706020507" pitchFamily="18" charset="2"/>
            </a:endParaRPr>
          </a:p>
          <a:p>
            <a:pPr>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sym typeface="Symbol" panose="05050102010706020507" pitchFamily="18" charset="2"/>
            </a:endParaRPr>
          </a:p>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sym typeface="Symbol" panose="05050102010706020507" pitchFamily="18" charset="2"/>
              </a:rPr>
              <a:t>This is an infinitely narrow pulse on </a:t>
            </a:r>
            <a:r>
              <a:rPr lang="en-US" sz="2400" i="1" dirty="0">
                <a:latin typeface="Times New Roman" panose="02020603050405020304" pitchFamily="18" charset="0"/>
                <a:cs typeface="Times New Roman" panose="02020603050405020304" pitchFamily="18" charset="0"/>
                <a:sym typeface="Symbol" panose="05050102010706020507" pitchFamily="18" charset="2"/>
              </a:rPr>
              <a:t>x</a:t>
            </a:r>
            <a:r>
              <a:rPr lang="en-US" sz="2400" dirty="0">
                <a:latin typeface="Times New Roman" panose="02020603050405020304" pitchFamily="18" charset="0"/>
                <a:cs typeface="Times New Roman" panose="02020603050405020304" pitchFamily="18" charset="0"/>
                <a:sym typeface="Symbol" panose="05050102010706020507" pitchFamily="18" charset="2"/>
              </a:rPr>
              <a:t> = 0. It is also known as the </a:t>
            </a:r>
            <a:r>
              <a:rPr lang="en-US" sz="2400" b="1" dirty="0">
                <a:solidFill>
                  <a:srgbClr val="FF0000"/>
                </a:solidFill>
                <a:latin typeface="Times New Roman" panose="02020603050405020304" pitchFamily="18" charset="0"/>
                <a:cs typeface="Times New Roman" panose="02020603050405020304" pitchFamily="18" charset="0"/>
                <a:sym typeface="Symbol" panose="05050102010706020507" pitchFamily="18" charset="2"/>
              </a:rPr>
              <a:t>unit impulse function</a:t>
            </a:r>
            <a:r>
              <a:rPr lang="en-US" sz="2400" dirty="0">
                <a:latin typeface="Times New Roman" panose="02020603050405020304" pitchFamily="18" charset="0"/>
                <a:cs typeface="Times New Roman" panose="02020603050405020304" pitchFamily="18" charset="0"/>
                <a:sym typeface="Symbol" panose="05050102010706020507" pitchFamily="18" charset="2"/>
              </a:rPr>
              <a:t>.</a:t>
            </a:r>
            <a:endParaRPr lang="en-US" sz="24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63B05E86-07BE-43B8-8130-896D23496EBB}" type="slidenum">
              <a:rPr lang="en-US" smtClean="0"/>
              <a:t>10</a:t>
            </a:fld>
            <a:endParaRPr lang="en-US"/>
          </a:p>
        </p:txBody>
      </p:sp>
      <mc:AlternateContent xmlns:mc="http://schemas.openxmlformats.org/markup-compatibility/2006" xmlns:a14="http://schemas.microsoft.com/office/drawing/2010/main">
        <mc:Choice Requires="a14">
          <p:sp>
            <p:nvSpPr>
              <p:cNvPr id="7" name="Object 6"/>
              <p:cNvSpPr txBox="1"/>
              <p:nvPr/>
            </p:nvSpPr>
            <p:spPr>
              <a:xfrm>
                <a:off x="868363" y="3838575"/>
                <a:ext cx="2290762" cy="915988"/>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r>
                        <a:rPr lang="en-US" i="1">
                          <a:solidFill>
                            <a:srgbClr val="000000"/>
                          </a:solidFill>
                          <a:latin typeface="Cambria Math" panose="02040503050406030204" pitchFamily="18" charset="0"/>
                        </a:rPr>
                        <m:t>𝛿</m:t>
                      </m:r>
                      <m:d>
                        <m:dPr>
                          <m:ctrlPr>
                            <a:rPr lang="en-US" i="1">
                              <a:solidFill>
                                <a:srgbClr val="000000"/>
                              </a:solidFill>
                              <a:latin typeface="Cambria Math" panose="02040503050406030204" pitchFamily="18" charset="0"/>
                            </a:rPr>
                          </m:ctrlPr>
                        </m:dPr>
                        <m:e>
                          <m:r>
                            <a:rPr lang="en-US" i="1">
                              <a:solidFill>
                                <a:srgbClr val="000000"/>
                              </a:solidFill>
                              <a:latin typeface="Cambria Math" panose="02040503050406030204" pitchFamily="18" charset="0"/>
                            </a:rPr>
                            <m:t>𝑥</m:t>
                          </m:r>
                        </m:e>
                      </m:d>
                      <m:r>
                        <a:rPr lang="en-US" i="1">
                          <a:solidFill>
                            <a:srgbClr val="000000"/>
                          </a:solidFill>
                          <a:latin typeface="Cambria Math" panose="02040503050406030204" pitchFamily="18" charset="0"/>
                        </a:rPr>
                        <m:t>=</m:t>
                      </m:r>
                      <m:d>
                        <m:dPr>
                          <m:begChr m:val="{"/>
                          <m:endChr m:val=""/>
                          <m:ctrlPr>
                            <a:rPr lang="en-US" i="1">
                              <a:solidFill>
                                <a:srgbClr val="000000"/>
                              </a:solidFill>
                              <a:latin typeface="Cambria Math" panose="02040503050406030204" pitchFamily="18" charset="0"/>
                            </a:rPr>
                          </m:ctrlPr>
                        </m:dPr>
                        <m:e>
                          <m:m>
                            <m:mPr>
                              <m:plcHide m:val="on"/>
                              <m:mcs>
                                <m:mc>
                                  <m:mcPr>
                                    <m:count m:val="2"/>
                                    <m:mcJc m:val="center"/>
                                  </m:mcPr>
                                </m:mc>
                              </m:mcs>
                              <m:ctrlPr>
                                <a:rPr lang="en-US" i="1">
                                  <a:solidFill>
                                    <a:srgbClr val="000000"/>
                                  </a:solidFill>
                                  <a:latin typeface="Cambria Math" panose="02040503050406030204" pitchFamily="18" charset="0"/>
                                </a:rPr>
                              </m:ctrlPr>
                            </m:mPr>
                            <m:mr>
                              <m:e>
                                <m:r>
                                  <a:rPr lang="en-US" i="1">
                                    <a:solidFill>
                                      <a:srgbClr val="000000"/>
                                    </a:solidFill>
                                    <a:latin typeface="Cambria Math" panose="02040503050406030204" pitchFamily="18" charset="0"/>
                                  </a:rPr>
                                  <m:t>0</m:t>
                                </m:r>
                              </m:e>
                              <m:e>
                                <m:r>
                                  <a:rPr lang="en-US" i="1">
                                    <a:solidFill>
                                      <a:srgbClr val="000000"/>
                                    </a:solidFill>
                                    <a:latin typeface="Cambria Math" panose="02040503050406030204" pitchFamily="18" charset="0"/>
                                  </a:rPr>
                                  <m:t>𝑥</m:t>
                                </m:r>
                                <m:r>
                                  <a:rPr lang="en-US" i="1">
                                    <a:solidFill>
                                      <a:srgbClr val="000000"/>
                                    </a:solidFill>
                                    <a:latin typeface="Cambria Math" panose="02040503050406030204" pitchFamily="18" charset="0"/>
                                  </a:rPr>
                                  <m:t>≠0</m:t>
                                </m:r>
                              </m:e>
                            </m:mr>
                            <m:mr>
                              <m:e>
                                <m:r>
                                  <a:rPr lang="en-US" i="1">
                                    <a:solidFill>
                                      <a:srgbClr val="000000"/>
                                    </a:solidFill>
                                    <a:latin typeface="Cambria Math" panose="02040503050406030204" pitchFamily="18" charset="0"/>
                                  </a:rPr>
                                  <m:t>∞</m:t>
                                </m:r>
                              </m:e>
                              <m:e>
                                <m:r>
                                  <a:rPr lang="en-US" i="1">
                                    <a:solidFill>
                                      <a:srgbClr val="000000"/>
                                    </a:solidFill>
                                    <a:latin typeface="Cambria Math" panose="02040503050406030204" pitchFamily="18" charset="0"/>
                                  </a:rPr>
                                  <m:t>𝑥</m:t>
                                </m:r>
                                <m:r>
                                  <a:rPr lang="en-US" i="1">
                                    <a:solidFill>
                                      <a:srgbClr val="000000"/>
                                    </a:solidFill>
                                    <a:latin typeface="Cambria Math" panose="02040503050406030204" pitchFamily="18" charset="0"/>
                                  </a:rPr>
                                  <m:t>=0</m:t>
                                </m:r>
                              </m:e>
                            </m:mr>
                          </m:m>
                        </m:e>
                      </m:d>
                    </m:oMath>
                  </m:oMathPara>
                </a14:m>
                <a:endParaRPr lang="en-US" dirty="0"/>
              </a:p>
            </p:txBody>
          </p:sp>
        </mc:Choice>
        <mc:Fallback xmlns="">
          <p:sp>
            <p:nvSpPr>
              <p:cNvPr id="7" name="Object 6"/>
              <p:cNvSpPr txBox="1">
                <a:spLocks noRot="1" noChangeAspect="1" noMove="1" noResize="1" noEditPoints="1" noAdjustHandles="1" noChangeArrowheads="1" noChangeShapeType="1" noTextEdit="1"/>
              </p:cNvSpPr>
              <p:nvPr/>
            </p:nvSpPr>
            <p:spPr>
              <a:xfrm>
                <a:off x="868363" y="3838575"/>
                <a:ext cx="2290762" cy="915988"/>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Object 7"/>
              <p:cNvSpPr txBox="1"/>
              <p:nvPr/>
            </p:nvSpPr>
            <p:spPr>
              <a:xfrm>
                <a:off x="3956050" y="3711575"/>
                <a:ext cx="2695575" cy="1042988"/>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r>
                        <m:rPr>
                          <m:nor/>
                        </m:rPr>
                        <a:rPr lang="en-US" i="0">
                          <a:solidFill>
                            <a:srgbClr val="000000"/>
                          </a:solidFill>
                          <a:latin typeface="Cambria Math" panose="02040503050406030204" pitchFamily="18" charset="0"/>
                        </a:rPr>
                        <m:t>and</m:t>
                      </m:r>
                      <m:r>
                        <m:rPr>
                          <m:nor/>
                        </m:rPr>
                        <a:rPr lang="en-US" i="0">
                          <a:solidFill>
                            <a:srgbClr val="000000"/>
                          </a:solidFill>
                          <a:latin typeface="Cambria Math" panose="02040503050406030204" pitchFamily="18" charset="0"/>
                        </a:rPr>
                        <m:t>       </m:t>
                      </m:r>
                      <m:nary>
                        <m:naryPr>
                          <m:limLoc m:val="undOvr"/>
                          <m:ctrlPr>
                            <a:rPr lang="en-US" i="1">
                              <a:solidFill>
                                <a:srgbClr val="000000"/>
                              </a:solidFill>
                              <a:latin typeface="Cambria Math" panose="02040503050406030204" pitchFamily="18" charset="0"/>
                            </a:rPr>
                          </m:ctrlPr>
                        </m:naryPr>
                        <m:sub>
                          <m:r>
                            <a:rPr lang="en-US" i="1">
                              <a:solidFill>
                                <a:srgbClr val="000000"/>
                              </a:solidFill>
                              <a:latin typeface="Cambria Math" panose="02040503050406030204" pitchFamily="18" charset="0"/>
                            </a:rPr>
                            <m:t>−∞</m:t>
                          </m:r>
                        </m:sub>
                        <m:sup>
                          <m:r>
                            <a:rPr lang="en-US" i="1">
                              <a:solidFill>
                                <a:srgbClr val="000000"/>
                              </a:solidFill>
                              <a:latin typeface="Cambria Math" panose="02040503050406030204" pitchFamily="18" charset="0"/>
                            </a:rPr>
                            <m:t>+∞</m:t>
                          </m:r>
                        </m:sup>
                        <m:e>
                          <m:r>
                            <a:rPr lang="en-US" i="1">
                              <a:solidFill>
                                <a:srgbClr val="000000"/>
                              </a:solidFill>
                              <a:latin typeface="Cambria Math" panose="02040503050406030204" pitchFamily="18" charset="0"/>
                            </a:rPr>
                            <m:t>𝛿</m:t>
                          </m:r>
                          <m:d>
                            <m:dPr>
                              <m:ctrlPr>
                                <a:rPr lang="en-US" i="1">
                                  <a:solidFill>
                                    <a:srgbClr val="000000"/>
                                  </a:solidFill>
                                  <a:latin typeface="Cambria Math" panose="02040503050406030204" pitchFamily="18" charset="0"/>
                                </a:rPr>
                              </m:ctrlPr>
                            </m:dPr>
                            <m:e>
                              <m:r>
                                <a:rPr lang="en-US" i="1">
                                  <a:solidFill>
                                    <a:srgbClr val="000000"/>
                                  </a:solidFill>
                                  <a:latin typeface="Cambria Math" panose="02040503050406030204" pitchFamily="18" charset="0"/>
                                </a:rPr>
                                <m:t>𝑥</m:t>
                              </m:r>
                            </m:e>
                          </m:d>
                        </m:e>
                      </m:nary>
                      <m:r>
                        <a:rPr lang="en-US" i="1">
                          <a:solidFill>
                            <a:srgbClr val="000000"/>
                          </a:solidFill>
                          <a:latin typeface="Cambria Math" panose="02040503050406030204" pitchFamily="18" charset="0"/>
                        </a:rPr>
                        <m:t>𝑑𝑥</m:t>
                      </m:r>
                      <m:r>
                        <a:rPr lang="en-US" i="1">
                          <a:solidFill>
                            <a:srgbClr val="000000"/>
                          </a:solidFill>
                          <a:latin typeface="Cambria Math" panose="02040503050406030204" pitchFamily="18" charset="0"/>
                        </a:rPr>
                        <m:t>=1</m:t>
                      </m:r>
                    </m:oMath>
                  </m:oMathPara>
                </a14:m>
                <a:endParaRPr lang="en-US" dirty="0"/>
              </a:p>
            </p:txBody>
          </p:sp>
        </mc:Choice>
        <mc:Fallback xmlns="">
          <p:sp>
            <p:nvSpPr>
              <p:cNvPr id="8" name="Object 7"/>
              <p:cNvSpPr txBox="1">
                <a:spLocks noRot="1" noChangeAspect="1" noMove="1" noResize="1" noEditPoints="1" noAdjustHandles="1" noChangeArrowheads="1" noChangeShapeType="1" noTextEdit="1"/>
              </p:cNvSpPr>
              <p:nvPr/>
            </p:nvSpPr>
            <p:spPr>
              <a:xfrm>
                <a:off x="3956050" y="3711575"/>
                <a:ext cx="2695575" cy="1042988"/>
              </a:xfrm>
              <a:prstGeom prst="rect">
                <a:avLst/>
              </a:prstGeom>
              <a:blipFill>
                <a:blip r:embed="rId4"/>
                <a:stretch>
                  <a:fillRect/>
                </a:stretch>
              </a:blipFill>
            </p:spPr>
            <p:txBody>
              <a:bodyPr/>
              <a:lstStyle/>
              <a:p>
                <a:r>
                  <a:rPr lang="en-US">
                    <a:noFill/>
                  </a:rPr>
                  <a:t> </a:t>
                </a:r>
              </a:p>
            </p:txBody>
          </p:sp>
        </mc:Fallback>
      </mc:AlternateContent>
      <p:pic>
        <p:nvPicPr>
          <p:cNvPr id="3077" name="Picture 5" descr="https://upload.wikimedia.org/wikipedia/commons/thumb/4/48/Dirac_distribution_PDF.svg/325px-Dirac_distribution_PDF.svg.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42496" y="3071209"/>
            <a:ext cx="3469564" cy="2604843"/>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3424979" y="6359432"/>
            <a:ext cx="4987199" cy="369332"/>
          </a:xfrm>
          <a:prstGeom prst="rect">
            <a:avLst/>
          </a:prstGeom>
        </p:spPr>
        <p:txBody>
          <a:bodyPr wrap="none">
            <a:spAutoFit/>
          </a:bodyPr>
          <a:lstStyle/>
          <a:p>
            <a:r>
              <a:rPr lang="en-US" dirty="0"/>
              <a:t>https://en.wikipedia.org/wiki/Dirac_delta_function</a:t>
            </a:r>
          </a:p>
        </p:txBody>
      </p:sp>
    </p:spTree>
    <p:extLst>
      <p:ext uri="{BB962C8B-B14F-4D97-AF65-F5344CB8AC3E}">
        <p14:creationId xmlns:p14="http://schemas.microsoft.com/office/powerpoint/2010/main" val="30542287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667"/>
            <a:ext cx="10058400" cy="1450757"/>
          </a:xfrm>
        </p:spPr>
        <p:txBody>
          <a:bodyPr/>
          <a:lstStyle/>
          <a:p>
            <a:r>
              <a:rPr lang="en-US" b="1" dirty="0">
                <a:latin typeface="Times New Roman" panose="02020603050405020304" pitchFamily="18" charset="0"/>
                <a:cs typeface="Times New Roman" panose="02020603050405020304" pitchFamily="18" charset="0"/>
              </a:rPr>
              <a:t>The sifting property of </a:t>
            </a:r>
            <a:r>
              <a:rPr lang="en-US" b="1" dirty="0">
                <a:latin typeface="Times New Roman" panose="02020603050405020304" pitchFamily="18" charset="0"/>
                <a:cs typeface="Times New Roman" panose="02020603050405020304" pitchFamily="18" charset="0"/>
                <a:sym typeface="Symbol" panose="05050102010706020507" pitchFamily="18" charset="2"/>
              </a:rPr>
              <a:t> function</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22830" y="1859382"/>
            <a:ext cx="8941998" cy="4023360"/>
          </a:xfrm>
        </p:spPr>
        <p:txBody>
          <a:bodyPr>
            <a:normAutofit/>
          </a:bodyPr>
          <a:lstStyle/>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Generally, with the shift of origin of an amount </a:t>
            </a:r>
            <a:r>
              <a:rPr lang="en-US" sz="2400" i="1" dirty="0">
                <a:latin typeface="Times New Roman" panose="02020603050405020304" pitchFamily="18" charset="0"/>
                <a:cs typeface="Times New Roman" panose="02020603050405020304" pitchFamily="18" charset="0"/>
              </a:rPr>
              <a:t>x</a:t>
            </a:r>
            <a:r>
              <a:rPr lang="en-US" sz="2400" baseline="-25000" dirty="0">
                <a:latin typeface="Times New Roman" panose="02020603050405020304" pitchFamily="18" charset="0"/>
                <a:cs typeface="Times New Roman" panose="02020603050405020304" pitchFamily="18" charset="0"/>
              </a:rPr>
              <a:t>0</a:t>
            </a:r>
            <a:r>
              <a:rPr lang="en-US" sz="2400" dirty="0">
                <a:latin typeface="Times New Roman" panose="02020603050405020304" pitchFamily="18" charset="0"/>
                <a:cs typeface="Times New Roman" panose="02020603050405020304" pitchFamily="18" charset="0"/>
              </a:rPr>
              <a:t>, the delta function can be written as</a:t>
            </a:r>
          </a:p>
          <a:p>
            <a:pPr>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This leads to a general form of the </a:t>
            </a:r>
            <a:r>
              <a:rPr lang="en-US" sz="2400" b="1" dirty="0">
                <a:latin typeface="Times New Roman" panose="02020603050405020304" pitchFamily="18" charset="0"/>
                <a:cs typeface="Times New Roman" panose="02020603050405020304" pitchFamily="18" charset="0"/>
              </a:rPr>
              <a:t>sifting property </a:t>
            </a:r>
            <a:r>
              <a:rPr lang="en-US" sz="2400" dirty="0">
                <a:latin typeface="Times New Roman" panose="02020603050405020304" pitchFamily="18" charset="0"/>
                <a:cs typeface="Times New Roman" panose="02020603050405020304" pitchFamily="18" charset="0"/>
              </a:rPr>
              <a:t>of the delta function,</a:t>
            </a:r>
          </a:p>
          <a:p>
            <a:pPr>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63B05E86-07BE-43B8-8130-896D23496EBB}" type="slidenum">
              <a:rPr lang="en-US" smtClean="0"/>
              <a:t>11</a:t>
            </a:fld>
            <a:endParaRPr lang="en-US"/>
          </a:p>
        </p:txBody>
      </p:sp>
      <mc:AlternateContent xmlns:mc="http://schemas.openxmlformats.org/markup-compatibility/2006" xmlns:a14="http://schemas.microsoft.com/office/drawing/2010/main">
        <mc:Choice Requires="a14">
          <p:sp>
            <p:nvSpPr>
              <p:cNvPr id="5" name="Object 4"/>
              <p:cNvSpPr txBox="1"/>
              <p:nvPr/>
            </p:nvSpPr>
            <p:spPr>
              <a:xfrm>
                <a:off x="2682875" y="2460625"/>
                <a:ext cx="2978150" cy="968375"/>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r>
                        <a:rPr lang="en-US" i="1">
                          <a:solidFill>
                            <a:srgbClr val="000000"/>
                          </a:solidFill>
                          <a:latin typeface="Cambria Math" panose="02040503050406030204" pitchFamily="18" charset="0"/>
                        </a:rPr>
                        <m:t>𝛿</m:t>
                      </m:r>
                      <m:d>
                        <m:dPr>
                          <m:ctrlPr>
                            <a:rPr lang="en-US" i="1">
                              <a:solidFill>
                                <a:srgbClr val="000000"/>
                              </a:solidFill>
                              <a:latin typeface="Cambria Math" panose="02040503050406030204" pitchFamily="18" charset="0"/>
                            </a:rPr>
                          </m:ctrlPr>
                        </m:dPr>
                        <m:e>
                          <m:r>
                            <a:rPr lang="en-US" i="1">
                              <a:solidFill>
                                <a:srgbClr val="000000"/>
                              </a:solidFill>
                              <a:latin typeface="Cambria Math" panose="02040503050406030204" pitchFamily="18" charset="0"/>
                            </a:rPr>
                            <m:t>𝑥</m:t>
                          </m:r>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𝑥</m:t>
                              </m:r>
                            </m:e>
                            <m:sub>
                              <m:r>
                                <a:rPr lang="en-US" i="1">
                                  <a:solidFill>
                                    <a:srgbClr val="000000"/>
                                  </a:solidFill>
                                  <a:latin typeface="Cambria Math" panose="02040503050406030204" pitchFamily="18" charset="0"/>
                                </a:rPr>
                                <m:t>0</m:t>
                              </m:r>
                            </m:sub>
                          </m:sSub>
                        </m:e>
                      </m:d>
                      <m:r>
                        <a:rPr lang="en-US" i="1">
                          <a:solidFill>
                            <a:srgbClr val="000000"/>
                          </a:solidFill>
                          <a:latin typeface="Cambria Math" panose="02040503050406030204" pitchFamily="18" charset="0"/>
                        </a:rPr>
                        <m:t>=</m:t>
                      </m:r>
                      <m:d>
                        <m:dPr>
                          <m:begChr m:val="{"/>
                          <m:endChr m:val=""/>
                          <m:ctrlPr>
                            <a:rPr lang="en-US" i="1">
                              <a:solidFill>
                                <a:srgbClr val="000000"/>
                              </a:solidFill>
                              <a:latin typeface="Cambria Math" panose="02040503050406030204" pitchFamily="18" charset="0"/>
                            </a:rPr>
                          </m:ctrlPr>
                        </m:dPr>
                        <m:e>
                          <m:m>
                            <m:mPr>
                              <m:plcHide m:val="on"/>
                              <m:mcs>
                                <m:mc>
                                  <m:mcPr>
                                    <m:count m:val="2"/>
                                    <m:mcJc m:val="center"/>
                                  </m:mcPr>
                                </m:mc>
                              </m:mcs>
                              <m:ctrlPr>
                                <a:rPr lang="en-US" i="1">
                                  <a:solidFill>
                                    <a:srgbClr val="000000"/>
                                  </a:solidFill>
                                  <a:latin typeface="Cambria Math" panose="02040503050406030204" pitchFamily="18" charset="0"/>
                                </a:rPr>
                              </m:ctrlPr>
                            </m:mPr>
                            <m:mr>
                              <m:e>
                                <m:r>
                                  <a:rPr lang="en-US" i="1">
                                    <a:solidFill>
                                      <a:srgbClr val="000000"/>
                                    </a:solidFill>
                                    <a:latin typeface="Cambria Math" panose="02040503050406030204" pitchFamily="18" charset="0"/>
                                  </a:rPr>
                                  <m:t>0</m:t>
                                </m:r>
                              </m:e>
                              <m:e>
                                <m:r>
                                  <a:rPr lang="en-US" i="1">
                                    <a:solidFill>
                                      <a:srgbClr val="000000"/>
                                    </a:solidFill>
                                    <a:latin typeface="Cambria Math" panose="02040503050406030204" pitchFamily="18" charset="0"/>
                                  </a:rPr>
                                  <m:t>𝑥</m:t>
                                </m:r>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𝑥</m:t>
                                    </m:r>
                                  </m:e>
                                  <m:sub>
                                    <m:r>
                                      <a:rPr lang="en-US" i="1">
                                        <a:solidFill>
                                          <a:srgbClr val="000000"/>
                                        </a:solidFill>
                                        <a:latin typeface="Cambria Math" panose="02040503050406030204" pitchFamily="18" charset="0"/>
                                      </a:rPr>
                                      <m:t>0</m:t>
                                    </m:r>
                                  </m:sub>
                                </m:sSub>
                              </m:e>
                            </m:mr>
                            <m:mr>
                              <m:e>
                                <m:r>
                                  <a:rPr lang="en-US" i="1">
                                    <a:solidFill>
                                      <a:srgbClr val="000000"/>
                                    </a:solidFill>
                                    <a:latin typeface="Cambria Math" panose="02040503050406030204" pitchFamily="18" charset="0"/>
                                  </a:rPr>
                                  <m:t>∞</m:t>
                                </m:r>
                              </m:e>
                              <m:e>
                                <m:r>
                                  <a:rPr lang="en-US" i="1">
                                    <a:solidFill>
                                      <a:srgbClr val="000000"/>
                                    </a:solidFill>
                                    <a:latin typeface="Cambria Math" panose="02040503050406030204" pitchFamily="18" charset="0"/>
                                  </a:rPr>
                                  <m:t>𝑥</m:t>
                                </m:r>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𝑥</m:t>
                                    </m:r>
                                  </m:e>
                                  <m:sub>
                                    <m:r>
                                      <a:rPr lang="en-US" i="1">
                                        <a:solidFill>
                                          <a:srgbClr val="000000"/>
                                        </a:solidFill>
                                        <a:latin typeface="Cambria Math" panose="02040503050406030204" pitchFamily="18" charset="0"/>
                                      </a:rPr>
                                      <m:t>0</m:t>
                                    </m:r>
                                  </m:sub>
                                </m:sSub>
                              </m:e>
                            </m:mr>
                          </m:m>
                        </m:e>
                      </m:d>
                    </m:oMath>
                  </m:oMathPara>
                </a14:m>
                <a:endParaRPr lang="en-US" dirty="0"/>
              </a:p>
            </p:txBody>
          </p:sp>
        </mc:Choice>
        <mc:Fallback xmlns="">
          <p:sp>
            <p:nvSpPr>
              <p:cNvPr id="5" name="Object 4"/>
              <p:cNvSpPr txBox="1">
                <a:spLocks noRot="1" noChangeAspect="1" noMove="1" noResize="1" noEditPoints="1" noAdjustHandles="1" noChangeArrowheads="1" noChangeShapeType="1" noTextEdit="1"/>
              </p:cNvSpPr>
              <p:nvPr/>
            </p:nvSpPr>
            <p:spPr>
              <a:xfrm>
                <a:off x="2682875" y="2460625"/>
                <a:ext cx="2978150" cy="968375"/>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Object 5"/>
              <p:cNvSpPr txBox="1"/>
              <p:nvPr/>
            </p:nvSpPr>
            <p:spPr>
              <a:xfrm>
                <a:off x="2583930" y="4548562"/>
                <a:ext cx="3738563" cy="1042987"/>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r>
                        <a:rPr lang="en-US" i="0">
                          <a:solidFill>
                            <a:srgbClr val="000000"/>
                          </a:solidFill>
                          <a:latin typeface="Cambria Math" panose="02040503050406030204" pitchFamily="18" charset="0"/>
                        </a:rPr>
                        <m:t> </m:t>
                      </m:r>
                      <m:nary>
                        <m:naryPr>
                          <m:limLoc m:val="undOvr"/>
                          <m:ctrlPr>
                            <a:rPr lang="en-US" i="1">
                              <a:solidFill>
                                <a:srgbClr val="000000"/>
                              </a:solidFill>
                              <a:latin typeface="Cambria Math" panose="02040503050406030204" pitchFamily="18" charset="0"/>
                            </a:rPr>
                          </m:ctrlPr>
                        </m:naryPr>
                        <m:sub>
                          <m:r>
                            <a:rPr lang="en-US" i="1">
                              <a:solidFill>
                                <a:srgbClr val="000000"/>
                              </a:solidFill>
                              <a:latin typeface="Cambria Math" panose="02040503050406030204" pitchFamily="18" charset="0"/>
                            </a:rPr>
                            <m:t>−∞</m:t>
                          </m:r>
                        </m:sub>
                        <m:sup>
                          <m:r>
                            <a:rPr lang="en-US" i="1">
                              <a:solidFill>
                                <a:srgbClr val="000000"/>
                              </a:solidFill>
                              <a:latin typeface="Cambria Math" panose="02040503050406030204" pitchFamily="18" charset="0"/>
                            </a:rPr>
                            <m:t>+∞</m:t>
                          </m:r>
                        </m:sup>
                        <m:e>
                          <m:r>
                            <a:rPr lang="en-US" i="1">
                              <a:solidFill>
                                <a:srgbClr val="000000"/>
                              </a:solidFill>
                              <a:latin typeface="Cambria Math" panose="02040503050406030204" pitchFamily="18" charset="0"/>
                            </a:rPr>
                            <m:t>𝛿</m:t>
                          </m:r>
                          <m:d>
                            <m:dPr>
                              <m:ctrlPr>
                                <a:rPr lang="en-US" i="1">
                                  <a:solidFill>
                                    <a:srgbClr val="000000"/>
                                  </a:solidFill>
                                  <a:latin typeface="Cambria Math" panose="02040503050406030204" pitchFamily="18" charset="0"/>
                                </a:rPr>
                              </m:ctrlPr>
                            </m:dPr>
                            <m:e>
                              <m:r>
                                <a:rPr lang="en-US" i="1">
                                  <a:solidFill>
                                    <a:srgbClr val="000000"/>
                                  </a:solidFill>
                                  <a:latin typeface="Cambria Math" panose="02040503050406030204" pitchFamily="18" charset="0"/>
                                </a:rPr>
                                <m:t>𝑥</m:t>
                              </m:r>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𝑥</m:t>
                                  </m:r>
                                </m:e>
                                <m:sub>
                                  <m:r>
                                    <a:rPr lang="en-US" i="1">
                                      <a:solidFill>
                                        <a:srgbClr val="000000"/>
                                      </a:solidFill>
                                      <a:latin typeface="Cambria Math" panose="02040503050406030204" pitchFamily="18" charset="0"/>
                                    </a:rPr>
                                    <m:t>0</m:t>
                                  </m:r>
                                </m:sub>
                              </m:sSub>
                            </m:e>
                          </m:d>
                          <m:r>
                            <a:rPr lang="en-US" i="1">
                              <a:solidFill>
                                <a:srgbClr val="000000"/>
                              </a:solidFill>
                              <a:latin typeface="Cambria Math" panose="02040503050406030204" pitchFamily="18" charset="0"/>
                            </a:rPr>
                            <m:t>𝑓</m:t>
                          </m:r>
                          <m:d>
                            <m:dPr>
                              <m:ctrlPr>
                                <a:rPr lang="en-US" i="1">
                                  <a:solidFill>
                                    <a:srgbClr val="000000"/>
                                  </a:solidFill>
                                  <a:latin typeface="Cambria Math" panose="02040503050406030204" pitchFamily="18" charset="0"/>
                                </a:rPr>
                              </m:ctrlPr>
                            </m:dPr>
                            <m:e>
                              <m:r>
                                <a:rPr lang="en-US" i="1">
                                  <a:solidFill>
                                    <a:srgbClr val="000000"/>
                                  </a:solidFill>
                                  <a:latin typeface="Cambria Math" panose="02040503050406030204" pitchFamily="18" charset="0"/>
                                </a:rPr>
                                <m:t>𝑥</m:t>
                              </m:r>
                            </m:e>
                          </m:d>
                        </m:e>
                      </m:nary>
                      <m:r>
                        <a:rPr lang="en-US" i="1">
                          <a:solidFill>
                            <a:srgbClr val="000000"/>
                          </a:solidFill>
                          <a:latin typeface="Cambria Math" panose="02040503050406030204" pitchFamily="18" charset="0"/>
                        </a:rPr>
                        <m:t>𝑑𝑥</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𝑓</m:t>
                      </m:r>
                      <m:d>
                        <m:dPr>
                          <m:ctrlPr>
                            <a:rPr lang="en-US" i="1">
                              <a:solidFill>
                                <a:srgbClr val="000000"/>
                              </a:solidFill>
                              <a:latin typeface="Cambria Math" panose="02040503050406030204" pitchFamily="18" charset="0"/>
                            </a:rPr>
                          </m:ctrlPr>
                        </m:dP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𝑥</m:t>
                              </m:r>
                            </m:e>
                            <m:sub>
                              <m:r>
                                <a:rPr lang="en-US" i="1">
                                  <a:solidFill>
                                    <a:srgbClr val="000000"/>
                                  </a:solidFill>
                                  <a:latin typeface="Cambria Math" panose="02040503050406030204" pitchFamily="18" charset="0"/>
                                </a:rPr>
                                <m:t>0</m:t>
                              </m:r>
                            </m:sub>
                          </m:sSub>
                        </m:e>
                      </m:d>
                    </m:oMath>
                  </m:oMathPara>
                </a14:m>
                <a:endParaRPr lang="en-US" dirty="0"/>
              </a:p>
            </p:txBody>
          </p:sp>
        </mc:Choice>
        <mc:Fallback xmlns="">
          <p:sp>
            <p:nvSpPr>
              <p:cNvPr id="6" name="Object 5"/>
              <p:cNvSpPr txBox="1">
                <a:spLocks noRot="1" noChangeAspect="1" noMove="1" noResize="1" noEditPoints="1" noAdjustHandles="1" noChangeArrowheads="1" noChangeShapeType="1" noTextEdit="1"/>
              </p:cNvSpPr>
              <p:nvPr/>
            </p:nvSpPr>
            <p:spPr>
              <a:xfrm>
                <a:off x="2583930" y="4548562"/>
                <a:ext cx="3738563" cy="1042987"/>
              </a:xfrm>
              <a:prstGeom prst="rect">
                <a:avLst/>
              </a:prstGeom>
              <a:blipFill>
                <a:blip r:embed="rId3"/>
                <a:stretch>
                  <a:fillRect/>
                </a:stretch>
              </a:blipFill>
            </p:spPr>
            <p:txBody>
              <a:bodyPr/>
              <a:lstStyle/>
              <a:p>
                <a:r>
                  <a:rPr lang="en-US">
                    <a:noFill/>
                  </a:rPr>
                  <a:t> </a:t>
                </a:r>
              </a:p>
            </p:txBody>
          </p:sp>
        </mc:Fallback>
      </mc:AlternateContent>
      <p:pic>
        <p:nvPicPr>
          <p:cNvPr id="7" name="Picture 6"/>
          <p:cNvPicPr>
            <a:picLocks noChangeAspect="1"/>
          </p:cNvPicPr>
          <p:nvPr/>
        </p:nvPicPr>
        <p:blipFill>
          <a:blip r:embed="rId4"/>
          <a:stretch>
            <a:fillRect/>
          </a:stretch>
        </p:blipFill>
        <p:spPr>
          <a:xfrm>
            <a:off x="8977065" y="656071"/>
            <a:ext cx="3158810" cy="5226671"/>
          </a:xfrm>
          <a:prstGeom prst="rect">
            <a:avLst/>
          </a:prstGeom>
        </p:spPr>
      </p:pic>
      <p:cxnSp>
        <p:nvCxnSpPr>
          <p:cNvPr id="13" name="Straight Arrow Connector 12">
            <a:extLst>
              <a:ext uri="{FF2B5EF4-FFF2-40B4-BE49-F238E27FC236}">
                <a16:creationId xmlns:a16="http://schemas.microsoft.com/office/drawing/2014/main" id="{BE1D862C-7C0A-49B5-B563-1A6FCDA0E267}"/>
              </a:ext>
            </a:extLst>
          </p:cNvPr>
          <p:cNvCxnSpPr/>
          <p:nvPr/>
        </p:nvCxnSpPr>
        <p:spPr>
          <a:xfrm>
            <a:off x="5867400" y="2847975"/>
            <a:ext cx="3109665" cy="123348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932945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4074" y="99631"/>
            <a:ext cx="10994636" cy="1450757"/>
          </a:xfrm>
        </p:spPr>
        <p:txBody>
          <a:bodyPr/>
          <a:lstStyle/>
          <a:p>
            <a:r>
              <a:rPr lang="en-US" b="1" dirty="0">
                <a:latin typeface="Times New Roman" panose="02020603050405020304" pitchFamily="18" charset="0"/>
                <a:cs typeface="Times New Roman" panose="02020603050405020304" pitchFamily="18" charset="0"/>
              </a:rPr>
              <a:t>Problem 2</a:t>
            </a:r>
            <a:br>
              <a:rPr lang="en-US" b="1" dirty="0">
                <a:latin typeface="Times New Roman" panose="02020603050405020304" pitchFamily="18" charset="0"/>
                <a:cs typeface="Times New Roman" panose="02020603050405020304" pitchFamily="18" charset="0"/>
              </a:rPr>
            </a:br>
            <a:r>
              <a:rPr lang="en-US" b="1" dirty="0">
                <a:latin typeface="Times New Roman" panose="02020603050405020304" pitchFamily="18" charset="0"/>
                <a:cs typeface="Times New Roman" panose="02020603050405020304" pitchFamily="18" charset="0"/>
              </a:rPr>
              <a:t>Fourier transform of </a:t>
            </a:r>
            <a:r>
              <a:rPr lang="en-US" b="1" dirty="0">
                <a:latin typeface="Times New Roman" panose="02020603050405020304" pitchFamily="18" charset="0"/>
                <a:cs typeface="Times New Roman" panose="02020603050405020304" pitchFamily="18" charset="0"/>
                <a:sym typeface="Symbol" panose="05050102010706020507" pitchFamily="18" charset="2"/>
              </a:rPr>
              <a:t> function</a:t>
            </a:r>
            <a:endParaRPr lang="en-US" b="1"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81000" y="1845734"/>
                <a:ext cx="11137710" cy="4023360"/>
              </a:xfrm>
            </p:spPr>
            <p:txBody>
              <a:bodyPr>
                <a:normAutofit/>
              </a:bodyPr>
              <a:lstStyle/>
              <a:p>
                <a:pPr marL="457200" indent="-457200">
                  <a:buFont typeface="+mj-lt"/>
                  <a:buAutoNum type="arabicParenR"/>
                </a:pPr>
                <a:r>
                  <a:rPr lang="en-US" sz="2400" b="1" dirty="0">
                    <a:solidFill>
                      <a:srgbClr val="FF0000"/>
                    </a:solidFill>
                    <a:latin typeface="Times New Roman" panose="02020603050405020304" pitchFamily="18" charset="0"/>
                    <a:cs typeface="Times New Roman" panose="02020603050405020304" pitchFamily="18" charset="0"/>
                  </a:rPr>
                  <a:t> </a:t>
                </a:r>
                <a:r>
                  <a:rPr lang="en-US" sz="2400" dirty="0">
                    <a:solidFill>
                      <a:schemeClr val="tx1"/>
                    </a:solidFill>
                    <a:latin typeface="Times New Roman" panose="02020603050405020304" pitchFamily="18" charset="0"/>
                    <a:cs typeface="Times New Roman" panose="02020603050405020304" pitchFamily="18" charset="0"/>
                  </a:rPr>
                  <a:t>Determine the Fourier transform of  </a:t>
                </a:r>
                <a14:m>
                  <m:oMath xmlns:m="http://schemas.openxmlformats.org/officeDocument/2006/math">
                    <m:r>
                      <a:rPr lang="en-US" sz="2400" i="1">
                        <a:solidFill>
                          <a:srgbClr val="000000"/>
                        </a:solidFill>
                        <a:latin typeface="Cambria Math" panose="02040503050406030204" pitchFamily="18" charset="0"/>
                      </a:rPr>
                      <m:t>𝛿</m:t>
                    </m:r>
                    <m:d>
                      <m:dPr>
                        <m:ctrlPr>
                          <a:rPr lang="en-US" sz="2400" i="1">
                            <a:solidFill>
                              <a:srgbClr val="000000"/>
                            </a:solidFill>
                            <a:latin typeface="Cambria Math" panose="02040503050406030204" pitchFamily="18" charset="0"/>
                          </a:rPr>
                        </m:ctrlPr>
                      </m:dPr>
                      <m:e>
                        <m:r>
                          <a:rPr lang="en-US" sz="2400" i="1">
                            <a:solidFill>
                              <a:srgbClr val="000000"/>
                            </a:solidFill>
                            <a:latin typeface="Cambria Math" panose="02040503050406030204" pitchFamily="18" charset="0"/>
                          </a:rPr>
                          <m:t>𝑥</m:t>
                        </m:r>
                        <m:r>
                          <a:rPr lang="en-US" sz="2400" i="1">
                            <a:solidFill>
                              <a:srgbClr val="000000"/>
                            </a:solidFill>
                            <a:latin typeface="Cambria Math" panose="02040503050406030204" pitchFamily="18" charset="0"/>
                          </a:rPr>
                          <m:t>−</m:t>
                        </m:r>
                        <m:sSub>
                          <m:sSubPr>
                            <m:ctrlPr>
                              <a:rPr lang="en-US" sz="2400" i="1">
                                <a:solidFill>
                                  <a:srgbClr val="000000"/>
                                </a:solidFill>
                                <a:latin typeface="Cambria Math" panose="02040503050406030204" pitchFamily="18" charset="0"/>
                              </a:rPr>
                            </m:ctrlPr>
                          </m:sSubPr>
                          <m:e>
                            <m:r>
                              <a:rPr lang="en-US" sz="2400" i="1">
                                <a:solidFill>
                                  <a:srgbClr val="000000"/>
                                </a:solidFill>
                                <a:latin typeface="Cambria Math" panose="02040503050406030204" pitchFamily="18" charset="0"/>
                              </a:rPr>
                              <m:t>𝑥</m:t>
                            </m:r>
                          </m:e>
                          <m:sub>
                            <m:r>
                              <a:rPr lang="en-US" sz="2400" i="1">
                                <a:solidFill>
                                  <a:srgbClr val="000000"/>
                                </a:solidFill>
                                <a:latin typeface="Cambria Math" panose="02040503050406030204" pitchFamily="18" charset="0"/>
                              </a:rPr>
                              <m:t>0</m:t>
                            </m:r>
                          </m:sub>
                        </m:sSub>
                      </m:e>
                    </m:d>
                  </m:oMath>
                </a14:m>
                <a:endParaRPr lang="en-US" sz="2400" b="1" dirty="0">
                  <a:solidFill>
                    <a:srgbClr val="FF0000"/>
                  </a:solidFill>
                  <a:latin typeface="Times New Roman" panose="02020603050405020304" pitchFamily="18" charset="0"/>
                  <a:cs typeface="Times New Roman" panose="02020603050405020304" pitchFamily="18" charset="0"/>
                </a:endParaRPr>
              </a:p>
              <a:p>
                <a:pPr marL="457200" indent="-457200">
                  <a:buFont typeface="+mj-lt"/>
                  <a:buAutoNum type="arabicParenR"/>
                </a:pPr>
                <a:endParaRPr lang="en-US" sz="2400" b="1" dirty="0">
                  <a:solidFill>
                    <a:srgbClr val="FF0000"/>
                  </a:solidFill>
                  <a:latin typeface="Times New Roman" panose="02020603050405020304" pitchFamily="18" charset="0"/>
                  <a:cs typeface="Times New Roman" panose="02020603050405020304" pitchFamily="18" charset="0"/>
                </a:endParaRPr>
              </a:p>
              <a:p>
                <a:pPr marL="457200" indent="-457200">
                  <a:buFont typeface="+mj-lt"/>
                  <a:buAutoNum type="arabicParenR"/>
                </a:pPr>
                <a:r>
                  <a:rPr lang="en-US" sz="2400" dirty="0">
                    <a:solidFill>
                      <a:schemeClr val="tx1"/>
                    </a:solidFill>
                    <a:latin typeface="Times New Roman" panose="02020603050405020304" pitchFamily="18" charset="0"/>
                    <a:cs typeface="Times New Roman" panose="02020603050405020304" pitchFamily="18" charset="0"/>
                  </a:rPr>
                  <a:t>Determine the Fourier transform of </a:t>
                </a:r>
                <a14:m>
                  <m:oMath xmlns:m="http://schemas.openxmlformats.org/officeDocument/2006/math">
                    <m:r>
                      <a:rPr lang="en-US" sz="2400" b="0" i="0" smtClean="0">
                        <a:solidFill>
                          <a:schemeClr val="tx1"/>
                        </a:solidFill>
                        <a:latin typeface="Cambria Math" panose="02040503050406030204" pitchFamily="18" charset="0"/>
                      </a:rPr>
                      <m:t>  </m:t>
                    </m:r>
                    <m:nary>
                      <m:naryPr>
                        <m:chr m:val="∑"/>
                        <m:supHide m:val="on"/>
                        <m:ctrlPr>
                          <a:rPr lang="en-US" sz="2400" i="1">
                            <a:solidFill>
                              <a:srgbClr val="000000"/>
                            </a:solidFill>
                            <a:latin typeface="Cambria Math" panose="02040503050406030204" pitchFamily="18" charset="0"/>
                          </a:rPr>
                        </m:ctrlPr>
                      </m:naryPr>
                      <m:sub>
                        <m:r>
                          <a:rPr lang="en-US" sz="2400" i="1">
                            <a:solidFill>
                              <a:srgbClr val="000000"/>
                            </a:solidFill>
                            <a:latin typeface="Cambria Math" panose="02040503050406030204" pitchFamily="18" charset="0"/>
                          </a:rPr>
                          <m:t>𝑗</m:t>
                        </m:r>
                      </m:sub>
                      <m:sup/>
                      <m:e>
                        <m:r>
                          <a:rPr lang="en-US" sz="2400" i="1">
                            <a:solidFill>
                              <a:srgbClr val="000000"/>
                            </a:solidFill>
                            <a:latin typeface="Cambria Math" panose="02040503050406030204" pitchFamily="18" charset="0"/>
                          </a:rPr>
                          <m:t>𝛿</m:t>
                        </m:r>
                        <m:d>
                          <m:dPr>
                            <m:ctrlPr>
                              <a:rPr lang="en-US" sz="2400" i="1">
                                <a:solidFill>
                                  <a:srgbClr val="000000"/>
                                </a:solidFill>
                                <a:latin typeface="Cambria Math" panose="02040503050406030204" pitchFamily="18" charset="0"/>
                              </a:rPr>
                            </m:ctrlPr>
                          </m:dPr>
                          <m:e>
                            <m:r>
                              <a:rPr lang="en-US" sz="2400" i="1">
                                <a:solidFill>
                                  <a:srgbClr val="000000"/>
                                </a:solidFill>
                                <a:latin typeface="Cambria Math" panose="02040503050406030204" pitchFamily="18" charset="0"/>
                              </a:rPr>
                              <m:t>𝑥</m:t>
                            </m:r>
                            <m:r>
                              <a:rPr lang="en-US" sz="2400" i="1">
                                <a:solidFill>
                                  <a:srgbClr val="000000"/>
                                </a:solidFill>
                                <a:latin typeface="Cambria Math" panose="02040503050406030204" pitchFamily="18" charset="0"/>
                              </a:rPr>
                              <m:t>−</m:t>
                            </m:r>
                            <m:sSub>
                              <m:sSubPr>
                                <m:ctrlPr>
                                  <a:rPr lang="en-US" sz="2400" i="1">
                                    <a:solidFill>
                                      <a:srgbClr val="000000"/>
                                    </a:solidFill>
                                    <a:latin typeface="Cambria Math" panose="02040503050406030204" pitchFamily="18" charset="0"/>
                                  </a:rPr>
                                </m:ctrlPr>
                              </m:sSubPr>
                              <m:e>
                                <m:r>
                                  <a:rPr lang="en-US" sz="2400" i="1">
                                    <a:solidFill>
                                      <a:srgbClr val="000000"/>
                                    </a:solidFill>
                                    <a:latin typeface="Cambria Math" panose="02040503050406030204" pitchFamily="18" charset="0"/>
                                  </a:rPr>
                                  <m:t>𝑥</m:t>
                                </m:r>
                              </m:e>
                              <m:sub>
                                <m:r>
                                  <a:rPr lang="en-US" sz="2400" i="1">
                                    <a:solidFill>
                                      <a:srgbClr val="000000"/>
                                    </a:solidFill>
                                    <a:latin typeface="Cambria Math" panose="02040503050406030204" pitchFamily="18" charset="0"/>
                                  </a:rPr>
                                  <m:t>𝑗</m:t>
                                </m:r>
                              </m:sub>
                            </m:sSub>
                          </m:e>
                        </m:d>
                      </m:e>
                    </m:nary>
                  </m:oMath>
                </a14:m>
                <a:endParaRPr lang="en-US" sz="2400" b="1" dirty="0">
                  <a:solidFill>
                    <a:srgbClr val="FF0000"/>
                  </a:solidFill>
                  <a:latin typeface="Times New Roman" panose="02020603050405020304" pitchFamily="18" charset="0"/>
                  <a:cs typeface="Times New Roman" panose="02020603050405020304" pitchFamily="18" charset="0"/>
                </a:endParaRPr>
              </a:p>
              <a:p>
                <a:pPr marL="0" indent="0">
                  <a:buNone/>
                </a:pPr>
                <a:endParaRPr lang="en-US" sz="2400" b="1" dirty="0">
                  <a:solidFill>
                    <a:srgbClr val="FF0000"/>
                  </a:solidFill>
                  <a:latin typeface="Times New Roman" panose="02020603050405020304" pitchFamily="18" charset="0"/>
                  <a:cs typeface="Times New Roman" panose="02020603050405020304" pitchFamily="18" charset="0"/>
                </a:endParaRPr>
              </a:p>
              <a:p>
                <a:pPr marL="0" indent="0">
                  <a:buNone/>
                </a:pPr>
                <a:r>
                  <a:rPr lang="en-US" sz="2400" dirty="0">
                    <a:solidFill>
                      <a:schemeClr val="tx1"/>
                    </a:solidFill>
                    <a:latin typeface="Times New Roman" panose="02020603050405020304" pitchFamily="18" charset="0"/>
                    <a:cs typeface="Times New Roman" panose="02020603050405020304" pitchFamily="18" charset="0"/>
                  </a:rPr>
                  <a:t>3)    If </a:t>
                </a:r>
                <a:r>
                  <a:rPr lang="en-US" sz="2400" i="1" dirty="0">
                    <a:solidFill>
                      <a:schemeClr val="tx1"/>
                    </a:solidFill>
                    <a:latin typeface="Times New Roman" panose="02020603050405020304" pitchFamily="18" charset="0"/>
                    <a:cs typeface="Times New Roman" panose="02020603050405020304" pitchFamily="18" charset="0"/>
                  </a:rPr>
                  <a:t>x</a:t>
                </a:r>
                <a:r>
                  <a:rPr lang="en-US" sz="2400" baseline="-25000" dirty="0">
                    <a:solidFill>
                      <a:schemeClr val="tx1"/>
                    </a:solidFill>
                    <a:latin typeface="Times New Roman" panose="02020603050405020304" pitchFamily="18" charset="0"/>
                    <a:cs typeface="Times New Roman" panose="02020603050405020304" pitchFamily="18" charset="0"/>
                  </a:rPr>
                  <a:t>1</a:t>
                </a:r>
                <a:r>
                  <a:rPr lang="en-US" sz="2400" dirty="0">
                    <a:solidFill>
                      <a:schemeClr val="tx1"/>
                    </a:solidFill>
                    <a:latin typeface="Times New Roman" panose="02020603050405020304" pitchFamily="18" charset="0"/>
                    <a:cs typeface="Times New Roman" panose="02020603050405020304" pitchFamily="18" charset="0"/>
                  </a:rPr>
                  <a:t> = +</a:t>
                </a:r>
                <a:r>
                  <a:rPr lang="en-US" sz="2400" i="1" dirty="0">
                    <a:solidFill>
                      <a:schemeClr val="tx1"/>
                    </a:solidFill>
                    <a:latin typeface="Times New Roman" panose="02020603050405020304" pitchFamily="18" charset="0"/>
                    <a:cs typeface="Times New Roman" panose="02020603050405020304" pitchFamily="18" charset="0"/>
                  </a:rPr>
                  <a:t>d</a:t>
                </a:r>
                <a:r>
                  <a:rPr lang="en-US" sz="2400" dirty="0">
                    <a:solidFill>
                      <a:schemeClr val="tx1"/>
                    </a:solidFill>
                    <a:latin typeface="Times New Roman" panose="02020603050405020304" pitchFamily="18" charset="0"/>
                    <a:cs typeface="Times New Roman" panose="02020603050405020304" pitchFamily="18" charset="0"/>
                  </a:rPr>
                  <a:t>/2 and </a:t>
                </a:r>
                <a:r>
                  <a:rPr lang="en-US" sz="2400" i="1" dirty="0">
                    <a:solidFill>
                      <a:schemeClr val="tx1"/>
                    </a:solidFill>
                    <a:latin typeface="Times New Roman" panose="02020603050405020304" pitchFamily="18" charset="0"/>
                    <a:cs typeface="Times New Roman" panose="02020603050405020304" pitchFamily="18" charset="0"/>
                  </a:rPr>
                  <a:t>x</a:t>
                </a:r>
                <a:r>
                  <a:rPr lang="en-US" sz="2400" baseline="-25000" dirty="0">
                    <a:solidFill>
                      <a:schemeClr val="tx1"/>
                    </a:solidFill>
                    <a:latin typeface="Times New Roman" panose="02020603050405020304" pitchFamily="18" charset="0"/>
                    <a:cs typeface="Times New Roman" panose="02020603050405020304" pitchFamily="18" charset="0"/>
                  </a:rPr>
                  <a:t>2 </a:t>
                </a:r>
                <a:r>
                  <a:rPr lang="en-US" sz="2400" dirty="0">
                    <a:solidFill>
                      <a:schemeClr val="tx1"/>
                    </a:solidFill>
                    <a:latin typeface="Times New Roman" panose="02020603050405020304" pitchFamily="18" charset="0"/>
                    <a:cs typeface="Times New Roman" panose="02020603050405020304" pitchFamily="18" charset="0"/>
                  </a:rPr>
                  <a:t>= -</a:t>
                </a:r>
                <a:r>
                  <a:rPr lang="en-US" sz="2400" i="1" dirty="0">
                    <a:solidFill>
                      <a:schemeClr val="tx1"/>
                    </a:solidFill>
                    <a:latin typeface="Times New Roman" panose="02020603050405020304" pitchFamily="18" charset="0"/>
                    <a:cs typeface="Times New Roman" panose="02020603050405020304" pitchFamily="18" charset="0"/>
                  </a:rPr>
                  <a:t>d</a:t>
                </a:r>
                <a:r>
                  <a:rPr lang="en-US" sz="2400" dirty="0">
                    <a:solidFill>
                      <a:schemeClr val="tx1"/>
                    </a:solidFill>
                    <a:latin typeface="Times New Roman" panose="02020603050405020304" pitchFamily="18" charset="0"/>
                    <a:cs typeface="Times New Roman" panose="02020603050405020304" pitchFamily="18" charset="0"/>
                  </a:rPr>
                  <a:t>/2,  determine the Fourier transform of </a:t>
                </a:r>
                <a14:m>
                  <m:oMath xmlns:m="http://schemas.openxmlformats.org/officeDocument/2006/math">
                    <m:r>
                      <a:rPr lang="en-US" sz="2400" i="1">
                        <a:solidFill>
                          <a:srgbClr val="000000"/>
                        </a:solidFill>
                        <a:latin typeface="Cambria Math" panose="02040503050406030204" pitchFamily="18" charset="0"/>
                      </a:rPr>
                      <m:t>𝛿</m:t>
                    </m:r>
                    <m:d>
                      <m:dPr>
                        <m:ctrlPr>
                          <a:rPr lang="en-US" sz="2400" i="1">
                            <a:solidFill>
                              <a:srgbClr val="000000"/>
                            </a:solidFill>
                            <a:latin typeface="Cambria Math" panose="02040503050406030204" pitchFamily="18" charset="0"/>
                          </a:rPr>
                        </m:ctrlPr>
                      </m:dPr>
                      <m:e>
                        <m:r>
                          <a:rPr lang="en-US" sz="2400" i="1">
                            <a:solidFill>
                              <a:srgbClr val="000000"/>
                            </a:solidFill>
                            <a:latin typeface="Cambria Math" panose="02040503050406030204" pitchFamily="18" charset="0"/>
                          </a:rPr>
                          <m:t>𝑥</m:t>
                        </m:r>
                        <m:r>
                          <a:rPr lang="en-US" sz="2400" i="1">
                            <a:solidFill>
                              <a:srgbClr val="000000"/>
                            </a:solidFill>
                            <a:latin typeface="Cambria Math" panose="02040503050406030204" pitchFamily="18" charset="0"/>
                          </a:rPr>
                          <m:t>−</m:t>
                        </m:r>
                        <m:sSub>
                          <m:sSubPr>
                            <m:ctrlPr>
                              <a:rPr lang="en-US" sz="2400" i="1">
                                <a:solidFill>
                                  <a:srgbClr val="000000"/>
                                </a:solidFill>
                                <a:latin typeface="Cambria Math" panose="02040503050406030204" pitchFamily="18" charset="0"/>
                              </a:rPr>
                            </m:ctrlPr>
                          </m:sSubPr>
                          <m:e>
                            <m:r>
                              <a:rPr lang="en-US" sz="2400" i="1">
                                <a:solidFill>
                                  <a:srgbClr val="000000"/>
                                </a:solidFill>
                                <a:latin typeface="Cambria Math" panose="02040503050406030204" pitchFamily="18" charset="0"/>
                              </a:rPr>
                              <m:t>𝑥</m:t>
                            </m:r>
                          </m:e>
                          <m:sub>
                            <m:r>
                              <a:rPr lang="en-US" sz="2400" i="1">
                                <a:solidFill>
                                  <a:srgbClr val="000000"/>
                                </a:solidFill>
                                <a:latin typeface="Cambria Math" panose="02040503050406030204" pitchFamily="18" charset="0"/>
                              </a:rPr>
                              <m:t>1</m:t>
                            </m:r>
                          </m:sub>
                        </m:sSub>
                      </m:e>
                    </m:d>
                    <m:r>
                      <a:rPr lang="en-US" sz="2400" i="1">
                        <a:solidFill>
                          <a:srgbClr val="000000"/>
                        </a:solidFill>
                        <a:latin typeface="Cambria Math" panose="02040503050406030204" pitchFamily="18" charset="0"/>
                      </a:rPr>
                      <m:t>+</m:t>
                    </m:r>
                    <m:r>
                      <a:rPr lang="en-US" sz="2400" i="1">
                        <a:solidFill>
                          <a:srgbClr val="000000"/>
                        </a:solidFill>
                        <a:latin typeface="Cambria Math" panose="02040503050406030204" pitchFamily="18" charset="0"/>
                      </a:rPr>
                      <m:t>𝛿</m:t>
                    </m:r>
                    <m:d>
                      <m:dPr>
                        <m:ctrlPr>
                          <a:rPr lang="en-US" sz="2400" i="1">
                            <a:solidFill>
                              <a:srgbClr val="000000"/>
                            </a:solidFill>
                            <a:latin typeface="Cambria Math" panose="02040503050406030204" pitchFamily="18" charset="0"/>
                          </a:rPr>
                        </m:ctrlPr>
                      </m:dPr>
                      <m:e>
                        <m:r>
                          <a:rPr lang="en-US" sz="2400" i="1">
                            <a:solidFill>
                              <a:srgbClr val="000000"/>
                            </a:solidFill>
                            <a:latin typeface="Cambria Math" panose="02040503050406030204" pitchFamily="18" charset="0"/>
                          </a:rPr>
                          <m:t>𝑥</m:t>
                        </m:r>
                        <m:r>
                          <a:rPr lang="en-US" sz="2400" i="1">
                            <a:solidFill>
                              <a:srgbClr val="000000"/>
                            </a:solidFill>
                            <a:latin typeface="Cambria Math" panose="02040503050406030204" pitchFamily="18" charset="0"/>
                          </a:rPr>
                          <m:t>−</m:t>
                        </m:r>
                        <m:sSub>
                          <m:sSubPr>
                            <m:ctrlPr>
                              <a:rPr lang="en-US" sz="2400" i="1">
                                <a:solidFill>
                                  <a:srgbClr val="000000"/>
                                </a:solidFill>
                                <a:latin typeface="Cambria Math" panose="02040503050406030204" pitchFamily="18" charset="0"/>
                              </a:rPr>
                            </m:ctrlPr>
                          </m:sSubPr>
                          <m:e>
                            <m:r>
                              <a:rPr lang="en-US" sz="2400" i="1">
                                <a:solidFill>
                                  <a:srgbClr val="000000"/>
                                </a:solidFill>
                                <a:latin typeface="Cambria Math" panose="02040503050406030204" pitchFamily="18" charset="0"/>
                              </a:rPr>
                              <m:t>𝑥</m:t>
                            </m:r>
                          </m:e>
                          <m:sub>
                            <m:r>
                              <a:rPr lang="en-US" sz="2400" i="1">
                                <a:solidFill>
                                  <a:srgbClr val="000000"/>
                                </a:solidFill>
                                <a:latin typeface="Cambria Math" panose="02040503050406030204" pitchFamily="18" charset="0"/>
                              </a:rPr>
                              <m:t>2</m:t>
                            </m:r>
                          </m:sub>
                        </m:sSub>
                      </m:e>
                    </m:d>
                  </m:oMath>
                </a14:m>
                <a:endParaRPr lang="en-US" sz="2400" b="1" dirty="0">
                  <a:solidFill>
                    <a:srgbClr val="FF0000"/>
                  </a:solidFill>
                  <a:latin typeface="Times New Roman" panose="02020603050405020304" pitchFamily="18" charset="0"/>
                  <a:cs typeface="Times New Roman" panose="02020603050405020304" pitchFamily="18" charset="0"/>
                </a:endParaRPr>
              </a:p>
              <a:p>
                <a:pPr marL="457200" indent="-457200">
                  <a:buFont typeface="+mj-lt"/>
                  <a:buAutoNum type="arabicParenR"/>
                </a:pPr>
                <a:endParaRPr lang="en-US" sz="24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81000" y="1845734"/>
                <a:ext cx="11137710" cy="4023360"/>
              </a:xfrm>
              <a:blipFill>
                <a:blip r:embed="rId2"/>
                <a:stretch>
                  <a:fillRect l="-1697" t="-2121"/>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63B05E86-07BE-43B8-8130-896D23496EBB}" type="slidenum">
              <a:rPr lang="en-US" smtClean="0"/>
              <a:t>12</a:t>
            </a:fld>
            <a:endParaRPr lang="en-US"/>
          </a:p>
        </p:txBody>
      </p:sp>
    </p:spTree>
    <p:extLst>
      <p:ext uri="{BB962C8B-B14F-4D97-AF65-F5344CB8AC3E}">
        <p14:creationId xmlns:p14="http://schemas.microsoft.com/office/powerpoint/2010/main" val="27955613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79994F-78E6-410C-9660-A840739693B5}"/>
              </a:ext>
            </a:extLst>
          </p:cNvPr>
          <p:cNvSpPr>
            <a:spLocks noGrp="1"/>
          </p:cNvSpPr>
          <p:nvPr>
            <p:ph type="title"/>
          </p:nvPr>
        </p:nvSpPr>
        <p:spPr/>
        <p:txBody>
          <a:bodyPr/>
          <a:lstStyle/>
          <a:p>
            <a:r>
              <a:rPr lang="en-US" b="1" dirty="0">
                <a:latin typeface="Times New Roman" panose="02020603050405020304" pitchFamily="18" charset="0"/>
                <a:cs typeface="Times New Roman" panose="02020603050405020304" pitchFamily="18" charset="0"/>
              </a:rPr>
              <a:t>Solution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845FA83-F53F-44AB-9FC2-BB99C89D3FC9}"/>
                  </a:ext>
                </a:extLst>
              </p:cNvPr>
              <p:cNvSpPr>
                <a:spLocks noGrp="1"/>
              </p:cNvSpPr>
              <p:nvPr>
                <p:ph idx="1"/>
              </p:nvPr>
            </p:nvSpPr>
            <p:spPr>
              <a:xfrm>
                <a:off x="459105" y="1791547"/>
                <a:ext cx="10058400" cy="4023360"/>
              </a:xfrm>
            </p:spPr>
            <p:txBody>
              <a:bodyPr/>
              <a:lstStyle/>
              <a:p>
                <a:r>
                  <a:rPr lang="en-US" dirty="0">
                    <a:latin typeface="Times New Roman" panose="02020603050405020304" pitchFamily="18" charset="0"/>
                    <a:cs typeface="Times New Roman" panose="02020603050405020304" pitchFamily="18" charset="0"/>
                  </a:rPr>
                  <a:t>1) Recall      </a:t>
                </a:r>
                <a14:m>
                  <m:oMath xmlns:m="http://schemas.openxmlformats.org/officeDocument/2006/math">
                    <m:r>
                      <a:rPr lang="en-US" i="1">
                        <a:solidFill>
                          <a:srgbClr val="000000"/>
                        </a:solidFill>
                        <a:latin typeface="Cambria Math" panose="02040503050406030204" pitchFamily="18" charset="0"/>
                      </a:rPr>
                      <m:t>𝐹</m:t>
                    </m:r>
                    <m:d>
                      <m:dPr>
                        <m:ctrlPr>
                          <a:rPr lang="en-US" i="1">
                            <a:solidFill>
                              <a:srgbClr val="000000"/>
                            </a:solidFill>
                            <a:latin typeface="Cambria Math" panose="02040503050406030204" pitchFamily="18" charset="0"/>
                          </a:rPr>
                        </m:ctrlPr>
                      </m:dPr>
                      <m:e>
                        <m:r>
                          <a:rPr lang="en-US" i="1">
                            <a:solidFill>
                              <a:srgbClr val="000000"/>
                            </a:solidFill>
                            <a:latin typeface="Cambria Math" panose="02040503050406030204" pitchFamily="18" charset="0"/>
                          </a:rPr>
                          <m:t>𝑘</m:t>
                        </m:r>
                      </m:e>
                    </m:d>
                    <m:r>
                      <a:rPr lang="en-US" i="1">
                        <a:solidFill>
                          <a:srgbClr val="000000"/>
                        </a:solidFill>
                        <a:latin typeface="Cambria Math" panose="02040503050406030204" pitchFamily="18" charset="0"/>
                      </a:rPr>
                      <m:t>=</m:t>
                    </m:r>
                    <m:nary>
                      <m:naryPr>
                        <m:limLoc m:val="undOvr"/>
                        <m:ctrlPr>
                          <a:rPr lang="en-US" i="1">
                            <a:solidFill>
                              <a:srgbClr val="000000"/>
                            </a:solidFill>
                            <a:latin typeface="Cambria Math" panose="02040503050406030204" pitchFamily="18" charset="0"/>
                          </a:rPr>
                        </m:ctrlPr>
                      </m:naryPr>
                      <m:sub>
                        <m:r>
                          <a:rPr lang="en-US" i="1">
                            <a:solidFill>
                              <a:srgbClr val="000000"/>
                            </a:solidFill>
                            <a:latin typeface="Cambria Math" panose="02040503050406030204" pitchFamily="18" charset="0"/>
                          </a:rPr>
                          <m:t>−∞</m:t>
                        </m:r>
                      </m:sub>
                      <m:sup>
                        <m:r>
                          <a:rPr lang="en-US" i="1">
                            <a:solidFill>
                              <a:srgbClr val="000000"/>
                            </a:solidFill>
                            <a:latin typeface="Cambria Math" panose="02040503050406030204" pitchFamily="18" charset="0"/>
                          </a:rPr>
                          <m:t>∞</m:t>
                        </m:r>
                      </m:sup>
                      <m:e>
                        <m:r>
                          <a:rPr lang="en-US" i="1">
                            <a:solidFill>
                              <a:srgbClr val="000000"/>
                            </a:solidFill>
                            <a:latin typeface="Cambria Math" panose="02040503050406030204" pitchFamily="18" charset="0"/>
                          </a:rPr>
                          <m:t>𝑓</m:t>
                        </m:r>
                        <m:d>
                          <m:dPr>
                            <m:ctrlPr>
                              <a:rPr lang="en-US" i="1">
                                <a:solidFill>
                                  <a:srgbClr val="000000"/>
                                </a:solidFill>
                                <a:latin typeface="Cambria Math" panose="02040503050406030204" pitchFamily="18" charset="0"/>
                              </a:rPr>
                            </m:ctrlPr>
                          </m:dPr>
                          <m:e>
                            <m:r>
                              <a:rPr lang="en-US" i="1">
                                <a:solidFill>
                                  <a:srgbClr val="000000"/>
                                </a:solidFill>
                                <a:latin typeface="Cambria Math" panose="02040503050406030204" pitchFamily="18" charset="0"/>
                              </a:rPr>
                              <m:t>𝑥</m:t>
                            </m:r>
                          </m:e>
                        </m:d>
                      </m:e>
                    </m:nary>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𝑒</m:t>
                        </m:r>
                      </m:e>
                      <m:sup>
                        <m:r>
                          <a:rPr lang="en-US" i="1">
                            <a:solidFill>
                              <a:srgbClr val="000000"/>
                            </a:solidFill>
                            <a:latin typeface="Cambria Math" panose="02040503050406030204" pitchFamily="18" charset="0"/>
                          </a:rPr>
                          <m:t>𝑖𝑘𝑥</m:t>
                        </m:r>
                      </m:sup>
                    </m:sSup>
                    <m:r>
                      <a:rPr lang="en-US" i="1">
                        <a:solidFill>
                          <a:srgbClr val="000000"/>
                        </a:solidFill>
                        <a:latin typeface="Cambria Math" panose="02040503050406030204" pitchFamily="18" charset="0"/>
                      </a:rPr>
                      <m:t>𝑑𝑥</m:t>
                    </m:r>
                  </m:oMath>
                </a14:m>
                <a:r>
                  <a:rPr lang="en-US" dirty="0">
                    <a:latin typeface="Times New Roman" panose="02020603050405020304" pitchFamily="18" charset="0"/>
                    <a:cs typeface="Times New Roman" panose="02020603050405020304" pitchFamily="18" charset="0"/>
                  </a:rPr>
                  <a:t> </a:t>
                </a:r>
              </a:p>
              <a:p>
                <a:r>
                  <a:rPr lang="en-US" dirty="0">
                    <a:latin typeface="Times New Roman" panose="02020603050405020304" pitchFamily="18" charset="0"/>
                    <a:cs typeface="Times New Roman" panose="02020603050405020304" pitchFamily="18" charset="0"/>
                  </a:rPr>
                  <a:t>     By substituting </a:t>
                </a:r>
                <a14:m>
                  <m:oMath xmlns:m="http://schemas.openxmlformats.org/officeDocument/2006/math">
                    <m:r>
                      <a:rPr lang="en-US" i="1">
                        <a:solidFill>
                          <a:srgbClr val="000000"/>
                        </a:solidFill>
                        <a:latin typeface="Cambria Math" panose="02040503050406030204" pitchFamily="18" charset="0"/>
                      </a:rPr>
                      <m:t>𝑓</m:t>
                    </m:r>
                    <m:d>
                      <m:dPr>
                        <m:ctrlPr>
                          <a:rPr lang="en-US" i="1">
                            <a:solidFill>
                              <a:srgbClr val="000000"/>
                            </a:solidFill>
                            <a:latin typeface="Cambria Math" panose="02040503050406030204" pitchFamily="18" charset="0"/>
                          </a:rPr>
                        </m:ctrlPr>
                      </m:dPr>
                      <m:e>
                        <m:r>
                          <a:rPr lang="en-US" i="1">
                            <a:solidFill>
                              <a:srgbClr val="000000"/>
                            </a:solidFill>
                            <a:latin typeface="Cambria Math" panose="02040503050406030204" pitchFamily="18" charset="0"/>
                          </a:rPr>
                          <m:t>𝑥</m:t>
                        </m:r>
                      </m:e>
                    </m:d>
                  </m:oMath>
                </a14:m>
                <a:r>
                  <a:rPr lang="en-US" dirty="0">
                    <a:latin typeface="Times New Roman" panose="02020603050405020304" pitchFamily="18" charset="0"/>
                    <a:cs typeface="Times New Roman" panose="02020603050405020304" pitchFamily="18" charset="0"/>
                  </a:rPr>
                  <a:t> = </a:t>
                </a:r>
                <a14:m>
                  <m:oMath xmlns:m="http://schemas.openxmlformats.org/officeDocument/2006/math">
                    <m:r>
                      <a:rPr lang="en-US" i="1">
                        <a:solidFill>
                          <a:srgbClr val="000000"/>
                        </a:solidFill>
                        <a:latin typeface="Cambria Math" panose="02040503050406030204" pitchFamily="18" charset="0"/>
                      </a:rPr>
                      <m:t>𝛿</m:t>
                    </m:r>
                    <m:d>
                      <m:dPr>
                        <m:ctrlPr>
                          <a:rPr lang="en-US" i="1">
                            <a:solidFill>
                              <a:srgbClr val="000000"/>
                            </a:solidFill>
                            <a:latin typeface="Cambria Math" panose="02040503050406030204" pitchFamily="18" charset="0"/>
                          </a:rPr>
                        </m:ctrlPr>
                      </m:dPr>
                      <m:e>
                        <m:r>
                          <a:rPr lang="en-US" i="1">
                            <a:solidFill>
                              <a:srgbClr val="000000"/>
                            </a:solidFill>
                            <a:latin typeface="Cambria Math" panose="02040503050406030204" pitchFamily="18" charset="0"/>
                          </a:rPr>
                          <m:t>𝑥</m:t>
                        </m:r>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𝑥</m:t>
                            </m:r>
                          </m:e>
                          <m:sub>
                            <m:r>
                              <a:rPr lang="en-US" i="1">
                                <a:solidFill>
                                  <a:srgbClr val="000000"/>
                                </a:solidFill>
                                <a:latin typeface="Cambria Math" panose="02040503050406030204" pitchFamily="18" charset="0"/>
                              </a:rPr>
                              <m:t>0</m:t>
                            </m:r>
                          </m:sub>
                        </m:sSub>
                      </m:e>
                    </m:d>
                  </m:oMath>
                </a14:m>
                <a:r>
                  <a:rPr lang="en-US" dirty="0">
                    <a:latin typeface="Times New Roman" panose="02020603050405020304" pitchFamily="18" charset="0"/>
                    <a:cs typeface="Times New Roman" panose="02020603050405020304" pitchFamily="18" charset="0"/>
                  </a:rPr>
                  <a:t>, </a:t>
                </a:r>
                <a14:m>
                  <m:oMath xmlns:m="http://schemas.openxmlformats.org/officeDocument/2006/math">
                    <m:r>
                      <a:rPr lang="en-US" i="1">
                        <a:solidFill>
                          <a:srgbClr val="000000"/>
                        </a:solidFill>
                        <a:latin typeface="Cambria Math" panose="02040503050406030204" pitchFamily="18" charset="0"/>
                      </a:rPr>
                      <m:t>𝐹</m:t>
                    </m:r>
                    <m:d>
                      <m:dPr>
                        <m:ctrlPr>
                          <a:rPr lang="en-US" i="1">
                            <a:solidFill>
                              <a:srgbClr val="000000"/>
                            </a:solidFill>
                            <a:latin typeface="Cambria Math" panose="02040503050406030204" pitchFamily="18" charset="0"/>
                          </a:rPr>
                        </m:ctrlPr>
                      </m:dPr>
                      <m:e>
                        <m:r>
                          <a:rPr lang="en-US" i="1">
                            <a:solidFill>
                              <a:srgbClr val="000000"/>
                            </a:solidFill>
                            <a:latin typeface="Cambria Math" panose="02040503050406030204" pitchFamily="18" charset="0"/>
                          </a:rPr>
                          <m:t>𝑘</m:t>
                        </m:r>
                      </m:e>
                    </m:d>
                    <m:r>
                      <a:rPr lang="en-US" i="1">
                        <a:solidFill>
                          <a:srgbClr val="000000"/>
                        </a:solidFill>
                        <a:latin typeface="Cambria Math" panose="02040503050406030204" pitchFamily="18" charset="0"/>
                      </a:rPr>
                      <m:t>=</m:t>
                    </m:r>
                    <m:nary>
                      <m:naryPr>
                        <m:limLoc m:val="undOvr"/>
                        <m:ctrlPr>
                          <a:rPr lang="en-US" i="1" smtClean="0">
                            <a:solidFill>
                              <a:srgbClr val="000000"/>
                            </a:solidFill>
                            <a:latin typeface="Cambria Math" panose="02040503050406030204" pitchFamily="18" charset="0"/>
                          </a:rPr>
                        </m:ctrlPr>
                      </m:naryPr>
                      <m:sub>
                        <m:r>
                          <a:rPr lang="en-US" i="1">
                            <a:solidFill>
                              <a:srgbClr val="000000"/>
                            </a:solidFill>
                            <a:latin typeface="Cambria Math" panose="02040503050406030204" pitchFamily="18" charset="0"/>
                          </a:rPr>
                          <m:t>−∞</m:t>
                        </m:r>
                      </m:sub>
                      <m:sup>
                        <m:r>
                          <a:rPr lang="en-US" i="1">
                            <a:solidFill>
                              <a:srgbClr val="000000"/>
                            </a:solidFill>
                            <a:latin typeface="Cambria Math" panose="02040503050406030204" pitchFamily="18" charset="0"/>
                          </a:rPr>
                          <m:t>∞</m:t>
                        </m:r>
                      </m:sup>
                      <m:e>
                        <m:r>
                          <a:rPr lang="en-US" i="1">
                            <a:solidFill>
                              <a:srgbClr val="000000"/>
                            </a:solidFill>
                            <a:latin typeface="Cambria Math" panose="02040503050406030204" pitchFamily="18" charset="0"/>
                          </a:rPr>
                          <m:t>𝛿</m:t>
                        </m:r>
                        <m:d>
                          <m:dPr>
                            <m:ctrlPr>
                              <a:rPr lang="en-US" i="1">
                                <a:solidFill>
                                  <a:srgbClr val="000000"/>
                                </a:solidFill>
                                <a:latin typeface="Cambria Math" panose="02040503050406030204" pitchFamily="18" charset="0"/>
                              </a:rPr>
                            </m:ctrlPr>
                          </m:dPr>
                          <m:e>
                            <m:r>
                              <a:rPr lang="en-US" i="1">
                                <a:solidFill>
                                  <a:srgbClr val="000000"/>
                                </a:solidFill>
                                <a:latin typeface="Cambria Math" panose="02040503050406030204" pitchFamily="18" charset="0"/>
                              </a:rPr>
                              <m:t>𝑥</m:t>
                            </m:r>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𝑥</m:t>
                                </m:r>
                              </m:e>
                              <m:sub>
                                <m:r>
                                  <a:rPr lang="en-US" i="1">
                                    <a:solidFill>
                                      <a:srgbClr val="000000"/>
                                    </a:solidFill>
                                    <a:latin typeface="Cambria Math" panose="02040503050406030204" pitchFamily="18" charset="0"/>
                                  </a:rPr>
                                  <m:t>0</m:t>
                                </m:r>
                              </m:sub>
                            </m:sSub>
                          </m:e>
                        </m:d>
                      </m:e>
                    </m:nary>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𝑒</m:t>
                        </m:r>
                      </m:e>
                      <m:sup>
                        <m:r>
                          <a:rPr lang="en-US" i="1">
                            <a:solidFill>
                              <a:srgbClr val="000000"/>
                            </a:solidFill>
                            <a:latin typeface="Cambria Math" panose="02040503050406030204" pitchFamily="18" charset="0"/>
                          </a:rPr>
                          <m:t>𝑖𝑘𝑥</m:t>
                        </m:r>
                      </m:sup>
                    </m:sSup>
                    <m:r>
                      <a:rPr lang="en-US" i="1">
                        <a:solidFill>
                          <a:srgbClr val="000000"/>
                        </a:solidFill>
                        <a:latin typeface="Cambria Math" panose="02040503050406030204" pitchFamily="18" charset="0"/>
                      </a:rPr>
                      <m:t>𝑑𝑥</m:t>
                    </m:r>
                  </m:oMath>
                </a14:m>
                <a:r>
                  <a:rPr lang="en-US" dirty="0">
                    <a:latin typeface="Times New Roman" panose="02020603050405020304" pitchFamily="18" charset="0"/>
                    <a:cs typeface="Times New Roman" panose="02020603050405020304" pitchFamily="18" charset="0"/>
                  </a:rPr>
                  <a:t> .</a:t>
                </a:r>
              </a:p>
              <a:p>
                <a:r>
                  <a:rPr lang="en-US" dirty="0">
                    <a:latin typeface="Times New Roman" panose="02020603050405020304" pitchFamily="18" charset="0"/>
                    <a:cs typeface="Times New Roman" panose="02020603050405020304" pitchFamily="18" charset="0"/>
                  </a:rPr>
                  <a:t>      Applying the sifting property, </a:t>
                </a:r>
                <a14:m>
                  <m:oMath xmlns:m="http://schemas.openxmlformats.org/officeDocument/2006/math">
                    <m:r>
                      <a:rPr lang="en-US" i="1">
                        <a:solidFill>
                          <a:srgbClr val="000000"/>
                        </a:solidFill>
                        <a:latin typeface="Cambria Math" panose="02040503050406030204" pitchFamily="18" charset="0"/>
                      </a:rPr>
                      <m:t>𝐹</m:t>
                    </m:r>
                    <m:d>
                      <m:dPr>
                        <m:ctrlPr>
                          <a:rPr lang="en-US" i="1">
                            <a:solidFill>
                              <a:srgbClr val="000000"/>
                            </a:solidFill>
                            <a:latin typeface="Cambria Math" panose="02040503050406030204" pitchFamily="18" charset="0"/>
                          </a:rPr>
                        </m:ctrlPr>
                      </m:dPr>
                      <m:e>
                        <m:r>
                          <a:rPr lang="en-US" i="1">
                            <a:solidFill>
                              <a:srgbClr val="000000"/>
                            </a:solidFill>
                            <a:latin typeface="Cambria Math" panose="02040503050406030204" pitchFamily="18" charset="0"/>
                          </a:rPr>
                          <m:t>𝑘</m:t>
                        </m:r>
                      </m:e>
                    </m:d>
                    <m:r>
                      <a:rPr lang="en-US" i="1">
                        <a:solidFill>
                          <a:srgbClr val="000000"/>
                        </a:solidFill>
                        <a:latin typeface="Cambria Math" panose="02040503050406030204" pitchFamily="18" charset="0"/>
                      </a:rPr>
                      <m:t>=</m:t>
                    </m:r>
                    <m:nary>
                      <m:naryPr>
                        <m:limLoc m:val="undOvr"/>
                        <m:ctrlPr>
                          <a:rPr lang="en-US" i="1">
                            <a:solidFill>
                              <a:srgbClr val="000000"/>
                            </a:solidFill>
                            <a:latin typeface="Cambria Math" panose="02040503050406030204" pitchFamily="18" charset="0"/>
                          </a:rPr>
                        </m:ctrlPr>
                      </m:naryPr>
                      <m:sub>
                        <m:r>
                          <a:rPr lang="en-US" i="1">
                            <a:solidFill>
                              <a:srgbClr val="000000"/>
                            </a:solidFill>
                            <a:latin typeface="Cambria Math" panose="02040503050406030204" pitchFamily="18" charset="0"/>
                          </a:rPr>
                          <m:t>−∞</m:t>
                        </m:r>
                      </m:sub>
                      <m:sup>
                        <m:r>
                          <a:rPr lang="en-US" i="1">
                            <a:solidFill>
                              <a:srgbClr val="000000"/>
                            </a:solidFill>
                            <a:latin typeface="Cambria Math" panose="02040503050406030204" pitchFamily="18" charset="0"/>
                          </a:rPr>
                          <m:t>∞</m:t>
                        </m:r>
                      </m:sup>
                      <m:e>
                        <m:r>
                          <a:rPr lang="en-US" i="1">
                            <a:solidFill>
                              <a:srgbClr val="000000"/>
                            </a:solidFill>
                            <a:latin typeface="Cambria Math" panose="02040503050406030204" pitchFamily="18" charset="0"/>
                          </a:rPr>
                          <m:t>𝛿</m:t>
                        </m:r>
                        <m:d>
                          <m:dPr>
                            <m:ctrlPr>
                              <a:rPr lang="en-US" i="1">
                                <a:solidFill>
                                  <a:srgbClr val="000000"/>
                                </a:solidFill>
                                <a:latin typeface="Cambria Math" panose="02040503050406030204" pitchFamily="18" charset="0"/>
                              </a:rPr>
                            </m:ctrlPr>
                          </m:dPr>
                          <m:e>
                            <m:r>
                              <a:rPr lang="en-US" i="1">
                                <a:solidFill>
                                  <a:srgbClr val="000000"/>
                                </a:solidFill>
                                <a:latin typeface="Cambria Math" panose="02040503050406030204" pitchFamily="18" charset="0"/>
                              </a:rPr>
                              <m:t>𝑥</m:t>
                            </m:r>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𝑥</m:t>
                                </m:r>
                              </m:e>
                              <m:sub>
                                <m:r>
                                  <a:rPr lang="en-US" i="1">
                                    <a:solidFill>
                                      <a:srgbClr val="000000"/>
                                    </a:solidFill>
                                    <a:latin typeface="Cambria Math" panose="02040503050406030204" pitchFamily="18" charset="0"/>
                                  </a:rPr>
                                  <m:t>0</m:t>
                                </m:r>
                              </m:sub>
                            </m:sSub>
                          </m:e>
                        </m:d>
                      </m:e>
                    </m:nary>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𝑒</m:t>
                        </m:r>
                      </m:e>
                      <m:sup>
                        <m:r>
                          <a:rPr lang="en-US" i="1">
                            <a:solidFill>
                              <a:srgbClr val="000000"/>
                            </a:solidFill>
                            <a:latin typeface="Cambria Math" panose="02040503050406030204" pitchFamily="18" charset="0"/>
                          </a:rPr>
                          <m:t>𝑖𝑘𝑥</m:t>
                        </m:r>
                      </m:sup>
                    </m:sSup>
                    <m:r>
                      <a:rPr lang="en-US" i="1">
                        <a:solidFill>
                          <a:srgbClr val="000000"/>
                        </a:solidFill>
                        <a:latin typeface="Cambria Math" panose="02040503050406030204" pitchFamily="18" charset="0"/>
                      </a:rPr>
                      <m:t>𝑑𝑥</m:t>
                    </m:r>
                  </m:oMath>
                </a14:m>
                <a:r>
                  <a:rPr lang="en-US" dirty="0">
                    <a:latin typeface="Times New Roman" panose="02020603050405020304" pitchFamily="18" charset="0"/>
                    <a:cs typeface="Times New Roman" panose="02020603050405020304" pitchFamily="18" charset="0"/>
                  </a:rPr>
                  <a:t> = </a:t>
                </a:r>
                <a14:m>
                  <m:oMath xmlns:m="http://schemas.openxmlformats.org/officeDocument/2006/math">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𝑒</m:t>
                        </m:r>
                      </m:e>
                      <m:sup>
                        <m:r>
                          <a:rPr lang="en-US" i="1">
                            <a:solidFill>
                              <a:srgbClr val="000000"/>
                            </a:solidFill>
                            <a:latin typeface="Cambria Math" panose="02040503050406030204" pitchFamily="18" charset="0"/>
                          </a:rPr>
                          <m:t>𝑖𝑘𝑥</m:t>
                        </m:r>
                        <m:r>
                          <a:rPr lang="en-US" b="0" i="1" baseline="-25000" smtClean="0">
                            <a:solidFill>
                              <a:srgbClr val="000000"/>
                            </a:solidFill>
                            <a:latin typeface="Cambria Math" panose="02040503050406030204" pitchFamily="18" charset="0"/>
                          </a:rPr>
                          <m:t>0</m:t>
                        </m:r>
                      </m:sup>
                    </m:sSup>
                  </m:oMath>
                </a14:m>
                <a:r>
                  <a:rPr lang="en-US" dirty="0">
                    <a:latin typeface="Times New Roman" panose="02020603050405020304" pitchFamily="18" charset="0"/>
                    <a:cs typeface="Times New Roman" panose="02020603050405020304" pitchFamily="18" charset="0"/>
                  </a:rPr>
                  <a:t>  .</a:t>
                </a:r>
              </a:p>
              <a:p>
                <a:r>
                  <a:rPr lang="en-US" dirty="0">
                    <a:latin typeface="Times New Roman" panose="02020603050405020304" pitchFamily="18" charset="0"/>
                    <a:cs typeface="Times New Roman" panose="02020603050405020304" pitchFamily="18" charset="0"/>
                  </a:rPr>
                  <a:t>2) Again, </a:t>
                </a:r>
                <a14:m>
                  <m:oMath xmlns:m="http://schemas.openxmlformats.org/officeDocument/2006/math">
                    <m:r>
                      <a:rPr lang="en-US" i="1">
                        <a:solidFill>
                          <a:srgbClr val="000000"/>
                        </a:solidFill>
                        <a:latin typeface="Cambria Math" panose="02040503050406030204" pitchFamily="18" charset="0"/>
                      </a:rPr>
                      <m:t>𝐹</m:t>
                    </m:r>
                    <m:d>
                      <m:dPr>
                        <m:ctrlPr>
                          <a:rPr lang="en-US" i="1">
                            <a:solidFill>
                              <a:srgbClr val="000000"/>
                            </a:solidFill>
                            <a:latin typeface="Cambria Math" panose="02040503050406030204" pitchFamily="18" charset="0"/>
                          </a:rPr>
                        </m:ctrlPr>
                      </m:dPr>
                      <m:e>
                        <m:r>
                          <a:rPr lang="en-US" i="1">
                            <a:solidFill>
                              <a:srgbClr val="000000"/>
                            </a:solidFill>
                            <a:latin typeface="Cambria Math" panose="02040503050406030204" pitchFamily="18" charset="0"/>
                          </a:rPr>
                          <m:t>𝑘</m:t>
                        </m:r>
                      </m:e>
                    </m:d>
                    <m:r>
                      <a:rPr lang="en-US" i="1">
                        <a:solidFill>
                          <a:srgbClr val="000000"/>
                        </a:solidFill>
                        <a:latin typeface="Cambria Math" panose="02040503050406030204" pitchFamily="18" charset="0"/>
                      </a:rPr>
                      <m:t>=</m:t>
                    </m:r>
                    <m:nary>
                      <m:naryPr>
                        <m:limLoc m:val="undOvr"/>
                        <m:ctrlPr>
                          <a:rPr lang="en-US" i="1">
                            <a:solidFill>
                              <a:srgbClr val="000000"/>
                            </a:solidFill>
                            <a:latin typeface="Cambria Math" panose="02040503050406030204" pitchFamily="18" charset="0"/>
                          </a:rPr>
                        </m:ctrlPr>
                      </m:naryPr>
                      <m:sub>
                        <m:r>
                          <a:rPr lang="en-US" i="1">
                            <a:solidFill>
                              <a:srgbClr val="000000"/>
                            </a:solidFill>
                            <a:latin typeface="Cambria Math" panose="02040503050406030204" pitchFamily="18" charset="0"/>
                          </a:rPr>
                          <m:t>−∞</m:t>
                        </m:r>
                      </m:sub>
                      <m:sup>
                        <m:r>
                          <a:rPr lang="en-US" i="1">
                            <a:solidFill>
                              <a:srgbClr val="000000"/>
                            </a:solidFill>
                            <a:latin typeface="Cambria Math" panose="02040503050406030204" pitchFamily="18" charset="0"/>
                          </a:rPr>
                          <m:t>∞</m:t>
                        </m:r>
                      </m:sup>
                      <m:e>
                        <m:r>
                          <a:rPr lang="en-US" i="1">
                            <a:solidFill>
                              <a:srgbClr val="000000"/>
                            </a:solidFill>
                            <a:latin typeface="Cambria Math" panose="02040503050406030204" pitchFamily="18" charset="0"/>
                          </a:rPr>
                          <m:t>𝑓</m:t>
                        </m:r>
                        <m:d>
                          <m:dPr>
                            <m:ctrlPr>
                              <a:rPr lang="en-US" i="1">
                                <a:solidFill>
                                  <a:srgbClr val="000000"/>
                                </a:solidFill>
                                <a:latin typeface="Cambria Math" panose="02040503050406030204" pitchFamily="18" charset="0"/>
                              </a:rPr>
                            </m:ctrlPr>
                          </m:dPr>
                          <m:e>
                            <m:r>
                              <a:rPr lang="en-US" i="1">
                                <a:solidFill>
                                  <a:srgbClr val="000000"/>
                                </a:solidFill>
                                <a:latin typeface="Cambria Math" panose="02040503050406030204" pitchFamily="18" charset="0"/>
                              </a:rPr>
                              <m:t>𝑥</m:t>
                            </m:r>
                          </m:e>
                        </m:d>
                      </m:e>
                    </m:nary>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𝑒</m:t>
                        </m:r>
                      </m:e>
                      <m:sup>
                        <m:r>
                          <a:rPr lang="en-US" i="1">
                            <a:solidFill>
                              <a:srgbClr val="000000"/>
                            </a:solidFill>
                            <a:latin typeface="Cambria Math" panose="02040503050406030204" pitchFamily="18" charset="0"/>
                          </a:rPr>
                          <m:t>𝑖𝑘𝑥</m:t>
                        </m:r>
                      </m:sup>
                    </m:sSup>
                    <m:r>
                      <a:rPr lang="en-US" i="1">
                        <a:solidFill>
                          <a:srgbClr val="000000"/>
                        </a:solidFill>
                        <a:latin typeface="Cambria Math" panose="02040503050406030204" pitchFamily="18" charset="0"/>
                      </a:rPr>
                      <m:t>𝑑𝑥</m:t>
                    </m:r>
                  </m:oMath>
                </a14:m>
                <a:r>
                  <a:rPr lang="en-US" dirty="0">
                    <a:latin typeface="Times New Roman" panose="02020603050405020304" pitchFamily="18" charset="0"/>
                    <a:cs typeface="Times New Roman" panose="02020603050405020304" pitchFamily="18" charset="0"/>
                  </a:rPr>
                  <a:t> </a:t>
                </a:r>
              </a:p>
              <a:p>
                <a:r>
                  <a:rPr lang="en-US" dirty="0">
                    <a:latin typeface="Times New Roman" panose="02020603050405020304" pitchFamily="18" charset="0"/>
                    <a:cs typeface="Times New Roman" panose="02020603050405020304" pitchFamily="18" charset="0"/>
                  </a:rPr>
                  <a:t>    By substituting </a:t>
                </a:r>
                <a14:m>
                  <m:oMath xmlns:m="http://schemas.openxmlformats.org/officeDocument/2006/math">
                    <m:r>
                      <a:rPr lang="en-US" i="1">
                        <a:solidFill>
                          <a:srgbClr val="000000"/>
                        </a:solidFill>
                        <a:latin typeface="Cambria Math" panose="02040503050406030204" pitchFamily="18" charset="0"/>
                      </a:rPr>
                      <m:t>𝑓</m:t>
                    </m:r>
                    <m:d>
                      <m:dPr>
                        <m:ctrlPr>
                          <a:rPr lang="en-US" i="1">
                            <a:solidFill>
                              <a:srgbClr val="000000"/>
                            </a:solidFill>
                            <a:latin typeface="Cambria Math" panose="02040503050406030204" pitchFamily="18" charset="0"/>
                          </a:rPr>
                        </m:ctrlPr>
                      </m:dPr>
                      <m:e>
                        <m:r>
                          <a:rPr lang="en-US" i="1">
                            <a:solidFill>
                              <a:srgbClr val="000000"/>
                            </a:solidFill>
                            <a:latin typeface="Cambria Math" panose="02040503050406030204" pitchFamily="18" charset="0"/>
                          </a:rPr>
                          <m:t>𝑥</m:t>
                        </m:r>
                      </m:e>
                    </m:d>
                  </m:oMath>
                </a14:m>
                <a:r>
                  <a:rPr lang="en-US" dirty="0">
                    <a:latin typeface="Times New Roman" panose="02020603050405020304" pitchFamily="18" charset="0"/>
                    <a:cs typeface="Times New Roman" panose="02020603050405020304" pitchFamily="18" charset="0"/>
                  </a:rPr>
                  <a:t> =</a:t>
                </a:r>
                <a14:m>
                  <m:oMath xmlns:m="http://schemas.openxmlformats.org/officeDocument/2006/math">
                    <m:nary>
                      <m:naryPr>
                        <m:chr m:val="∑"/>
                        <m:supHide m:val="on"/>
                        <m:ctrlPr>
                          <a:rPr lang="en-US" i="1">
                            <a:solidFill>
                              <a:srgbClr val="000000"/>
                            </a:solidFill>
                            <a:latin typeface="Cambria Math" panose="02040503050406030204" pitchFamily="18" charset="0"/>
                          </a:rPr>
                        </m:ctrlPr>
                      </m:naryPr>
                      <m:sub>
                        <m:r>
                          <a:rPr lang="en-US" i="1">
                            <a:solidFill>
                              <a:srgbClr val="000000"/>
                            </a:solidFill>
                            <a:latin typeface="Cambria Math" panose="02040503050406030204" pitchFamily="18" charset="0"/>
                          </a:rPr>
                          <m:t>𝑗</m:t>
                        </m:r>
                      </m:sub>
                      <m:sup/>
                      <m:e>
                        <m:r>
                          <a:rPr lang="en-US" i="1">
                            <a:solidFill>
                              <a:srgbClr val="000000"/>
                            </a:solidFill>
                            <a:latin typeface="Cambria Math" panose="02040503050406030204" pitchFamily="18" charset="0"/>
                          </a:rPr>
                          <m:t>𝛿</m:t>
                        </m:r>
                        <m:d>
                          <m:dPr>
                            <m:ctrlPr>
                              <a:rPr lang="en-US" i="1">
                                <a:solidFill>
                                  <a:srgbClr val="000000"/>
                                </a:solidFill>
                                <a:latin typeface="Cambria Math" panose="02040503050406030204" pitchFamily="18" charset="0"/>
                              </a:rPr>
                            </m:ctrlPr>
                          </m:dPr>
                          <m:e>
                            <m:r>
                              <a:rPr lang="en-US" i="1">
                                <a:solidFill>
                                  <a:srgbClr val="000000"/>
                                </a:solidFill>
                                <a:latin typeface="Cambria Math" panose="02040503050406030204" pitchFamily="18" charset="0"/>
                              </a:rPr>
                              <m:t>𝑥</m:t>
                            </m:r>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𝑥</m:t>
                                </m:r>
                              </m:e>
                              <m:sub>
                                <m:r>
                                  <a:rPr lang="en-US" i="1">
                                    <a:solidFill>
                                      <a:srgbClr val="000000"/>
                                    </a:solidFill>
                                    <a:latin typeface="Cambria Math" panose="02040503050406030204" pitchFamily="18" charset="0"/>
                                  </a:rPr>
                                  <m:t>𝑗</m:t>
                                </m:r>
                              </m:sub>
                            </m:sSub>
                          </m:e>
                        </m:d>
                      </m:e>
                    </m:nary>
                    <m:r>
                      <a:rPr lang="en-US" b="0" i="0" smtClean="0">
                        <a:solidFill>
                          <a:srgbClr val="000000"/>
                        </a:solidFill>
                        <a:latin typeface="Cambria Math" panose="02040503050406030204" pitchFamily="18" charset="0"/>
                      </a:rPr>
                      <m:t> </m:t>
                    </m:r>
                    <m:r>
                      <m:rPr>
                        <m:sty m:val="p"/>
                      </m:rPr>
                      <a:rPr lang="en-US" b="0" i="0" smtClean="0">
                        <a:solidFill>
                          <a:srgbClr val="000000"/>
                        </a:solidFill>
                        <a:latin typeface="Cambria Math" panose="02040503050406030204" pitchFamily="18" charset="0"/>
                      </a:rPr>
                      <m:t>and</m:t>
                    </m:r>
                    <m:r>
                      <a:rPr lang="en-US" b="0" i="0" smtClean="0">
                        <a:solidFill>
                          <a:srgbClr val="000000"/>
                        </a:solidFill>
                        <a:latin typeface="Cambria Math" panose="02040503050406030204" pitchFamily="18" charset="0"/>
                      </a:rPr>
                      <m:t> </m:t>
                    </m:r>
                    <m:r>
                      <m:rPr>
                        <m:sty m:val="p"/>
                      </m:rPr>
                      <a:rPr lang="en-US" b="0" i="0" smtClean="0">
                        <a:solidFill>
                          <a:srgbClr val="000000"/>
                        </a:solidFill>
                        <a:latin typeface="Cambria Math" panose="02040503050406030204" pitchFamily="18" charset="0"/>
                      </a:rPr>
                      <m:t>applying</m:t>
                    </m:r>
                    <m:r>
                      <a:rPr lang="en-US" b="0" i="0" smtClean="0">
                        <a:solidFill>
                          <a:srgbClr val="000000"/>
                        </a:solidFill>
                        <a:latin typeface="Cambria Math" panose="02040503050406030204" pitchFamily="18" charset="0"/>
                      </a:rPr>
                      <m:t> </m:t>
                    </m:r>
                    <m:r>
                      <m:rPr>
                        <m:sty m:val="p"/>
                      </m:rPr>
                      <a:rPr lang="en-US" b="0" i="0" smtClean="0">
                        <a:solidFill>
                          <a:srgbClr val="000000"/>
                        </a:solidFill>
                        <a:latin typeface="Cambria Math" panose="02040503050406030204" pitchFamily="18" charset="0"/>
                      </a:rPr>
                      <m:t>the</m:t>
                    </m:r>
                    <m:r>
                      <a:rPr lang="en-US" b="0" i="0" smtClean="0">
                        <a:solidFill>
                          <a:srgbClr val="000000"/>
                        </a:solidFill>
                        <a:latin typeface="Cambria Math" panose="02040503050406030204" pitchFamily="18" charset="0"/>
                      </a:rPr>
                      <m:t> </m:t>
                    </m:r>
                    <m:r>
                      <m:rPr>
                        <m:sty m:val="p"/>
                      </m:rPr>
                      <a:rPr lang="en-US" b="0" i="0" smtClean="0">
                        <a:solidFill>
                          <a:srgbClr val="000000"/>
                        </a:solidFill>
                        <a:latin typeface="Cambria Math" panose="02040503050406030204" pitchFamily="18" charset="0"/>
                      </a:rPr>
                      <m:t>sifting</m:t>
                    </m:r>
                    <m:r>
                      <a:rPr lang="en-US" b="0" i="0" smtClean="0">
                        <a:solidFill>
                          <a:srgbClr val="000000"/>
                        </a:solidFill>
                        <a:latin typeface="Cambria Math" panose="02040503050406030204" pitchFamily="18" charset="0"/>
                      </a:rPr>
                      <m:t> </m:t>
                    </m:r>
                    <m:r>
                      <m:rPr>
                        <m:sty m:val="p"/>
                      </m:rPr>
                      <a:rPr lang="en-US" b="0" i="0" smtClean="0">
                        <a:solidFill>
                          <a:srgbClr val="000000"/>
                        </a:solidFill>
                        <a:latin typeface="Cambria Math" panose="02040503050406030204" pitchFamily="18" charset="0"/>
                      </a:rPr>
                      <m:t>property</m:t>
                    </m:r>
                    <m:r>
                      <a:rPr lang="en-US" b="0" i="0" smtClean="0">
                        <a:solidFill>
                          <a:srgbClr val="000000"/>
                        </a:solidFill>
                        <a:latin typeface="Cambria Math" panose="02040503050406030204" pitchFamily="18" charset="0"/>
                      </a:rPr>
                      <m:t>.</m:t>
                    </m:r>
                  </m:oMath>
                </a14:m>
                <a:endParaRPr lang="en-US" b="0" dirty="0">
                  <a:solidFill>
                    <a:srgbClr val="000000"/>
                  </a:solidFill>
                  <a:latin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    We have </a:t>
                </a:r>
                <a14:m>
                  <m:oMath xmlns:m="http://schemas.openxmlformats.org/officeDocument/2006/math">
                    <m:r>
                      <a:rPr lang="en-US" i="1">
                        <a:solidFill>
                          <a:srgbClr val="000000"/>
                        </a:solidFill>
                        <a:latin typeface="Cambria Math" panose="02040503050406030204" pitchFamily="18" charset="0"/>
                      </a:rPr>
                      <m:t>𝐹</m:t>
                    </m:r>
                    <m:d>
                      <m:dPr>
                        <m:ctrlPr>
                          <a:rPr lang="en-US" i="1">
                            <a:solidFill>
                              <a:srgbClr val="000000"/>
                            </a:solidFill>
                            <a:latin typeface="Cambria Math" panose="02040503050406030204" pitchFamily="18" charset="0"/>
                          </a:rPr>
                        </m:ctrlPr>
                      </m:dPr>
                      <m:e>
                        <m:r>
                          <a:rPr lang="en-US" i="1">
                            <a:solidFill>
                              <a:srgbClr val="000000"/>
                            </a:solidFill>
                            <a:latin typeface="Cambria Math" panose="02040503050406030204" pitchFamily="18" charset="0"/>
                          </a:rPr>
                          <m:t>𝑘</m:t>
                        </m:r>
                      </m:e>
                    </m:d>
                    <m:r>
                      <a:rPr lang="en-US" i="1">
                        <a:solidFill>
                          <a:srgbClr val="000000"/>
                        </a:solidFill>
                        <a:latin typeface="Cambria Math" panose="02040503050406030204" pitchFamily="18" charset="0"/>
                      </a:rPr>
                      <m:t>=</m:t>
                    </m:r>
                    <m:nary>
                      <m:naryPr>
                        <m:chr m:val="∑"/>
                        <m:supHide m:val="on"/>
                        <m:ctrlPr>
                          <a:rPr lang="en-US" i="1" smtClean="0">
                            <a:solidFill>
                              <a:srgbClr val="000000"/>
                            </a:solidFill>
                            <a:latin typeface="Cambria Math" panose="02040503050406030204" pitchFamily="18" charset="0"/>
                          </a:rPr>
                        </m:ctrlPr>
                      </m:naryPr>
                      <m:sub>
                        <m:r>
                          <m:rPr>
                            <m:brk m:alnAt="7"/>
                          </m:rPr>
                          <a:rPr lang="en-US" b="0" i="1" smtClean="0">
                            <a:solidFill>
                              <a:srgbClr val="000000"/>
                            </a:solidFill>
                            <a:latin typeface="Cambria Math" panose="02040503050406030204" pitchFamily="18" charset="0"/>
                          </a:rPr>
                          <m:t>𝑗</m:t>
                        </m:r>
                      </m:sub>
                      <m:sup/>
                      <m:e>
                        <m:nary>
                          <m:naryPr>
                            <m:ctrlPr>
                              <a:rPr lang="en-US" i="1">
                                <a:solidFill>
                                  <a:srgbClr val="000000"/>
                                </a:solidFill>
                                <a:latin typeface="Cambria Math" panose="02040503050406030204" pitchFamily="18" charset="0"/>
                              </a:rPr>
                            </m:ctrlPr>
                          </m:naryPr>
                          <m:sub>
                            <m:r>
                              <m:rPr>
                                <m:brk m:alnAt="23"/>
                              </m:rPr>
                              <a:rPr lang="en-US" b="0" i="1" smtClean="0">
                                <a:solidFill>
                                  <a:srgbClr val="000000"/>
                                </a:solidFill>
                                <a:latin typeface="Cambria Math" panose="02040503050406030204" pitchFamily="18" charset="0"/>
                              </a:rPr>
                              <m:t>−</m:t>
                            </m:r>
                            <m:r>
                              <a:rPr lang="en-US" b="0" i="1" smtClean="0">
                                <a:solidFill>
                                  <a:srgbClr val="000000"/>
                                </a:solidFill>
                                <a:latin typeface="Cambria Math" panose="02040503050406030204" pitchFamily="18" charset="0"/>
                                <a:ea typeface="Cambria Math" panose="02040503050406030204" pitchFamily="18" charset="0"/>
                              </a:rPr>
                              <m:t>∞</m:t>
                            </m:r>
                          </m:sub>
                          <m:sup>
                            <m:r>
                              <a:rPr lang="en-US" b="0" i="1" smtClean="0">
                                <a:solidFill>
                                  <a:srgbClr val="000000"/>
                                </a:solidFill>
                                <a:latin typeface="Cambria Math" panose="02040503050406030204" pitchFamily="18" charset="0"/>
                              </a:rPr>
                              <m:t>+</m:t>
                            </m:r>
                            <m:r>
                              <a:rPr lang="en-US" b="0" i="1" smtClean="0">
                                <a:solidFill>
                                  <a:srgbClr val="000000"/>
                                </a:solidFill>
                                <a:latin typeface="Cambria Math" panose="02040503050406030204" pitchFamily="18" charset="0"/>
                                <a:ea typeface="Cambria Math" panose="02040503050406030204" pitchFamily="18" charset="0"/>
                              </a:rPr>
                              <m:t>∞</m:t>
                            </m:r>
                          </m:sup>
                          <m:e>
                            <m:r>
                              <a:rPr lang="en-US" i="1">
                                <a:solidFill>
                                  <a:srgbClr val="000000"/>
                                </a:solidFill>
                                <a:latin typeface="Cambria Math" panose="02040503050406030204" pitchFamily="18" charset="0"/>
                              </a:rPr>
                              <m:t>𝛿</m:t>
                            </m:r>
                            <m:d>
                              <m:dPr>
                                <m:ctrlPr>
                                  <a:rPr lang="en-US" i="1">
                                    <a:solidFill>
                                      <a:srgbClr val="000000"/>
                                    </a:solidFill>
                                    <a:latin typeface="Cambria Math" panose="02040503050406030204" pitchFamily="18" charset="0"/>
                                  </a:rPr>
                                </m:ctrlPr>
                              </m:dPr>
                              <m:e>
                                <m:r>
                                  <a:rPr lang="en-US" i="1">
                                    <a:solidFill>
                                      <a:srgbClr val="000000"/>
                                    </a:solidFill>
                                    <a:latin typeface="Cambria Math" panose="02040503050406030204" pitchFamily="18" charset="0"/>
                                  </a:rPr>
                                  <m:t>𝑥</m:t>
                                </m:r>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𝑥</m:t>
                                    </m:r>
                                  </m:e>
                                  <m:sub>
                                    <m:r>
                                      <a:rPr lang="en-US" i="1">
                                        <a:solidFill>
                                          <a:srgbClr val="000000"/>
                                        </a:solidFill>
                                        <a:latin typeface="Cambria Math" panose="02040503050406030204" pitchFamily="18" charset="0"/>
                                      </a:rPr>
                                      <m:t>𝑗</m:t>
                                    </m:r>
                                  </m:sub>
                                </m:sSub>
                              </m:e>
                            </m:d>
                          </m:e>
                        </m:nary>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𝑒</m:t>
                            </m:r>
                          </m:e>
                          <m:sup>
                            <m:r>
                              <a:rPr lang="en-US" i="1">
                                <a:solidFill>
                                  <a:srgbClr val="000000"/>
                                </a:solidFill>
                                <a:latin typeface="Cambria Math" panose="02040503050406030204" pitchFamily="18" charset="0"/>
                              </a:rPr>
                              <m:t>𝑖𝑘𝑥</m:t>
                            </m:r>
                          </m:sup>
                        </m:sSup>
                        <m:r>
                          <a:rPr lang="en-US" i="1">
                            <a:solidFill>
                              <a:srgbClr val="000000"/>
                            </a:solidFill>
                            <a:latin typeface="Cambria Math" panose="02040503050406030204" pitchFamily="18" charset="0"/>
                          </a:rPr>
                          <m:t>𝑑𝑥</m:t>
                        </m:r>
                      </m:e>
                    </m:nary>
                  </m:oMath>
                </a14:m>
                <a:r>
                  <a:rPr lang="en-US" dirty="0">
                    <a:latin typeface="Times New Roman" panose="02020603050405020304" pitchFamily="18" charset="0"/>
                    <a:cs typeface="Times New Roman" panose="02020603050405020304" pitchFamily="18" charset="0"/>
                  </a:rPr>
                  <a:t> = </a:t>
                </a:r>
                <a14:m>
                  <m:oMath xmlns:m="http://schemas.openxmlformats.org/officeDocument/2006/math">
                    <m:nary>
                      <m:naryPr>
                        <m:chr m:val="∑"/>
                        <m:supHide m:val="on"/>
                        <m:ctrlPr>
                          <a:rPr lang="en-US" i="1" smtClean="0">
                            <a:latin typeface="Cambria Math" panose="02040503050406030204" pitchFamily="18" charset="0"/>
                            <a:cs typeface="Times New Roman" panose="02020603050405020304" pitchFamily="18" charset="0"/>
                          </a:rPr>
                        </m:ctrlPr>
                      </m:naryPr>
                      <m:sub>
                        <m:r>
                          <m:rPr>
                            <m:brk m:alnAt="7"/>
                          </m:rPr>
                          <a:rPr lang="en-US" b="0" i="1" smtClean="0">
                            <a:latin typeface="Cambria Math" panose="02040503050406030204" pitchFamily="18" charset="0"/>
                            <a:cs typeface="Times New Roman" panose="02020603050405020304" pitchFamily="18" charset="0"/>
                          </a:rPr>
                          <m:t>𝑗</m:t>
                        </m:r>
                      </m:sub>
                      <m:sup/>
                      <m:e>
                        <m:sSup>
                          <m:sSupPr>
                            <m:ctrlPr>
                              <a:rPr lang="en-US" i="1" smtClean="0">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𝑒</m:t>
                            </m:r>
                          </m:e>
                          <m:sup>
                            <m:r>
                              <a:rPr lang="en-US" i="1">
                                <a:solidFill>
                                  <a:srgbClr val="000000"/>
                                </a:solidFill>
                                <a:latin typeface="Cambria Math" panose="02040503050406030204" pitchFamily="18" charset="0"/>
                              </a:rPr>
                              <m:t>𝑖𝑘𝑥</m:t>
                            </m:r>
                            <m:r>
                              <a:rPr lang="en-US" b="0" i="1" baseline="-25000" smtClean="0">
                                <a:solidFill>
                                  <a:srgbClr val="000000"/>
                                </a:solidFill>
                                <a:latin typeface="Cambria Math" panose="02040503050406030204" pitchFamily="18" charset="0"/>
                              </a:rPr>
                              <m:t>𝑗</m:t>
                            </m:r>
                          </m:sup>
                        </m:sSup>
                      </m:e>
                    </m:nary>
                  </m:oMath>
                </a14:m>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mc:Choice>
        <mc:Fallback xmlns="">
          <p:sp>
            <p:nvSpPr>
              <p:cNvPr id="3" name="Content Placeholder 2">
                <a:extLst>
                  <a:ext uri="{FF2B5EF4-FFF2-40B4-BE49-F238E27FC236}">
                    <a16:creationId xmlns:a16="http://schemas.microsoft.com/office/drawing/2014/main" id="{4845FA83-F53F-44AB-9FC2-BB99C89D3FC9}"/>
                  </a:ext>
                </a:extLst>
              </p:cNvPr>
              <p:cNvSpPr>
                <a:spLocks noGrp="1" noRot="1" noChangeAspect="1" noMove="1" noResize="1" noEditPoints="1" noAdjustHandles="1" noChangeArrowheads="1" noChangeShapeType="1" noTextEdit="1"/>
              </p:cNvSpPr>
              <p:nvPr>
                <p:ph idx="1"/>
              </p:nvPr>
            </p:nvSpPr>
            <p:spPr>
              <a:xfrm>
                <a:off x="459105" y="1791547"/>
                <a:ext cx="10058400" cy="4023360"/>
              </a:xfrm>
              <a:blipFill>
                <a:blip r:embed="rId2"/>
                <a:stretch>
                  <a:fillRect l="-606" t="-15606"/>
                </a:stretch>
              </a:blipFill>
            </p:spPr>
            <p:txBody>
              <a:bodyPr/>
              <a:lstStyle/>
              <a:p>
                <a:r>
                  <a:rPr lang="en-US">
                    <a:noFill/>
                  </a:rPr>
                  <a:t> </a:t>
                </a:r>
              </a:p>
            </p:txBody>
          </p:sp>
        </mc:Fallback>
      </mc:AlternateContent>
      <p:sp>
        <p:nvSpPr>
          <p:cNvPr id="4" name="TextBox 3">
            <a:extLst>
              <a:ext uri="{FF2B5EF4-FFF2-40B4-BE49-F238E27FC236}">
                <a16:creationId xmlns:a16="http://schemas.microsoft.com/office/drawing/2014/main" id="{189E26B2-4F8C-4EFE-8F02-65F786FD898B}"/>
              </a:ext>
            </a:extLst>
          </p:cNvPr>
          <p:cNvSpPr txBox="1"/>
          <p:nvPr/>
        </p:nvSpPr>
        <p:spPr>
          <a:xfrm>
            <a:off x="1674495" y="5664887"/>
            <a:ext cx="8201006" cy="707886"/>
          </a:xfrm>
          <a:prstGeom prst="rect">
            <a:avLst/>
          </a:prstGeom>
          <a:noFill/>
          <a:ln>
            <a:solidFill>
              <a:srgbClr val="FF0000"/>
            </a:solidFill>
          </a:ln>
        </p:spPr>
        <p:txBody>
          <a:bodyPr wrap="square" rtlCol="0">
            <a:spAutoFit/>
          </a:bodyPr>
          <a:lstStyle/>
          <a:p>
            <a:r>
              <a:rPr lang="en-US" sz="2000" dirty="0">
                <a:latin typeface="Times New Roman" panose="02020603050405020304" pitchFamily="18" charset="0"/>
                <a:cs typeface="Times New Roman" panose="02020603050405020304" pitchFamily="18" charset="0"/>
              </a:rPr>
              <a:t>If </a:t>
            </a:r>
            <a:r>
              <a:rPr lang="en-US" sz="2000" i="1" dirty="0">
                <a:latin typeface="Times New Roman" panose="02020603050405020304" pitchFamily="18" charset="0"/>
                <a:cs typeface="Times New Roman" panose="02020603050405020304" pitchFamily="18" charset="0"/>
              </a:rPr>
              <a:t> j </a:t>
            </a:r>
            <a:r>
              <a:rPr lang="en-US" sz="2000" dirty="0">
                <a:latin typeface="Times New Roman" panose="02020603050405020304" pitchFamily="18" charset="0"/>
                <a:cs typeface="Times New Roman" panose="02020603050405020304" pitchFamily="18" charset="0"/>
                <a:sym typeface="Symbol" panose="05050102010706020507" pitchFamily="18" charset="2"/>
              </a:rPr>
              <a:t>, this summation represents a </a:t>
            </a:r>
            <a:r>
              <a:rPr lang="en-US" sz="2000" b="1" dirty="0">
                <a:latin typeface="Times New Roman" panose="02020603050405020304" pitchFamily="18" charset="0"/>
                <a:cs typeface="Times New Roman" panose="02020603050405020304" pitchFamily="18" charset="0"/>
                <a:sym typeface="Symbol" panose="05050102010706020507" pitchFamily="18" charset="2"/>
              </a:rPr>
              <a:t>comb function</a:t>
            </a:r>
            <a:r>
              <a:rPr lang="en-US" sz="2000" dirty="0">
                <a:latin typeface="Times New Roman" panose="02020603050405020304" pitchFamily="18" charset="0"/>
                <a:cs typeface="Times New Roman" panose="02020603050405020304" pitchFamily="18" charset="0"/>
              </a:rPr>
              <a:t>.</a:t>
            </a:r>
          </a:p>
          <a:p>
            <a:r>
              <a:rPr lang="en-US" sz="2000" dirty="0">
                <a:latin typeface="Times New Roman" panose="02020603050405020304" pitchFamily="18" charset="0"/>
                <a:cs typeface="Times New Roman" panose="02020603050405020304" pitchFamily="18" charset="0"/>
              </a:rPr>
              <a:t>In optics it is used to describe periodic structures such as diffraction gratings.</a:t>
            </a:r>
          </a:p>
        </p:txBody>
      </p:sp>
      <p:sp>
        <p:nvSpPr>
          <p:cNvPr id="5" name="Arrow: Right 4">
            <a:extLst>
              <a:ext uri="{FF2B5EF4-FFF2-40B4-BE49-F238E27FC236}">
                <a16:creationId xmlns:a16="http://schemas.microsoft.com/office/drawing/2014/main" id="{892F75D0-26FF-41DF-89B7-CA68782B1115}"/>
              </a:ext>
            </a:extLst>
          </p:cNvPr>
          <p:cNvSpPr/>
          <p:nvPr/>
        </p:nvSpPr>
        <p:spPr>
          <a:xfrm rot="16200000">
            <a:off x="5485438" y="5059009"/>
            <a:ext cx="579120" cy="24384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3A9EA35D-4CCD-41E4-91BC-3FE9C9BAFC67}"/>
              </a:ext>
            </a:extLst>
          </p:cNvPr>
          <p:cNvSpPr txBox="1"/>
          <p:nvPr/>
        </p:nvSpPr>
        <p:spPr>
          <a:xfrm>
            <a:off x="8667750" y="3877848"/>
            <a:ext cx="3257550" cy="1477328"/>
          </a:xfrm>
          <a:prstGeom prst="rect">
            <a:avLst/>
          </a:prstGeom>
          <a:noFill/>
          <a:ln>
            <a:solidFill>
              <a:srgbClr val="FF0000"/>
            </a:solidFill>
          </a:ln>
        </p:spPr>
        <p:txBody>
          <a:bodyPr wrap="square" rtlCol="0">
            <a:spAutoFit/>
          </a:bodyPr>
          <a:lstStyle/>
          <a:p>
            <a:r>
              <a:rPr lang="en-US" dirty="0">
                <a:latin typeface="Times New Roman" panose="02020603050405020304" pitchFamily="18" charset="0"/>
                <a:cs typeface="Times New Roman" panose="02020603050405020304" pitchFamily="18" charset="0"/>
              </a:rPr>
              <a:t>If the function can be written as a sum of individual functions, its transform is simply the sum of the transform of the component functions.</a:t>
            </a:r>
          </a:p>
        </p:txBody>
      </p:sp>
      <p:sp>
        <p:nvSpPr>
          <p:cNvPr id="7" name="Arrow: Right 6">
            <a:extLst>
              <a:ext uri="{FF2B5EF4-FFF2-40B4-BE49-F238E27FC236}">
                <a16:creationId xmlns:a16="http://schemas.microsoft.com/office/drawing/2014/main" id="{DF39984E-358A-49AC-8A1E-B85A40E1A48D}"/>
              </a:ext>
            </a:extLst>
          </p:cNvPr>
          <p:cNvSpPr/>
          <p:nvPr/>
        </p:nvSpPr>
        <p:spPr>
          <a:xfrm rot="10800000">
            <a:off x="6981825" y="4545666"/>
            <a:ext cx="1247775" cy="224118"/>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7">
            <a:extLst>
              <a:ext uri="{FF2B5EF4-FFF2-40B4-BE49-F238E27FC236}">
                <a16:creationId xmlns:a16="http://schemas.microsoft.com/office/drawing/2014/main" id="{23D0070A-0A95-46E4-A8C9-DFE2DDC81693}"/>
              </a:ext>
            </a:extLst>
          </p:cNvPr>
          <p:cNvSpPr>
            <a:spLocks noGrp="1"/>
          </p:cNvSpPr>
          <p:nvPr>
            <p:ph type="sldNum" sz="quarter" idx="12"/>
          </p:nvPr>
        </p:nvSpPr>
        <p:spPr/>
        <p:txBody>
          <a:bodyPr/>
          <a:lstStyle/>
          <a:p>
            <a:fld id="{18FBD2FA-2555-40DC-89DF-11DF5B5C64DC}" type="slidenum">
              <a:rPr lang="en-US" smtClean="0"/>
              <a:t>13</a:t>
            </a:fld>
            <a:endParaRPr lang="en-US"/>
          </a:p>
        </p:txBody>
      </p:sp>
    </p:spTree>
    <p:extLst>
      <p:ext uri="{BB962C8B-B14F-4D97-AF65-F5344CB8AC3E}">
        <p14:creationId xmlns:p14="http://schemas.microsoft.com/office/powerpoint/2010/main" val="40075721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43F700-A36C-45DE-B5F9-6B78D0E64311}"/>
              </a:ext>
            </a:extLst>
          </p:cNvPr>
          <p:cNvSpPr>
            <a:spLocks noGrp="1"/>
          </p:cNvSpPr>
          <p:nvPr>
            <p:ph type="title"/>
          </p:nvPr>
        </p:nvSpPr>
        <p:spPr/>
        <p:txBody>
          <a:bodyPr/>
          <a:lstStyle/>
          <a:p>
            <a:r>
              <a:rPr lang="en-US" b="1" dirty="0">
                <a:latin typeface="Times New Roman" panose="02020603050405020304" pitchFamily="18" charset="0"/>
                <a:cs typeface="Times New Roman" panose="02020603050405020304" pitchFamily="18" charset="0"/>
              </a:rPr>
              <a:t>Solution (cont.)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D6FE9D4A-D116-4A74-8E30-BA264AB5CE28}"/>
                  </a:ext>
                </a:extLst>
              </p:cNvPr>
              <p:cNvSpPr>
                <a:spLocks noGrp="1"/>
              </p:cNvSpPr>
              <p:nvPr>
                <p:ph idx="1"/>
              </p:nvPr>
            </p:nvSpPr>
            <p:spPr>
              <a:xfrm>
                <a:off x="1097280" y="1845734"/>
                <a:ext cx="10999470" cy="4023360"/>
              </a:xfrm>
            </p:spPr>
            <p:txBody>
              <a:bodyPr/>
              <a:lstStyle/>
              <a:p>
                <a:r>
                  <a:rPr lang="en-US" dirty="0">
                    <a:latin typeface="Times New Roman" panose="02020603050405020304" pitchFamily="18" charset="0"/>
                    <a:cs typeface="Times New Roman" panose="02020603050405020304" pitchFamily="18" charset="0"/>
                  </a:rPr>
                  <a:t>3) Using the result from 2), </a:t>
                </a:r>
                <a:r>
                  <a:rPr lang="en-US" dirty="0">
                    <a:solidFill>
                      <a:schemeClr val="tx1"/>
                    </a:solidFill>
                    <a:latin typeface="Times New Roman" panose="02020603050405020304" pitchFamily="18" charset="0"/>
                    <a:cs typeface="Times New Roman" panose="02020603050405020304" pitchFamily="18" charset="0"/>
                  </a:rPr>
                  <a:t>Fourier transform of </a:t>
                </a:r>
                <a14:m>
                  <m:oMath xmlns:m="http://schemas.openxmlformats.org/officeDocument/2006/math">
                    <m:r>
                      <a:rPr lang="en-US" i="1">
                        <a:solidFill>
                          <a:srgbClr val="000000"/>
                        </a:solidFill>
                        <a:latin typeface="Cambria Math" panose="02040503050406030204" pitchFamily="18" charset="0"/>
                      </a:rPr>
                      <m:t>𝛿</m:t>
                    </m:r>
                    <m:d>
                      <m:dPr>
                        <m:ctrlPr>
                          <a:rPr lang="en-US" i="1">
                            <a:solidFill>
                              <a:srgbClr val="000000"/>
                            </a:solidFill>
                            <a:latin typeface="Cambria Math" panose="02040503050406030204" pitchFamily="18" charset="0"/>
                          </a:rPr>
                        </m:ctrlPr>
                      </m:dPr>
                      <m:e>
                        <m:r>
                          <a:rPr lang="en-US" i="1">
                            <a:solidFill>
                              <a:srgbClr val="000000"/>
                            </a:solidFill>
                            <a:latin typeface="Cambria Math" panose="02040503050406030204" pitchFamily="18" charset="0"/>
                          </a:rPr>
                          <m:t>𝑥</m:t>
                        </m:r>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𝑥</m:t>
                            </m:r>
                          </m:e>
                          <m:sub>
                            <m:r>
                              <a:rPr lang="en-US" i="1">
                                <a:solidFill>
                                  <a:srgbClr val="000000"/>
                                </a:solidFill>
                                <a:latin typeface="Cambria Math" panose="02040503050406030204" pitchFamily="18" charset="0"/>
                              </a:rPr>
                              <m:t>1</m:t>
                            </m:r>
                          </m:sub>
                        </m:sSub>
                      </m:e>
                    </m:d>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𝛿</m:t>
                    </m:r>
                    <m:d>
                      <m:dPr>
                        <m:ctrlPr>
                          <a:rPr lang="en-US" i="1">
                            <a:solidFill>
                              <a:srgbClr val="000000"/>
                            </a:solidFill>
                            <a:latin typeface="Cambria Math" panose="02040503050406030204" pitchFamily="18" charset="0"/>
                          </a:rPr>
                        </m:ctrlPr>
                      </m:dPr>
                      <m:e>
                        <m:r>
                          <a:rPr lang="en-US" i="1">
                            <a:solidFill>
                              <a:srgbClr val="000000"/>
                            </a:solidFill>
                            <a:latin typeface="Cambria Math" panose="02040503050406030204" pitchFamily="18" charset="0"/>
                          </a:rPr>
                          <m:t>𝑥</m:t>
                        </m:r>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𝑥</m:t>
                            </m:r>
                          </m:e>
                          <m:sub>
                            <m:r>
                              <a:rPr lang="en-US" i="1">
                                <a:solidFill>
                                  <a:srgbClr val="000000"/>
                                </a:solidFill>
                                <a:latin typeface="Cambria Math" panose="02040503050406030204" pitchFamily="18" charset="0"/>
                              </a:rPr>
                              <m:t>2</m:t>
                            </m:r>
                          </m:sub>
                        </m:sSub>
                      </m:e>
                    </m:d>
                  </m:oMath>
                </a14:m>
                <a:r>
                  <a:rPr lang="en-US" dirty="0">
                    <a:latin typeface="Times New Roman" panose="02020603050405020304" pitchFamily="18" charset="0"/>
                    <a:cs typeface="Times New Roman" panose="02020603050405020304" pitchFamily="18" charset="0"/>
                  </a:rPr>
                  <a:t> can be written as</a:t>
                </a:r>
                <a:r>
                  <a:rPr lang="en-US" dirty="0">
                    <a:solidFill>
                      <a:srgbClr val="000000"/>
                    </a:solidFill>
                  </a:rPr>
                  <a:t> </a:t>
                </a:r>
                <a14:m>
                  <m:oMath xmlns:m="http://schemas.openxmlformats.org/officeDocument/2006/math">
                    <m:r>
                      <a:rPr lang="en-US" b="0" i="0" smtClean="0">
                        <a:solidFill>
                          <a:srgbClr val="000000"/>
                        </a:solidFill>
                        <a:latin typeface="Cambria Math" panose="02040503050406030204" pitchFamily="18" charset="0"/>
                      </a:rPr>
                      <m:t>                                </m:t>
                    </m:r>
                  </m:oMath>
                </a14:m>
                <a:r>
                  <a:rPr lang="en-US" b="0" dirty="0">
                    <a:solidFill>
                      <a:srgbClr val="000000"/>
                    </a:solidFill>
                  </a:rPr>
                  <a:t>        </a:t>
                </a:r>
                <a14:m>
                  <m:oMath xmlns:m="http://schemas.openxmlformats.org/officeDocument/2006/math">
                    <m:r>
                      <a:rPr lang="en-US" b="0" i="0" smtClean="0">
                        <a:solidFill>
                          <a:srgbClr val="000000"/>
                        </a:solidFill>
                        <a:latin typeface="Cambria Math" panose="02040503050406030204" pitchFamily="18" charset="0"/>
                      </a:rPr>
                      <m:t> </m:t>
                    </m:r>
                  </m:oMath>
                </a14:m>
                <a:endParaRPr lang="en-US" b="0" i="0" dirty="0">
                  <a:solidFill>
                    <a:srgbClr val="000000"/>
                  </a:solidFill>
                  <a:latin typeface="Cambria Math" panose="02040503050406030204" pitchFamily="18" charset="0"/>
                </a:endParaRPr>
              </a:p>
              <a:p>
                <a:pPr algn="ctr"/>
                <a14:m>
                  <m:oMath xmlns:m="http://schemas.openxmlformats.org/officeDocument/2006/math">
                    <m:r>
                      <a:rPr lang="en-US" i="1">
                        <a:solidFill>
                          <a:srgbClr val="000000"/>
                        </a:solidFill>
                        <a:latin typeface="Cambria Math" panose="02040503050406030204" pitchFamily="18" charset="0"/>
                      </a:rPr>
                      <m:t>𝐹</m:t>
                    </m:r>
                    <m:d>
                      <m:dPr>
                        <m:ctrlPr>
                          <a:rPr lang="en-US" i="1">
                            <a:solidFill>
                              <a:srgbClr val="000000"/>
                            </a:solidFill>
                            <a:latin typeface="Cambria Math" panose="02040503050406030204" pitchFamily="18" charset="0"/>
                          </a:rPr>
                        </m:ctrlPr>
                      </m:dPr>
                      <m:e>
                        <m:r>
                          <a:rPr lang="en-US" i="1">
                            <a:solidFill>
                              <a:srgbClr val="000000"/>
                            </a:solidFill>
                            <a:latin typeface="Cambria Math" panose="02040503050406030204" pitchFamily="18" charset="0"/>
                          </a:rPr>
                          <m:t>𝑘</m:t>
                        </m:r>
                      </m:e>
                    </m:d>
                    <m:r>
                      <a:rPr lang="en-US" i="1">
                        <a:solidFill>
                          <a:srgbClr val="000000"/>
                        </a:solidFill>
                        <a:latin typeface="Cambria Math" panose="02040503050406030204" pitchFamily="18" charset="0"/>
                      </a:rPr>
                      <m:t>=</m:t>
                    </m:r>
                  </m:oMath>
                </a14:m>
                <a:r>
                  <a:rPr lang="en-US" dirty="0">
                    <a:latin typeface="Times New Roman" panose="02020603050405020304" pitchFamily="18" charset="0"/>
                    <a:cs typeface="Times New Roman" panose="02020603050405020304" pitchFamily="18" charset="0"/>
                  </a:rPr>
                  <a:t> </a:t>
                </a:r>
                <a14:m>
                  <m:oMath xmlns:m="http://schemas.openxmlformats.org/officeDocument/2006/math">
                    <m:sSup>
                      <m:sSupPr>
                        <m:ctrlPr>
                          <a:rPr lang="en-US" i="1" smtClean="0">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𝑒</m:t>
                        </m:r>
                      </m:e>
                      <m:sup>
                        <m:r>
                          <a:rPr lang="en-US" i="1">
                            <a:solidFill>
                              <a:srgbClr val="000000"/>
                            </a:solidFill>
                            <a:latin typeface="Cambria Math" panose="02040503050406030204" pitchFamily="18" charset="0"/>
                          </a:rPr>
                          <m:t>𝑖𝑘𝑥</m:t>
                        </m:r>
                        <m:r>
                          <a:rPr lang="en-US" b="0" i="1" baseline="-25000" smtClean="0">
                            <a:solidFill>
                              <a:srgbClr val="000000"/>
                            </a:solidFill>
                            <a:latin typeface="Cambria Math" panose="02040503050406030204" pitchFamily="18" charset="0"/>
                          </a:rPr>
                          <m:t>1</m:t>
                        </m:r>
                      </m:sup>
                    </m:sSup>
                  </m:oMath>
                </a14:m>
                <a:r>
                  <a:rPr lang="en-US" dirty="0">
                    <a:latin typeface="Times New Roman" panose="02020603050405020304" pitchFamily="18" charset="0"/>
                    <a:cs typeface="Times New Roman" panose="02020603050405020304" pitchFamily="18" charset="0"/>
                  </a:rPr>
                  <a:t>+</a:t>
                </a:r>
                <a:r>
                  <a:rPr lang="en-US" dirty="0">
                    <a:solidFill>
                      <a:srgbClr val="000000"/>
                    </a:solidFill>
                  </a:rPr>
                  <a:t> </a:t>
                </a:r>
                <a14:m>
                  <m:oMath xmlns:m="http://schemas.openxmlformats.org/officeDocument/2006/math">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𝑒</m:t>
                        </m:r>
                      </m:e>
                      <m:sup>
                        <m:r>
                          <a:rPr lang="en-US" i="1">
                            <a:solidFill>
                              <a:srgbClr val="000000"/>
                            </a:solidFill>
                            <a:latin typeface="Cambria Math" panose="02040503050406030204" pitchFamily="18" charset="0"/>
                          </a:rPr>
                          <m:t>𝑖𝑘𝑥</m:t>
                        </m:r>
                        <m:r>
                          <a:rPr lang="en-US" b="0" i="1" baseline="-25000" smtClean="0">
                            <a:solidFill>
                              <a:srgbClr val="000000"/>
                            </a:solidFill>
                            <a:latin typeface="Cambria Math" panose="02040503050406030204" pitchFamily="18" charset="0"/>
                          </a:rPr>
                          <m:t>2</m:t>
                        </m:r>
                      </m:sup>
                    </m:sSup>
                  </m:oMath>
                </a14:m>
                <a:r>
                  <a:rPr lang="en-US" dirty="0">
                    <a:latin typeface="Times New Roman" panose="02020603050405020304" pitchFamily="18" charset="0"/>
                    <a:cs typeface="Times New Roman" panose="02020603050405020304" pitchFamily="18" charset="0"/>
                  </a:rPr>
                  <a:t>  = </a:t>
                </a:r>
                <a14:m>
                  <m:oMath xmlns:m="http://schemas.openxmlformats.org/officeDocument/2006/math">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𝑒</m:t>
                        </m:r>
                      </m:e>
                      <m:sup>
                        <m:r>
                          <a:rPr lang="en-US" i="1">
                            <a:solidFill>
                              <a:srgbClr val="000000"/>
                            </a:solidFill>
                            <a:latin typeface="Cambria Math" panose="02040503050406030204" pitchFamily="18" charset="0"/>
                          </a:rPr>
                          <m:t>𝑖𝑘</m:t>
                        </m:r>
                        <m:f>
                          <m:fPr>
                            <m:ctrlPr>
                              <a:rPr lang="en-US" i="1" smtClean="0">
                                <a:solidFill>
                                  <a:srgbClr val="000000"/>
                                </a:solidFill>
                                <a:latin typeface="Cambria Math" panose="02040503050406030204" pitchFamily="18" charset="0"/>
                              </a:rPr>
                            </m:ctrlPr>
                          </m:fPr>
                          <m:num>
                            <m:r>
                              <a:rPr lang="en-US" b="0" i="1" smtClean="0">
                                <a:solidFill>
                                  <a:srgbClr val="000000"/>
                                </a:solidFill>
                                <a:latin typeface="Cambria Math" panose="02040503050406030204" pitchFamily="18" charset="0"/>
                              </a:rPr>
                              <m:t>𝑑</m:t>
                            </m:r>
                          </m:num>
                          <m:den>
                            <m:r>
                              <a:rPr lang="en-US" b="0" i="1" smtClean="0">
                                <a:solidFill>
                                  <a:srgbClr val="000000"/>
                                </a:solidFill>
                                <a:latin typeface="Cambria Math" panose="02040503050406030204" pitchFamily="18" charset="0"/>
                              </a:rPr>
                              <m:t>2</m:t>
                            </m:r>
                          </m:den>
                        </m:f>
                      </m:sup>
                    </m:sSup>
                  </m:oMath>
                </a14:m>
                <a:r>
                  <a:rPr lang="en-US" dirty="0">
                    <a:latin typeface="Times New Roman" panose="02020603050405020304" pitchFamily="18" charset="0"/>
                    <a:cs typeface="Times New Roman" panose="02020603050405020304" pitchFamily="18" charset="0"/>
                  </a:rPr>
                  <a:t>+</a:t>
                </a:r>
                <a:r>
                  <a:rPr lang="en-US" dirty="0">
                    <a:solidFill>
                      <a:srgbClr val="000000"/>
                    </a:solidFill>
                  </a:rPr>
                  <a:t> </a:t>
                </a:r>
                <a14:m>
                  <m:oMath xmlns:m="http://schemas.openxmlformats.org/officeDocument/2006/math">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𝑒</m:t>
                        </m:r>
                      </m:e>
                      <m:sup>
                        <m:r>
                          <a:rPr lang="en-US" b="0" i="1" smtClean="0">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𝑖𝑘</m:t>
                        </m:r>
                        <m:f>
                          <m:fPr>
                            <m:ctrlPr>
                              <a:rPr lang="en-US" i="1" smtClean="0">
                                <a:solidFill>
                                  <a:srgbClr val="000000"/>
                                </a:solidFill>
                                <a:latin typeface="Cambria Math" panose="02040503050406030204" pitchFamily="18" charset="0"/>
                              </a:rPr>
                            </m:ctrlPr>
                          </m:fPr>
                          <m:num>
                            <m:r>
                              <a:rPr lang="en-US" b="0" i="1" smtClean="0">
                                <a:solidFill>
                                  <a:srgbClr val="000000"/>
                                </a:solidFill>
                                <a:latin typeface="Cambria Math" panose="02040503050406030204" pitchFamily="18" charset="0"/>
                              </a:rPr>
                              <m:t>𝑑</m:t>
                            </m:r>
                          </m:num>
                          <m:den>
                            <m:r>
                              <a:rPr lang="en-US" b="0" i="1" smtClean="0">
                                <a:solidFill>
                                  <a:srgbClr val="000000"/>
                                </a:solidFill>
                                <a:latin typeface="Cambria Math" panose="02040503050406030204" pitchFamily="18" charset="0"/>
                              </a:rPr>
                              <m:t>2</m:t>
                            </m:r>
                          </m:den>
                        </m:f>
                      </m:sup>
                    </m:sSup>
                  </m:oMath>
                </a14:m>
                <a:r>
                  <a:rPr lang="en-US" dirty="0">
                    <a:latin typeface="Times New Roman" panose="02020603050405020304" pitchFamily="18" charset="0"/>
                    <a:cs typeface="Times New Roman" panose="02020603050405020304" pitchFamily="18" charset="0"/>
                  </a:rPr>
                  <a:t> = 2cos </a:t>
                </a:r>
                <a14:m>
                  <m:oMath xmlns:m="http://schemas.openxmlformats.org/officeDocument/2006/math">
                    <m:f>
                      <m:fPr>
                        <m:ctrlPr>
                          <a:rPr lang="en-US" i="1" smtClean="0">
                            <a:latin typeface="Cambria Math" panose="02040503050406030204" pitchFamily="18" charset="0"/>
                            <a:cs typeface="Times New Roman" panose="02020603050405020304" pitchFamily="18" charset="0"/>
                          </a:rPr>
                        </m:ctrlPr>
                      </m:fPr>
                      <m:num>
                        <m:r>
                          <a:rPr lang="en-US" b="0" i="1" smtClean="0">
                            <a:latin typeface="Cambria Math" panose="02040503050406030204" pitchFamily="18" charset="0"/>
                            <a:cs typeface="Times New Roman" panose="02020603050405020304" pitchFamily="18" charset="0"/>
                          </a:rPr>
                          <m:t>𝑘𝑑</m:t>
                        </m:r>
                      </m:num>
                      <m:den>
                        <m:r>
                          <a:rPr lang="en-US" b="0" i="1" smtClean="0">
                            <a:latin typeface="Cambria Math" panose="02040503050406030204" pitchFamily="18" charset="0"/>
                            <a:cs typeface="Times New Roman" panose="02020603050405020304" pitchFamily="18" charset="0"/>
                          </a:rPr>
                          <m:t>2</m:t>
                        </m:r>
                      </m:den>
                    </m:f>
                  </m:oMath>
                </a14:m>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       Thus the transform of the sum of these two symmetrical </a:t>
                </a:r>
                <a:r>
                  <a:rPr lang="en-US" dirty="0">
                    <a:latin typeface="Times New Roman" panose="02020603050405020304" pitchFamily="18" charset="0"/>
                    <a:cs typeface="Times New Roman" panose="02020603050405020304" pitchFamily="18" charset="0"/>
                    <a:sym typeface="Symbol" panose="05050102010706020507" pitchFamily="18" charset="2"/>
                  </a:rPr>
                  <a:t>-function is a cosine function and  </a:t>
                </a:r>
              </a:p>
              <a:p>
                <a:r>
                  <a:rPr lang="en-US" dirty="0">
                    <a:latin typeface="Times New Roman" panose="02020603050405020304" pitchFamily="18" charset="0"/>
                    <a:cs typeface="Times New Roman" panose="02020603050405020304" pitchFamily="18" charset="0"/>
                    <a:sym typeface="Symbol" panose="05050102010706020507" pitchFamily="18" charset="2"/>
                  </a:rPr>
                  <a:t>        vice versa.</a:t>
                </a:r>
                <a:endParaRPr lang="en-US" dirty="0">
                  <a:latin typeface="Times New Roman" panose="02020603050405020304" pitchFamily="18" charset="0"/>
                  <a:cs typeface="Times New Roman" panose="02020603050405020304" pitchFamily="18" charset="0"/>
                </a:endParaRPr>
              </a:p>
            </p:txBody>
          </p:sp>
        </mc:Choice>
        <mc:Fallback xmlns="">
          <p:sp>
            <p:nvSpPr>
              <p:cNvPr id="3" name="Content Placeholder 2">
                <a:extLst>
                  <a:ext uri="{FF2B5EF4-FFF2-40B4-BE49-F238E27FC236}">
                    <a16:creationId xmlns:a16="http://schemas.microsoft.com/office/drawing/2014/main" id="{D6FE9D4A-D116-4A74-8E30-BA264AB5CE28}"/>
                  </a:ext>
                </a:extLst>
              </p:cNvPr>
              <p:cNvSpPr>
                <a:spLocks noGrp="1" noRot="1" noChangeAspect="1" noMove="1" noResize="1" noEditPoints="1" noAdjustHandles="1" noChangeArrowheads="1" noChangeShapeType="1" noTextEdit="1"/>
              </p:cNvSpPr>
              <p:nvPr>
                <p:ph idx="1"/>
              </p:nvPr>
            </p:nvSpPr>
            <p:spPr>
              <a:xfrm>
                <a:off x="1097280" y="1845734"/>
                <a:ext cx="10999470" cy="4023360"/>
              </a:xfrm>
              <a:blipFill>
                <a:blip r:embed="rId2"/>
                <a:stretch>
                  <a:fillRect l="-554" t="-1818"/>
                </a:stretch>
              </a:blipFill>
            </p:spPr>
            <p:txBody>
              <a:bodyPr/>
              <a:lstStyle/>
              <a:p>
                <a:r>
                  <a:rPr lang="en-US">
                    <a:noFill/>
                  </a:rPr>
                  <a:t> </a:t>
                </a:r>
              </a:p>
            </p:txBody>
          </p:sp>
        </mc:Fallback>
      </mc:AlternateContent>
      <p:sp>
        <p:nvSpPr>
          <p:cNvPr id="7" name="Rectangle 6">
            <a:extLst>
              <a:ext uri="{FF2B5EF4-FFF2-40B4-BE49-F238E27FC236}">
                <a16:creationId xmlns:a16="http://schemas.microsoft.com/office/drawing/2014/main" id="{0D6D20D4-35AD-4765-8CD1-045A585578F9}"/>
              </a:ext>
            </a:extLst>
          </p:cNvPr>
          <p:cNvSpPr/>
          <p:nvPr/>
        </p:nvSpPr>
        <p:spPr>
          <a:xfrm>
            <a:off x="2350805" y="6386731"/>
            <a:ext cx="6797040" cy="369332"/>
          </a:xfrm>
          <a:prstGeom prst="rect">
            <a:avLst/>
          </a:prstGeom>
        </p:spPr>
        <p:txBody>
          <a:bodyPr wrap="square">
            <a:spAutoFit/>
          </a:bodyPr>
          <a:lstStyle/>
          <a:p>
            <a:r>
              <a:rPr lang="en-US" dirty="0">
                <a:hlinkClick r:id="rId3"/>
              </a:rPr>
              <a:t>https://www.cv.nrao.edu/course/astr534/FourierTransforms.html</a:t>
            </a:r>
            <a:endParaRPr lang="en-US" dirty="0"/>
          </a:p>
        </p:txBody>
      </p:sp>
      <p:pic>
        <p:nvPicPr>
          <p:cNvPr id="11" name="Picture 10">
            <a:extLst>
              <a:ext uri="{FF2B5EF4-FFF2-40B4-BE49-F238E27FC236}">
                <a16:creationId xmlns:a16="http://schemas.microsoft.com/office/drawing/2014/main" id="{96D7C00C-E13E-4A28-BD75-E22AFEB76668}"/>
              </a:ext>
            </a:extLst>
          </p:cNvPr>
          <p:cNvPicPr>
            <a:picLocks noChangeAspect="1"/>
          </p:cNvPicPr>
          <p:nvPr/>
        </p:nvPicPr>
        <p:blipFill>
          <a:blip r:embed="rId4"/>
          <a:stretch>
            <a:fillRect/>
          </a:stretch>
        </p:blipFill>
        <p:spPr>
          <a:xfrm>
            <a:off x="3084072" y="3696993"/>
            <a:ext cx="5735885" cy="2280475"/>
          </a:xfrm>
          <a:prstGeom prst="rect">
            <a:avLst/>
          </a:prstGeom>
        </p:spPr>
      </p:pic>
      <p:sp>
        <p:nvSpPr>
          <p:cNvPr id="12" name="TextBox 11">
            <a:extLst>
              <a:ext uri="{FF2B5EF4-FFF2-40B4-BE49-F238E27FC236}">
                <a16:creationId xmlns:a16="http://schemas.microsoft.com/office/drawing/2014/main" id="{88144549-BA7A-4D53-A4FD-038D968F3E3A}"/>
              </a:ext>
            </a:extLst>
          </p:cNvPr>
          <p:cNvSpPr txBox="1"/>
          <p:nvPr/>
        </p:nvSpPr>
        <p:spPr>
          <a:xfrm>
            <a:off x="2593518" y="6017399"/>
            <a:ext cx="6716995" cy="369332"/>
          </a:xfrm>
          <a:prstGeom prst="rect">
            <a:avLst/>
          </a:prstGeom>
          <a:noFill/>
        </p:spPr>
        <p:txBody>
          <a:bodyPr wrap="square" rtlCol="0">
            <a:spAutoFit/>
          </a:bodyPr>
          <a:lstStyle/>
          <a:p>
            <a:pPr algn="ctr"/>
            <a:r>
              <a:rPr lang="en-US" dirty="0">
                <a:latin typeface="Times New Roman" panose="02020603050405020304" pitchFamily="18" charset="0"/>
                <a:cs typeface="Times New Roman" panose="02020603050405020304" pitchFamily="18" charset="0"/>
              </a:rPr>
              <a:t>Two delta functions and their cosine-function transform</a:t>
            </a:r>
          </a:p>
        </p:txBody>
      </p:sp>
      <p:sp>
        <p:nvSpPr>
          <p:cNvPr id="4" name="Slide Number Placeholder 3">
            <a:extLst>
              <a:ext uri="{FF2B5EF4-FFF2-40B4-BE49-F238E27FC236}">
                <a16:creationId xmlns:a16="http://schemas.microsoft.com/office/drawing/2014/main" id="{8FC6B8CE-B894-4499-ADD5-050C4AA2571B}"/>
              </a:ext>
            </a:extLst>
          </p:cNvPr>
          <p:cNvSpPr>
            <a:spLocks noGrp="1"/>
          </p:cNvSpPr>
          <p:nvPr>
            <p:ph type="sldNum" sz="quarter" idx="12"/>
          </p:nvPr>
        </p:nvSpPr>
        <p:spPr/>
        <p:txBody>
          <a:bodyPr/>
          <a:lstStyle/>
          <a:p>
            <a:fld id="{18FBD2FA-2555-40DC-89DF-11DF5B5C64DC}" type="slidenum">
              <a:rPr lang="en-US" smtClean="0"/>
              <a:t>14</a:t>
            </a:fld>
            <a:endParaRPr lang="en-US"/>
          </a:p>
        </p:txBody>
      </p:sp>
    </p:spTree>
    <p:extLst>
      <p:ext uri="{BB962C8B-B14F-4D97-AF65-F5344CB8AC3E}">
        <p14:creationId xmlns:p14="http://schemas.microsoft.com/office/powerpoint/2010/main" val="380945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3AEAD7-9423-4338-8283-7675BA12E683}"/>
              </a:ext>
            </a:extLst>
          </p:cNvPr>
          <p:cNvSpPr>
            <a:spLocks noGrp="1"/>
          </p:cNvSpPr>
          <p:nvPr>
            <p:ph type="title"/>
          </p:nvPr>
        </p:nvSpPr>
        <p:spPr/>
        <p:txBody>
          <a:bodyPr>
            <a:normAutofit fontScale="90000"/>
          </a:bodyPr>
          <a:lstStyle/>
          <a:p>
            <a:r>
              <a:rPr lang="en-US" b="1" dirty="0">
                <a:latin typeface="Times New Roman" panose="02020603050405020304" pitchFamily="18" charset="0"/>
                <a:cs typeface="Times New Roman" panose="02020603050405020304" pitchFamily="18" charset="0"/>
              </a:rPr>
              <a:t>Problem 3</a:t>
            </a:r>
            <a:br>
              <a:rPr lang="en-US" b="1" dirty="0">
                <a:latin typeface="Times New Roman" panose="02020603050405020304" pitchFamily="18" charset="0"/>
                <a:cs typeface="Times New Roman" panose="02020603050405020304" pitchFamily="18" charset="0"/>
              </a:rPr>
            </a:br>
            <a:r>
              <a:rPr lang="en-US" b="1" dirty="0">
                <a:latin typeface="Times New Roman" panose="02020603050405020304" pitchFamily="18" charset="0"/>
                <a:cs typeface="Times New Roman" panose="02020603050405020304" pitchFamily="18" charset="0"/>
              </a:rPr>
              <a:t>Fourier transform of asymmetric function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D39D513-96F9-4C68-8702-58A42002A35D}"/>
                  </a:ext>
                </a:extLst>
              </p:cNvPr>
              <p:cNvSpPr>
                <a:spLocks noGrp="1"/>
              </p:cNvSpPr>
              <p:nvPr>
                <p:ph idx="1"/>
              </p:nvPr>
            </p:nvSpPr>
            <p:spPr/>
            <p:txBody>
              <a:bodyPr/>
              <a:lstStyle/>
              <a:p>
                <a:r>
                  <a:rPr lang="en-US" b="1" dirty="0">
                    <a:latin typeface="Times New Roman" panose="02020603050405020304" pitchFamily="18" charset="0"/>
                    <a:cs typeface="Times New Roman" panose="02020603050405020304" pitchFamily="18" charset="0"/>
                  </a:rPr>
                  <a:t>Calculate the Fourier transform of </a:t>
                </a:r>
                <a:r>
                  <a:rPr lang="en-US" b="1" i="1" dirty="0">
                    <a:latin typeface="Times New Roman" panose="02020603050405020304" pitchFamily="18" charset="0"/>
                    <a:cs typeface="Times New Roman" panose="02020603050405020304" pitchFamily="18" charset="0"/>
                  </a:rPr>
                  <a:t>f(x</a:t>
                </a:r>
                <a:r>
                  <a:rPr lang="en-US" b="1" dirty="0">
                    <a:latin typeface="Times New Roman" panose="02020603050405020304" pitchFamily="18" charset="0"/>
                    <a:cs typeface="Times New Roman" panose="02020603050405020304" pitchFamily="18" charset="0"/>
                  </a:rPr>
                  <a:t>) </a:t>
                </a:r>
                <a:endParaRPr lang="en-US" i="1" dirty="0">
                  <a:solidFill>
                    <a:srgbClr val="000000"/>
                  </a:solidFill>
                  <a:latin typeface="Cambria Math" panose="02040503050406030204" pitchFamily="18" charset="0"/>
                </a:endParaRPr>
              </a:p>
              <a:p>
                <a:r>
                  <a:rPr lang="en-US" dirty="0">
                    <a:solidFill>
                      <a:srgbClr val="000000"/>
                    </a:solidFill>
                  </a:rPr>
                  <a:t>                                                </a:t>
                </a:r>
                <a14:m>
                  <m:oMath xmlns:m="http://schemas.openxmlformats.org/officeDocument/2006/math">
                    <m:r>
                      <a:rPr lang="en-US" i="1">
                        <a:solidFill>
                          <a:srgbClr val="000000"/>
                        </a:solidFill>
                        <a:latin typeface="Cambria Math" panose="02040503050406030204" pitchFamily="18" charset="0"/>
                      </a:rPr>
                      <m:t>𝑓</m:t>
                    </m:r>
                    <m:d>
                      <m:dPr>
                        <m:ctrlPr>
                          <a:rPr lang="en-US" i="1">
                            <a:solidFill>
                              <a:srgbClr val="000000"/>
                            </a:solidFill>
                            <a:latin typeface="Cambria Math" panose="02040503050406030204" pitchFamily="18" charset="0"/>
                          </a:rPr>
                        </m:ctrlPr>
                      </m:dPr>
                      <m:e>
                        <m:r>
                          <a:rPr lang="en-US" i="1">
                            <a:solidFill>
                              <a:srgbClr val="000000"/>
                            </a:solidFill>
                            <a:latin typeface="Cambria Math" panose="02040503050406030204" pitchFamily="18" charset="0"/>
                          </a:rPr>
                          <m:t>𝑥</m:t>
                        </m:r>
                      </m:e>
                    </m:d>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𝛿</m:t>
                    </m:r>
                    <m:d>
                      <m:dPr>
                        <m:begChr m:val="["/>
                        <m:endChr m:val="]"/>
                        <m:ctrlPr>
                          <a:rPr lang="en-US" i="1">
                            <a:solidFill>
                              <a:srgbClr val="000000"/>
                            </a:solidFill>
                            <a:latin typeface="Cambria Math" panose="02040503050406030204" pitchFamily="18" charset="0"/>
                          </a:rPr>
                        </m:ctrlPr>
                      </m:dPr>
                      <m:e>
                        <m:r>
                          <a:rPr lang="en-US" i="1">
                            <a:solidFill>
                              <a:srgbClr val="000000"/>
                            </a:solidFill>
                            <a:latin typeface="Cambria Math" panose="02040503050406030204" pitchFamily="18" charset="0"/>
                          </a:rPr>
                          <m:t>𝑥</m:t>
                        </m:r>
                        <m:r>
                          <a:rPr lang="en-US" i="1">
                            <a:solidFill>
                              <a:srgbClr val="000000"/>
                            </a:solidFill>
                            <a:latin typeface="Cambria Math" panose="02040503050406030204" pitchFamily="18" charset="0"/>
                          </a:rPr>
                          <m:t>−</m:t>
                        </m:r>
                        <m:d>
                          <m:dPr>
                            <m:ctrlPr>
                              <a:rPr lang="en-US" i="1">
                                <a:solidFill>
                                  <a:srgbClr val="000000"/>
                                </a:solidFill>
                                <a:latin typeface="Cambria Math" panose="02040503050406030204" pitchFamily="18" charset="0"/>
                              </a:rPr>
                            </m:ctrlPr>
                          </m:dPr>
                          <m:e>
                            <m:r>
                              <a:rPr lang="en-US" i="1">
                                <a:solidFill>
                                  <a:srgbClr val="000000"/>
                                </a:solidFill>
                                <a:latin typeface="Cambria Math" panose="02040503050406030204" pitchFamily="18" charset="0"/>
                              </a:rPr>
                              <m:t>+</m:t>
                            </m:r>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𝑑</m:t>
                                </m:r>
                              </m:num>
                              <m:den>
                                <m:r>
                                  <a:rPr lang="en-US" i="1">
                                    <a:solidFill>
                                      <a:srgbClr val="000000"/>
                                    </a:solidFill>
                                    <a:latin typeface="Cambria Math" panose="02040503050406030204" pitchFamily="18" charset="0"/>
                                  </a:rPr>
                                  <m:t>2</m:t>
                                </m:r>
                              </m:den>
                            </m:f>
                          </m:e>
                        </m:d>
                      </m:e>
                    </m:d>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𝛿</m:t>
                    </m:r>
                    <m:d>
                      <m:dPr>
                        <m:begChr m:val="["/>
                        <m:endChr m:val="]"/>
                        <m:ctrlPr>
                          <a:rPr lang="en-US" i="1">
                            <a:solidFill>
                              <a:srgbClr val="000000"/>
                            </a:solidFill>
                            <a:latin typeface="Cambria Math" panose="02040503050406030204" pitchFamily="18" charset="0"/>
                          </a:rPr>
                        </m:ctrlPr>
                      </m:dPr>
                      <m:e>
                        <m:r>
                          <a:rPr lang="en-US" i="1">
                            <a:solidFill>
                              <a:srgbClr val="000000"/>
                            </a:solidFill>
                            <a:latin typeface="Cambria Math" panose="02040503050406030204" pitchFamily="18" charset="0"/>
                          </a:rPr>
                          <m:t>𝑥</m:t>
                        </m:r>
                        <m:r>
                          <a:rPr lang="en-US" i="1">
                            <a:solidFill>
                              <a:srgbClr val="000000"/>
                            </a:solidFill>
                            <a:latin typeface="Cambria Math" panose="02040503050406030204" pitchFamily="18" charset="0"/>
                          </a:rPr>
                          <m:t>−</m:t>
                        </m:r>
                        <m:d>
                          <m:dPr>
                            <m:ctrlPr>
                              <a:rPr lang="en-US" i="1">
                                <a:solidFill>
                                  <a:srgbClr val="000000"/>
                                </a:solidFill>
                                <a:latin typeface="Cambria Math" panose="02040503050406030204" pitchFamily="18" charset="0"/>
                              </a:rPr>
                            </m:ctrlPr>
                          </m:dPr>
                          <m:e>
                            <m:r>
                              <a:rPr lang="en-US" i="1">
                                <a:solidFill>
                                  <a:srgbClr val="000000"/>
                                </a:solidFill>
                                <a:latin typeface="Cambria Math" panose="02040503050406030204" pitchFamily="18" charset="0"/>
                              </a:rPr>
                              <m:t>−</m:t>
                            </m:r>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𝑑</m:t>
                                </m:r>
                              </m:num>
                              <m:den>
                                <m:r>
                                  <a:rPr lang="en-US" i="1">
                                    <a:solidFill>
                                      <a:srgbClr val="000000"/>
                                    </a:solidFill>
                                    <a:latin typeface="Cambria Math" panose="02040503050406030204" pitchFamily="18" charset="0"/>
                                  </a:rPr>
                                  <m:t>2</m:t>
                                </m:r>
                              </m:den>
                            </m:f>
                          </m:e>
                        </m:d>
                      </m:e>
                    </m:d>
                  </m:oMath>
                </a14:m>
                <a:endParaRPr lang="en-US" dirty="0"/>
              </a:p>
              <a:p>
                <a:endParaRPr lang="en-US" dirty="0"/>
              </a:p>
            </p:txBody>
          </p:sp>
        </mc:Choice>
        <mc:Fallback xmlns="">
          <p:sp>
            <p:nvSpPr>
              <p:cNvPr id="3" name="Content Placeholder 2">
                <a:extLst>
                  <a:ext uri="{FF2B5EF4-FFF2-40B4-BE49-F238E27FC236}">
                    <a16:creationId xmlns:a16="http://schemas.microsoft.com/office/drawing/2014/main" id="{7D39D513-96F9-4C68-8702-58A42002A35D}"/>
                  </a:ext>
                </a:extLst>
              </p:cNvPr>
              <p:cNvSpPr>
                <a:spLocks noGrp="1" noRot="1" noChangeAspect="1" noMove="1" noResize="1" noEditPoints="1" noAdjustHandles="1" noChangeArrowheads="1" noChangeShapeType="1" noTextEdit="1"/>
              </p:cNvSpPr>
              <p:nvPr>
                <p:ph idx="1"/>
              </p:nvPr>
            </p:nvSpPr>
            <p:spPr>
              <a:blipFill>
                <a:blip r:embed="rId2"/>
                <a:stretch>
                  <a:fillRect l="-606" t="-1667"/>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A38BA745-EE46-4376-BE5F-C1D67707B615}"/>
              </a:ext>
            </a:extLst>
          </p:cNvPr>
          <p:cNvSpPr>
            <a:spLocks noGrp="1"/>
          </p:cNvSpPr>
          <p:nvPr>
            <p:ph type="sldNum" sz="quarter" idx="12"/>
          </p:nvPr>
        </p:nvSpPr>
        <p:spPr/>
        <p:txBody>
          <a:bodyPr/>
          <a:lstStyle/>
          <a:p>
            <a:fld id="{18FBD2FA-2555-40DC-89DF-11DF5B5C64DC}" type="slidenum">
              <a:rPr lang="en-US" smtClean="0"/>
              <a:t>15</a:t>
            </a:fld>
            <a:endParaRPr lang="en-US"/>
          </a:p>
        </p:txBody>
      </p:sp>
    </p:spTree>
    <p:extLst>
      <p:ext uri="{BB962C8B-B14F-4D97-AF65-F5344CB8AC3E}">
        <p14:creationId xmlns:p14="http://schemas.microsoft.com/office/powerpoint/2010/main" val="24610860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C01F8E-2286-479E-8511-8B61BC151FFC}"/>
              </a:ext>
            </a:extLst>
          </p:cNvPr>
          <p:cNvSpPr>
            <a:spLocks noGrp="1"/>
          </p:cNvSpPr>
          <p:nvPr>
            <p:ph type="title"/>
          </p:nvPr>
        </p:nvSpPr>
        <p:spPr/>
        <p:txBody>
          <a:bodyPr/>
          <a:lstStyle/>
          <a:p>
            <a:r>
              <a:rPr lang="en-US" b="1" dirty="0">
                <a:latin typeface="Times New Roman" panose="02020603050405020304" pitchFamily="18" charset="0"/>
                <a:cs typeface="Times New Roman" panose="02020603050405020304" pitchFamily="18" charset="0"/>
              </a:rPr>
              <a:t>Solution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DCBDB34-F617-4417-8A3F-C87B613C41FC}"/>
                  </a:ext>
                </a:extLst>
              </p:cNvPr>
              <p:cNvSpPr>
                <a:spLocks noGrp="1"/>
              </p:cNvSpPr>
              <p:nvPr>
                <p:ph idx="1"/>
              </p:nvPr>
            </p:nvSpPr>
            <p:spPr>
              <a:xfrm>
                <a:off x="1097279" y="1845734"/>
                <a:ext cx="10494645" cy="4023360"/>
              </a:xfrm>
            </p:spPr>
            <p:txBody>
              <a:bodyPr/>
              <a:lstStyle/>
              <a:p>
                <a:pPr>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Recall </a:t>
                </a:r>
                <a14:m>
                  <m:oMath xmlns:m="http://schemas.openxmlformats.org/officeDocument/2006/math">
                    <m:r>
                      <a:rPr lang="en-US" b="0" i="0" smtClean="0">
                        <a:solidFill>
                          <a:srgbClr val="000000"/>
                        </a:solidFill>
                        <a:latin typeface="Cambria Math" panose="02040503050406030204" pitchFamily="18" charset="0"/>
                      </a:rPr>
                      <m:t>    </m:t>
                    </m:r>
                    <m:r>
                      <a:rPr lang="en-US" i="1">
                        <a:solidFill>
                          <a:srgbClr val="000000"/>
                        </a:solidFill>
                        <a:latin typeface="Cambria Math" panose="02040503050406030204" pitchFamily="18" charset="0"/>
                      </a:rPr>
                      <m:t>𝐹</m:t>
                    </m:r>
                    <m:d>
                      <m:dPr>
                        <m:ctrlPr>
                          <a:rPr lang="en-US" i="1">
                            <a:solidFill>
                              <a:srgbClr val="000000"/>
                            </a:solidFill>
                            <a:latin typeface="Cambria Math" panose="02040503050406030204" pitchFamily="18" charset="0"/>
                          </a:rPr>
                        </m:ctrlPr>
                      </m:dPr>
                      <m:e>
                        <m:r>
                          <a:rPr lang="en-US" i="1">
                            <a:solidFill>
                              <a:srgbClr val="000000"/>
                            </a:solidFill>
                            <a:latin typeface="Cambria Math" panose="02040503050406030204" pitchFamily="18" charset="0"/>
                          </a:rPr>
                          <m:t>𝑘</m:t>
                        </m:r>
                      </m:e>
                    </m:d>
                    <m:r>
                      <a:rPr lang="en-US" i="1">
                        <a:solidFill>
                          <a:srgbClr val="000000"/>
                        </a:solidFill>
                        <a:latin typeface="Cambria Math" panose="02040503050406030204" pitchFamily="18" charset="0"/>
                      </a:rPr>
                      <m:t>=</m:t>
                    </m:r>
                    <m:nary>
                      <m:naryPr>
                        <m:limLoc m:val="undOvr"/>
                        <m:ctrlPr>
                          <a:rPr lang="en-US" i="1">
                            <a:solidFill>
                              <a:srgbClr val="000000"/>
                            </a:solidFill>
                            <a:latin typeface="Cambria Math" panose="02040503050406030204" pitchFamily="18" charset="0"/>
                          </a:rPr>
                        </m:ctrlPr>
                      </m:naryPr>
                      <m:sub>
                        <m:r>
                          <a:rPr lang="en-US" i="1">
                            <a:solidFill>
                              <a:srgbClr val="000000"/>
                            </a:solidFill>
                            <a:latin typeface="Cambria Math" panose="02040503050406030204" pitchFamily="18" charset="0"/>
                          </a:rPr>
                          <m:t>−∞</m:t>
                        </m:r>
                      </m:sub>
                      <m:sup>
                        <m:r>
                          <a:rPr lang="en-US" i="1">
                            <a:solidFill>
                              <a:srgbClr val="000000"/>
                            </a:solidFill>
                            <a:latin typeface="Cambria Math" panose="02040503050406030204" pitchFamily="18" charset="0"/>
                          </a:rPr>
                          <m:t>∞</m:t>
                        </m:r>
                      </m:sup>
                      <m:e>
                        <m:r>
                          <a:rPr lang="en-US" i="1">
                            <a:solidFill>
                              <a:srgbClr val="000000"/>
                            </a:solidFill>
                            <a:latin typeface="Cambria Math" panose="02040503050406030204" pitchFamily="18" charset="0"/>
                          </a:rPr>
                          <m:t>𝑓</m:t>
                        </m:r>
                        <m:d>
                          <m:dPr>
                            <m:ctrlPr>
                              <a:rPr lang="en-US" i="1">
                                <a:solidFill>
                                  <a:srgbClr val="000000"/>
                                </a:solidFill>
                                <a:latin typeface="Cambria Math" panose="02040503050406030204" pitchFamily="18" charset="0"/>
                              </a:rPr>
                            </m:ctrlPr>
                          </m:dPr>
                          <m:e>
                            <m:r>
                              <a:rPr lang="en-US" i="1">
                                <a:solidFill>
                                  <a:srgbClr val="000000"/>
                                </a:solidFill>
                                <a:latin typeface="Cambria Math" panose="02040503050406030204" pitchFamily="18" charset="0"/>
                              </a:rPr>
                              <m:t>𝑥</m:t>
                            </m:r>
                          </m:e>
                        </m:d>
                      </m:e>
                    </m:nary>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𝑒</m:t>
                        </m:r>
                      </m:e>
                      <m:sup>
                        <m:r>
                          <a:rPr lang="en-US" i="1">
                            <a:solidFill>
                              <a:srgbClr val="000000"/>
                            </a:solidFill>
                            <a:latin typeface="Cambria Math" panose="02040503050406030204" pitchFamily="18" charset="0"/>
                          </a:rPr>
                          <m:t>𝑖𝑘𝑥</m:t>
                        </m:r>
                      </m:sup>
                    </m:sSup>
                    <m:r>
                      <a:rPr lang="en-US" i="1">
                        <a:solidFill>
                          <a:srgbClr val="000000"/>
                        </a:solidFill>
                        <a:latin typeface="Cambria Math" panose="02040503050406030204" pitchFamily="18" charset="0"/>
                      </a:rPr>
                      <m:t>𝑑𝑥</m:t>
                    </m:r>
                  </m:oMath>
                </a14:m>
                <a:r>
                  <a:rPr lang="en-US" dirty="0"/>
                  <a:t> </a:t>
                </a:r>
              </a:p>
              <a:p>
                <a:pPr>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Substituting </a:t>
                </a:r>
                <a14:m>
                  <m:oMath xmlns:m="http://schemas.openxmlformats.org/officeDocument/2006/math">
                    <m:r>
                      <a:rPr lang="en-US" b="0" i="0" smtClean="0">
                        <a:solidFill>
                          <a:srgbClr val="000000"/>
                        </a:solidFill>
                        <a:latin typeface="Cambria Math" panose="02040503050406030204" pitchFamily="18" charset="0"/>
                      </a:rPr>
                      <m:t>   </m:t>
                    </m:r>
                    <m:r>
                      <a:rPr lang="en-US" i="1">
                        <a:solidFill>
                          <a:srgbClr val="000000"/>
                        </a:solidFill>
                        <a:latin typeface="Cambria Math" panose="02040503050406030204" pitchFamily="18" charset="0"/>
                      </a:rPr>
                      <m:t>𝑓</m:t>
                    </m:r>
                    <m:d>
                      <m:dPr>
                        <m:ctrlPr>
                          <a:rPr lang="en-US" i="1">
                            <a:solidFill>
                              <a:srgbClr val="000000"/>
                            </a:solidFill>
                            <a:latin typeface="Cambria Math" panose="02040503050406030204" pitchFamily="18" charset="0"/>
                          </a:rPr>
                        </m:ctrlPr>
                      </m:dPr>
                      <m:e>
                        <m:r>
                          <a:rPr lang="en-US" i="1">
                            <a:solidFill>
                              <a:srgbClr val="000000"/>
                            </a:solidFill>
                            <a:latin typeface="Cambria Math" panose="02040503050406030204" pitchFamily="18" charset="0"/>
                          </a:rPr>
                          <m:t>𝑥</m:t>
                        </m:r>
                      </m:e>
                    </m:d>
                    <m:r>
                      <a:rPr lang="en-US" i="1">
                        <a:solidFill>
                          <a:srgbClr val="000000"/>
                        </a:solidFill>
                        <a:latin typeface="Cambria Math" panose="02040503050406030204" pitchFamily="18" charset="0"/>
                      </a:rPr>
                      <m:t>=</m:t>
                    </m:r>
                  </m:oMath>
                </a14:m>
                <a:r>
                  <a:rPr lang="en-US" dirty="0">
                    <a:latin typeface="Times New Roman" panose="02020603050405020304" pitchFamily="18" charset="0"/>
                    <a:cs typeface="Times New Roman" panose="02020603050405020304" pitchFamily="18" charset="0"/>
                  </a:rPr>
                  <a:t>  into the above equation, then </a:t>
                </a:r>
              </a:p>
              <a:p>
                <a:pPr marL="0" indent="0">
                  <a:buNone/>
                </a:pPr>
                <a:r>
                  <a:rPr lang="en-US" dirty="0">
                    <a:solidFill>
                      <a:srgbClr val="000000"/>
                    </a:solidFill>
                  </a:rPr>
                  <a:t>                               </a:t>
                </a:r>
                <a14:m>
                  <m:oMath xmlns:m="http://schemas.openxmlformats.org/officeDocument/2006/math">
                    <m:r>
                      <a:rPr lang="en-US" i="1">
                        <a:solidFill>
                          <a:srgbClr val="000000"/>
                        </a:solidFill>
                        <a:latin typeface="Cambria Math" panose="02040503050406030204" pitchFamily="18" charset="0"/>
                      </a:rPr>
                      <m:t>𝐹</m:t>
                    </m:r>
                    <m:d>
                      <m:dPr>
                        <m:ctrlPr>
                          <a:rPr lang="en-US" i="1">
                            <a:solidFill>
                              <a:srgbClr val="000000"/>
                            </a:solidFill>
                            <a:latin typeface="Cambria Math" panose="02040503050406030204" pitchFamily="18" charset="0"/>
                          </a:rPr>
                        </m:ctrlPr>
                      </m:dPr>
                      <m:e>
                        <m:r>
                          <a:rPr lang="en-US" i="1">
                            <a:solidFill>
                              <a:srgbClr val="000000"/>
                            </a:solidFill>
                            <a:latin typeface="Cambria Math" panose="02040503050406030204" pitchFamily="18" charset="0"/>
                          </a:rPr>
                          <m:t>𝑘</m:t>
                        </m:r>
                      </m:e>
                    </m:d>
                    <m:r>
                      <a:rPr lang="en-US" i="1">
                        <a:solidFill>
                          <a:srgbClr val="000000"/>
                        </a:solidFill>
                        <a:latin typeface="Cambria Math" panose="02040503050406030204" pitchFamily="18" charset="0"/>
                      </a:rPr>
                      <m:t>=</m:t>
                    </m:r>
                    <m:nary>
                      <m:naryPr>
                        <m:limLoc m:val="undOvr"/>
                        <m:ctrlPr>
                          <a:rPr lang="en-US" i="1">
                            <a:solidFill>
                              <a:srgbClr val="000000"/>
                            </a:solidFill>
                            <a:latin typeface="Cambria Math" panose="02040503050406030204" pitchFamily="18" charset="0"/>
                          </a:rPr>
                        </m:ctrlPr>
                      </m:naryPr>
                      <m:sub>
                        <m:r>
                          <a:rPr lang="en-US" i="1">
                            <a:solidFill>
                              <a:srgbClr val="000000"/>
                            </a:solidFill>
                            <a:latin typeface="Cambria Math" panose="02040503050406030204" pitchFamily="18" charset="0"/>
                          </a:rPr>
                          <m:t>−∞</m:t>
                        </m:r>
                      </m:sub>
                      <m:sup>
                        <m:r>
                          <a:rPr lang="en-US" i="1">
                            <a:solidFill>
                              <a:srgbClr val="000000"/>
                            </a:solidFill>
                            <a:latin typeface="Cambria Math" panose="02040503050406030204" pitchFamily="18" charset="0"/>
                          </a:rPr>
                          <m:t>∞</m:t>
                        </m:r>
                      </m:sup>
                      <m:e>
                        <m:r>
                          <a:rPr lang="en-US" b="0" i="1" smtClean="0">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𝛿</m:t>
                        </m:r>
                        <m:d>
                          <m:dPr>
                            <m:begChr m:val="["/>
                            <m:endChr m:val="]"/>
                            <m:ctrlPr>
                              <a:rPr lang="en-US" i="1">
                                <a:solidFill>
                                  <a:srgbClr val="000000"/>
                                </a:solidFill>
                                <a:latin typeface="Cambria Math" panose="02040503050406030204" pitchFamily="18" charset="0"/>
                              </a:rPr>
                            </m:ctrlPr>
                          </m:dPr>
                          <m:e>
                            <m:r>
                              <a:rPr lang="en-US" i="1">
                                <a:solidFill>
                                  <a:srgbClr val="000000"/>
                                </a:solidFill>
                                <a:latin typeface="Cambria Math" panose="02040503050406030204" pitchFamily="18" charset="0"/>
                              </a:rPr>
                              <m:t>𝑥</m:t>
                            </m:r>
                            <m:r>
                              <a:rPr lang="en-US" i="1">
                                <a:solidFill>
                                  <a:srgbClr val="000000"/>
                                </a:solidFill>
                                <a:latin typeface="Cambria Math" panose="02040503050406030204" pitchFamily="18" charset="0"/>
                              </a:rPr>
                              <m:t>−</m:t>
                            </m:r>
                            <m:d>
                              <m:dPr>
                                <m:ctrlPr>
                                  <a:rPr lang="en-US" i="1">
                                    <a:solidFill>
                                      <a:srgbClr val="000000"/>
                                    </a:solidFill>
                                    <a:latin typeface="Cambria Math" panose="02040503050406030204" pitchFamily="18" charset="0"/>
                                  </a:rPr>
                                </m:ctrlPr>
                              </m:dPr>
                              <m:e>
                                <m:r>
                                  <a:rPr lang="en-US" i="1">
                                    <a:solidFill>
                                      <a:srgbClr val="000000"/>
                                    </a:solidFill>
                                    <a:latin typeface="Cambria Math" panose="02040503050406030204" pitchFamily="18" charset="0"/>
                                  </a:rPr>
                                  <m:t>+</m:t>
                                </m:r>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𝑑</m:t>
                                    </m:r>
                                  </m:num>
                                  <m:den>
                                    <m:r>
                                      <a:rPr lang="en-US" i="1">
                                        <a:solidFill>
                                          <a:srgbClr val="000000"/>
                                        </a:solidFill>
                                        <a:latin typeface="Cambria Math" panose="02040503050406030204" pitchFamily="18" charset="0"/>
                                      </a:rPr>
                                      <m:t>2</m:t>
                                    </m:r>
                                  </m:den>
                                </m:f>
                              </m:e>
                            </m:d>
                          </m:e>
                        </m:d>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𝛿</m:t>
                        </m:r>
                        <m:d>
                          <m:dPr>
                            <m:begChr m:val="["/>
                            <m:endChr m:val="]"/>
                            <m:ctrlPr>
                              <a:rPr lang="en-US" i="1">
                                <a:solidFill>
                                  <a:srgbClr val="000000"/>
                                </a:solidFill>
                                <a:latin typeface="Cambria Math" panose="02040503050406030204" pitchFamily="18" charset="0"/>
                              </a:rPr>
                            </m:ctrlPr>
                          </m:dPr>
                          <m:e>
                            <m:r>
                              <a:rPr lang="en-US" i="1">
                                <a:solidFill>
                                  <a:srgbClr val="000000"/>
                                </a:solidFill>
                                <a:latin typeface="Cambria Math" panose="02040503050406030204" pitchFamily="18" charset="0"/>
                              </a:rPr>
                              <m:t>𝑥</m:t>
                            </m:r>
                            <m:r>
                              <a:rPr lang="en-US" i="1">
                                <a:solidFill>
                                  <a:srgbClr val="000000"/>
                                </a:solidFill>
                                <a:latin typeface="Cambria Math" panose="02040503050406030204" pitchFamily="18" charset="0"/>
                              </a:rPr>
                              <m:t>−</m:t>
                            </m:r>
                            <m:d>
                              <m:dPr>
                                <m:ctrlPr>
                                  <a:rPr lang="en-US" i="1">
                                    <a:solidFill>
                                      <a:srgbClr val="000000"/>
                                    </a:solidFill>
                                    <a:latin typeface="Cambria Math" panose="02040503050406030204" pitchFamily="18" charset="0"/>
                                  </a:rPr>
                                </m:ctrlPr>
                              </m:dPr>
                              <m:e>
                                <m:r>
                                  <a:rPr lang="en-US" i="1">
                                    <a:solidFill>
                                      <a:srgbClr val="000000"/>
                                    </a:solidFill>
                                    <a:latin typeface="Cambria Math" panose="02040503050406030204" pitchFamily="18" charset="0"/>
                                  </a:rPr>
                                  <m:t>−</m:t>
                                </m:r>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𝑑</m:t>
                                    </m:r>
                                  </m:num>
                                  <m:den>
                                    <m:r>
                                      <a:rPr lang="en-US" i="1">
                                        <a:solidFill>
                                          <a:srgbClr val="000000"/>
                                        </a:solidFill>
                                        <a:latin typeface="Cambria Math" panose="02040503050406030204" pitchFamily="18" charset="0"/>
                                      </a:rPr>
                                      <m:t>2</m:t>
                                    </m:r>
                                  </m:den>
                                </m:f>
                              </m:e>
                            </m:d>
                          </m:e>
                        </m:d>
                      </m:e>
                    </m:nary>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𝑒</m:t>
                        </m:r>
                      </m:e>
                      <m:sup>
                        <m:r>
                          <a:rPr lang="en-US" i="1">
                            <a:solidFill>
                              <a:srgbClr val="000000"/>
                            </a:solidFill>
                            <a:latin typeface="Cambria Math" panose="02040503050406030204" pitchFamily="18" charset="0"/>
                          </a:rPr>
                          <m:t>𝑖𝑘𝑥</m:t>
                        </m:r>
                      </m:sup>
                    </m:sSup>
                    <m:r>
                      <a:rPr lang="en-US" b="0" i="1" smtClean="0">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𝑑𝑥</m:t>
                    </m:r>
                  </m:oMath>
                </a14:m>
                <a:r>
                  <a:rPr lang="en-US" dirty="0">
                    <a:latin typeface="Times New Roman" panose="02020603050405020304" pitchFamily="18" charset="0"/>
                    <a:cs typeface="Times New Roman" panose="02020603050405020304" pitchFamily="18" charset="0"/>
                  </a:rPr>
                  <a:t>; </a:t>
                </a:r>
                <a:r>
                  <a:rPr lang="en-US" b="1" dirty="0">
                    <a:solidFill>
                      <a:srgbClr val="FF0000"/>
                    </a:solidFill>
                    <a:latin typeface="Times New Roman" panose="02020603050405020304" pitchFamily="18" charset="0"/>
                    <a:cs typeface="Times New Roman" panose="02020603050405020304" pitchFamily="18" charset="0"/>
                  </a:rPr>
                  <a:t>using the sifting property</a:t>
                </a:r>
              </a:p>
              <a:p>
                <a:pPr marL="0" indent="0">
                  <a:buNone/>
                </a:pPr>
                <a:r>
                  <a:rPr lang="en-US" dirty="0">
                    <a:latin typeface="Times New Roman" panose="02020603050405020304" pitchFamily="18" charset="0"/>
                    <a:cs typeface="Times New Roman" panose="02020603050405020304" pitchFamily="18" charset="0"/>
                  </a:rPr>
                  <a:t>                                      = </a:t>
                </a:r>
                <a14:m>
                  <m:oMath xmlns:m="http://schemas.openxmlformats.org/officeDocument/2006/math">
                    <m:sSup>
                      <m:sSupPr>
                        <m:ctrlPr>
                          <a:rPr lang="en-US" i="1" smtClean="0">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𝑒</m:t>
                        </m:r>
                      </m:e>
                      <m:sup>
                        <m:r>
                          <a:rPr lang="en-US" i="1">
                            <a:solidFill>
                              <a:srgbClr val="000000"/>
                            </a:solidFill>
                            <a:latin typeface="Cambria Math" panose="02040503050406030204" pitchFamily="18" charset="0"/>
                          </a:rPr>
                          <m:t>𝑖𝑘</m:t>
                        </m:r>
                        <m:f>
                          <m:fPr>
                            <m:ctrlPr>
                              <a:rPr lang="en-US" i="1" smtClean="0">
                                <a:solidFill>
                                  <a:srgbClr val="000000"/>
                                </a:solidFill>
                                <a:latin typeface="Cambria Math" panose="02040503050406030204" pitchFamily="18" charset="0"/>
                              </a:rPr>
                            </m:ctrlPr>
                          </m:fPr>
                          <m:num>
                            <m:r>
                              <a:rPr lang="en-US" b="0" i="1" smtClean="0">
                                <a:solidFill>
                                  <a:srgbClr val="000000"/>
                                </a:solidFill>
                                <a:latin typeface="Cambria Math" panose="02040503050406030204" pitchFamily="18" charset="0"/>
                              </a:rPr>
                              <m:t>𝑑</m:t>
                            </m:r>
                          </m:num>
                          <m:den>
                            <m:r>
                              <a:rPr lang="en-US" b="0" i="1" smtClean="0">
                                <a:solidFill>
                                  <a:srgbClr val="000000"/>
                                </a:solidFill>
                                <a:latin typeface="Cambria Math" panose="02040503050406030204" pitchFamily="18" charset="0"/>
                              </a:rPr>
                              <m:t>2</m:t>
                            </m:r>
                          </m:den>
                        </m:f>
                      </m:sup>
                    </m:sSup>
                  </m:oMath>
                </a14:m>
                <a:r>
                  <a:rPr lang="en-US" dirty="0">
                    <a:latin typeface="Times New Roman" panose="02020603050405020304" pitchFamily="18" charset="0"/>
                    <a:cs typeface="Times New Roman" panose="02020603050405020304" pitchFamily="18" charset="0"/>
                  </a:rPr>
                  <a:t> - </a:t>
                </a:r>
                <a14:m>
                  <m:oMath xmlns:m="http://schemas.openxmlformats.org/officeDocument/2006/math">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𝑒</m:t>
                        </m:r>
                      </m:e>
                      <m:sup>
                        <m:r>
                          <a:rPr lang="en-US" b="0" i="1" smtClean="0">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𝑖𝑘</m:t>
                        </m:r>
                        <m:f>
                          <m:fPr>
                            <m:ctrlPr>
                              <a:rPr lang="en-US" i="1" smtClean="0">
                                <a:solidFill>
                                  <a:srgbClr val="000000"/>
                                </a:solidFill>
                                <a:latin typeface="Cambria Math" panose="02040503050406030204" pitchFamily="18" charset="0"/>
                              </a:rPr>
                            </m:ctrlPr>
                          </m:fPr>
                          <m:num>
                            <m:r>
                              <a:rPr lang="en-US" b="0" i="1" smtClean="0">
                                <a:solidFill>
                                  <a:srgbClr val="000000"/>
                                </a:solidFill>
                                <a:latin typeface="Cambria Math" panose="02040503050406030204" pitchFamily="18" charset="0"/>
                              </a:rPr>
                              <m:t>𝑑</m:t>
                            </m:r>
                          </m:num>
                          <m:den>
                            <m:r>
                              <a:rPr lang="en-US" b="0" i="1" smtClean="0">
                                <a:solidFill>
                                  <a:srgbClr val="000000"/>
                                </a:solidFill>
                                <a:latin typeface="Cambria Math" panose="02040503050406030204" pitchFamily="18" charset="0"/>
                              </a:rPr>
                              <m:t>2</m:t>
                            </m:r>
                          </m:den>
                        </m:f>
                      </m:sup>
                    </m:sSup>
                  </m:oMath>
                </a14:m>
                <a:r>
                  <a:rPr lang="en-US" dirty="0">
                    <a:latin typeface="Times New Roman" panose="02020603050405020304" pitchFamily="18" charset="0"/>
                    <a:cs typeface="Times New Roman" panose="02020603050405020304" pitchFamily="18" charset="0"/>
                  </a:rPr>
                  <a:t>  = 2</a:t>
                </a:r>
                <a:r>
                  <a:rPr lang="en-US" i="1" dirty="0">
                    <a:latin typeface="Times New Roman" panose="02020603050405020304" pitchFamily="18" charset="0"/>
                    <a:cs typeface="Times New Roman" panose="02020603050405020304" pitchFamily="18" charset="0"/>
                  </a:rPr>
                  <a:t>i</a:t>
                </a:r>
                <a:r>
                  <a:rPr lang="en-US" dirty="0">
                    <a:latin typeface="Times New Roman" panose="02020603050405020304" pitchFamily="18" charset="0"/>
                    <a:cs typeface="Times New Roman" panose="02020603050405020304" pitchFamily="18" charset="0"/>
                  </a:rPr>
                  <a:t>sin </a:t>
                </a:r>
                <a:r>
                  <a:rPr lang="en-US" i="1" dirty="0" err="1">
                    <a:latin typeface="Times New Roman" panose="02020603050405020304" pitchFamily="18" charset="0"/>
                    <a:cs typeface="Times New Roman" panose="02020603050405020304" pitchFamily="18" charset="0"/>
                  </a:rPr>
                  <a:t>kd</a:t>
                </a:r>
                <a:r>
                  <a:rPr lang="en-US" dirty="0">
                    <a:latin typeface="Times New Roman" panose="02020603050405020304" pitchFamily="18" charset="0"/>
                    <a:cs typeface="Times New Roman" panose="02020603050405020304" pitchFamily="18" charset="0"/>
                  </a:rPr>
                  <a:t>/2</a:t>
                </a:r>
              </a:p>
            </p:txBody>
          </p:sp>
        </mc:Choice>
        <mc:Fallback xmlns="">
          <p:sp>
            <p:nvSpPr>
              <p:cNvPr id="3" name="Content Placeholder 2">
                <a:extLst>
                  <a:ext uri="{FF2B5EF4-FFF2-40B4-BE49-F238E27FC236}">
                    <a16:creationId xmlns:a16="http://schemas.microsoft.com/office/drawing/2014/main" id="{FDCBDB34-F617-4417-8A3F-C87B613C41FC}"/>
                  </a:ext>
                </a:extLst>
              </p:cNvPr>
              <p:cNvSpPr>
                <a:spLocks noGrp="1" noRot="1" noChangeAspect="1" noMove="1" noResize="1" noEditPoints="1" noAdjustHandles="1" noChangeArrowheads="1" noChangeShapeType="1" noTextEdit="1"/>
              </p:cNvSpPr>
              <p:nvPr>
                <p:ph idx="1"/>
              </p:nvPr>
            </p:nvSpPr>
            <p:spPr>
              <a:xfrm>
                <a:off x="1097279" y="1845734"/>
                <a:ext cx="10494645" cy="4023360"/>
              </a:xfrm>
              <a:blipFill>
                <a:blip r:embed="rId2"/>
                <a:stretch>
                  <a:fillRect l="-1394" t="-15606"/>
                </a:stretch>
              </a:blipFill>
            </p:spPr>
            <p:txBody>
              <a:bodyPr/>
              <a:lstStyle/>
              <a:p>
                <a:r>
                  <a:rPr lang="en-US">
                    <a:noFill/>
                  </a:rPr>
                  <a:t> </a:t>
                </a:r>
              </a:p>
            </p:txBody>
          </p:sp>
        </mc:Fallback>
      </mc:AlternateContent>
      <p:pic>
        <p:nvPicPr>
          <p:cNvPr id="4" name="Picture 3">
            <a:extLst>
              <a:ext uri="{FF2B5EF4-FFF2-40B4-BE49-F238E27FC236}">
                <a16:creationId xmlns:a16="http://schemas.microsoft.com/office/drawing/2014/main" id="{483E2EA0-98D5-4FAD-B89C-132A3EBE675F}"/>
              </a:ext>
            </a:extLst>
          </p:cNvPr>
          <p:cNvPicPr>
            <a:picLocks noChangeAspect="1"/>
          </p:cNvPicPr>
          <p:nvPr/>
        </p:nvPicPr>
        <p:blipFill>
          <a:blip r:embed="rId3"/>
          <a:stretch>
            <a:fillRect/>
          </a:stretch>
        </p:blipFill>
        <p:spPr>
          <a:xfrm>
            <a:off x="2885470" y="4059832"/>
            <a:ext cx="4705955" cy="2183519"/>
          </a:xfrm>
          <a:prstGeom prst="rect">
            <a:avLst/>
          </a:prstGeom>
          <a:ln>
            <a:solidFill>
              <a:srgbClr val="FF0000"/>
            </a:solidFill>
          </a:ln>
        </p:spPr>
      </p:pic>
      <p:sp>
        <p:nvSpPr>
          <p:cNvPr id="5" name="TextBox 4">
            <a:extLst>
              <a:ext uri="{FF2B5EF4-FFF2-40B4-BE49-F238E27FC236}">
                <a16:creationId xmlns:a16="http://schemas.microsoft.com/office/drawing/2014/main" id="{78DC7B3B-FB72-4068-85E9-26865E657395}"/>
              </a:ext>
            </a:extLst>
          </p:cNvPr>
          <p:cNvSpPr txBox="1"/>
          <p:nvPr/>
        </p:nvSpPr>
        <p:spPr>
          <a:xfrm>
            <a:off x="8203277" y="4668765"/>
            <a:ext cx="3686175" cy="1200329"/>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Two delta functions and their real sine-function transform</a:t>
            </a:r>
          </a:p>
        </p:txBody>
      </p:sp>
      <p:sp>
        <p:nvSpPr>
          <p:cNvPr id="6" name="Slide Number Placeholder 5">
            <a:extLst>
              <a:ext uri="{FF2B5EF4-FFF2-40B4-BE49-F238E27FC236}">
                <a16:creationId xmlns:a16="http://schemas.microsoft.com/office/drawing/2014/main" id="{4280E99D-6A5C-4D88-8892-D44E44CA6309}"/>
              </a:ext>
            </a:extLst>
          </p:cNvPr>
          <p:cNvSpPr>
            <a:spLocks noGrp="1"/>
          </p:cNvSpPr>
          <p:nvPr>
            <p:ph type="sldNum" sz="quarter" idx="12"/>
          </p:nvPr>
        </p:nvSpPr>
        <p:spPr/>
        <p:txBody>
          <a:bodyPr/>
          <a:lstStyle/>
          <a:p>
            <a:fld id="{18FBD2FA-2555-40DC-89DF-11DF5B5C64DC}" type="slidenum">
              <a:rPr lang="en-US" smtClean="0"/>
              <a:t>16</a:t>
            </a:fld>
            <a:endParaRPr lang="en-US"/>
          </a:p>
        </p:txBody>
      </p:sp>
    </p:spTree>
    <p:extLst>
      <p:ext uri="{BB962C8B-B14F-4D97-AF65-F5344CB8AC3E}">
        <p14:creationId xmlns:p14="http://schemas.microsoft.com/office/powerpoint/2010/main" val="28028123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A0BC62-45C0-44C8-9D35-0250B38B12E6}"/>
              </a:ext>
            </a:extLst>
          </p:cNvPr>
          <p:cNvSpPr>
            <a:spLocks noGrp="1"/>
          </p:cNvSpPr>
          <p:nvPr>
            <p:ph type="title"/>
          </p:nvPr>
        </p:nvSpPr>
        <p:spPr/>
        <p:txBody>
          <a:bodyPr/>
          <a:lstStyle/>
          <a:p>
            <a:r>
              <a:rPr lang="en-US" b="1" dirty="0">
                <a:latin typeface="Times New Roman" panose="02020603050405020304" pitchFamily="18" charset="0"/>
                <a:cs typeface="Times New Roman" panose="02020603050405020304" pitchFamily="18" charset="0"/>
              </a:rPr>
              <a:t>Problem 4</a:t>
            </a:r>
          </a:p>
        </p:txBody>
      </p:sp>
      <p:sp>
        <p:nvSpPr>
          <p:cNvPr id="3" name="Content Placeholder 2">
            <a:extLst>
              <a:ext uri="{FF2B5EF4-FFF2-40B4-BE49-F238E27FC236}">
                <a16:creationId xmlns:a16="http://schemas.microsoft.com/office/drawing/2014/main" id="{F5248E9E-E20A-46E8-B573-EA2B1F61482D}"/>
              </a:ext>
            </a:extLst>
          </p:cNvPr>
          <p:cNvSpPr>
            <a:spLocks noGrp="1"/>
          </p:cNvSpPr>
          <p:nvPr>
            <p:ph idx="1"/>
          </p:nvPr>
        </p:nvSpPr>
        <p:spPr/>
        <p:txBody>
          <a:bodyPr/>
          <a:lstStyle/>
          <a:p>
            <a:pPr>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Show that the Fourier transform of a constant A is the delta function with an amplitude 2</a:t>
            </a:r>
            <a:r>
              <a:rPr lang="en-US" dirty="0">
                <a:latin typeface="Times New Roman" panose="02020603050405020304" pitchFamily="18" charset="0"/>
                <a:cs typeface="Times New Roman" panose="02020603050405020304" pitchFamily="18" charset="0"/>
                <a:sym typeface="Symbol" panose="05050102010706020507" pitchFamily="18" charset="2"/>
              </a:rPr>
              <a:t>A.</a:t>
            </a:r>
            <a:endParaRPr lang="en-US"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F819DB6E-AA93-4AC8-A119-E1423222CC86}"/>
              </a:ext>
            </a:extLst>
          </p:cNvPr>
          <p:cNvPicPr>
            <a:picLocks noChangeAspect="1"/>
          </p:cNvPicPr>
          <p:nvPr/>
        </p:nvPicPr>
        <p:blipFill>
          <a:blip r:embed="rId2"/>
          <a:stretch>
            <a:fillRect/>
          </a:stretch>
        </p:blipFill>
        <p:spPr>
          <a:xfrm>
            <a:off x="2847691" y="2639785"/>
            <a:ext cx="6175241" cy="2213520"/>
          </a:xfrm>
          <a:prstGeom prst="rect">
            <a:avLst/>
          </a:prstGeom>
        </p:spPr>
      </p:pic>
      <p:sp>
        <p:nvSpPr>
          <p:cNvPr id="5" name="Slide Number Placeholder 4">
            <a:extLst>
              <a:ext uri="{FF2B5EF4-FFF2-40B4-BE49-F238E27FC236}">
                <a16:creationId xmlns:a16="http://schemas.microsoft.com/office/drawing/2014/main" id="{B950167D-88FC-4EF5-9F6E-50B9AF0D518A}"/>
              </a:ext>
            </a:extLst>
          </p:cNvPr>
          <p:cNvSpPr>
            <a:spLocks noGrp="1"/>
          </p:cNvSpPr>
          <p:nvPr>
            <p:ph type="sldNum" sz="quarter" idx="12"/>
          </p:nvPr>
        </p:nvSpPr>
        <p:spPr/>
        <p:txBody>
          <a:bodyPr/>
          <a:lstStyle/>
          <a:p>
            <a:fld id="{18FBD2FA-2555-40DC-89DF-11DF5B5C64DC}" type="slidenum">
              <a:rPr lang="en-US" smtClean="0"/>
              <a:t>17</a:t>
            </a:fld>
            <a:endParaRPr lang="en-US"/>
          </a:p>
        </p:txBody>
      </p:sp>
    </p:spTree>
    <p:extLst>
      <p:ext uri="{BB962C8B-B14F-4D97-AF65-F5344CB8AC3E}">
        <p14:creationId xmlns:p14="http://schemas.microsoft.com/office/powerpoint/2010/main" val="6276678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DC5742-9163-47D5-B2BB-6C4BCE68613C}"/>
              </a:ext>
            </a:extLst>
          </p:cNvPr>
          <p:cNvSpPr>
            <a:spLocks noGrp="1"/>
          </p:cNvSpPr>
          <p:nvPr>
            <p:ph type="title"/>
          </p:nvPr>
        </p:nvSpPr>
        <p:spPr/>
        <p:txBody>
          <a:bodyPr/>
          <a:lstStyle/>
          <a:p>
            <a:r>
              <a:rPr lang="en-US" b="1" dirty="0">
                <a:latin typeface="Times New Roman" panose="02020603050405020304" pitchFamily="18" charset="0"/>
                <a:cs typeface="Times New Roman" panose="02020603050405020304" pitchFamily="18" charset="0"/>
              </a:rPr>
              <a:t>Solution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A72AB9A-6464-4FE8-BE5C-D2396BA8A978}"/>
                  </a:ext>
                </a:extLst>
              </p:cNvPr>
              <p:cNvSpPr>
                <a:spLocks noGrp="1"/>
              </p:cNvSpPr>
              <p:nvPr>
                <p:ph idx="1"/>
              </p:nvPr>
            </p:nvSpPr>
            <p:spPr>
              <a:xfrm>
                <a:off x="1097280" y="1845734"/>
                <a:ext cx="10058400" cy="4440766"/>
              </a:xfrm>
            </p:spPr>
            <p:txBody>
              <a:bodyPr/>
              <a:lstStyle/>
              <a:p>
                <a:pPr>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Recall</a:t>
                </a:r>
                <a:r>
                  <a:rPr lang="en-US" dirty="0"/>
                  <a:t> </a:t>
                </a:r>
                <a14:m>
                  <m:oMath xmlns:m="http://schemas.openxmlformats.org/officeDocument/2006/math">
                    <m:r>
                      <a:rPr lang="en-US" i="1">
                        <a:solidFill>
                          <a:srgbClr val="000000"/>
                        </a:solidFill>
                        <a:latin typeface="Cambria Math" panose="02040503050406030204" pitchFamily="18" charset="0"/>
                      </a:rPr>
                      <m:t>𝐹</m:t>
                    </m:r>
                    <m:d>
                      <m:dPr>
                        <m:ctrlPr>
                          <a:rPr lang="en-US" i="1">
                            <a:solidFill>
                              <a:srgbClr val="000000"/>
                            </a:solidFill>
                            <a:latin typeface="Cambria Math" panose="02040503050406030204" pitchFamily="18" charset="0"/>
                          </a:rPr>
                        </m:ctrlPr>
                      </m:dPr>
                      <m:e>
                        <m:r>
                          <a:rPr lang="en-US" i="1">
                            <a:solidFill>
                              <a:srgbClr val="000000"/>
                            </a:solidFill>
                            <a:latin typeface="Cambria Math" panose="02040503050406030204" pitchFamily="18" charset="0"/>
                          </a:rPr>
                          <m:t>𝑘</m:t>
                        </m:r>
                      </m:e>
                    </m:d>
                    <m:r>
                      <a:rPr lang="en-US" i="1">
                        <a:solidFill>
                          <a:srgbClr val="000000"/>
                        </a:solidFill>
                        <a:latin typeface="Cambria Math" panose="02040503050406030204" pitchFamily="18" charset="0"/>
                      </a:rPr>
                      <m:t>=</m:t>
                    </m:r>
                    <m:nary>
                      <m:naryPr>
                        <m:limLoc m:val="undOvr"/>
                        <m:ctrlPr>
                          <a:rPr lang="en-US" i="1">
                            <a:solidFill>
                              <a:srgbClr val="000000"/>
                            </a:solidFill>
                            <a:latin typeface="Cambria Math" panose="02040503050406030204" pitchFamily="18" charset="0"/>
                          </a:rPr>
                        </m:ctrlPr>
                      </m:naryPr>
                      <m:sub>
                        <m:r>
                          <a:rPr lang="en-US" i="1">
                            <a:solidFill>
                              <a:srgbClr val="000000"/>
                            </a:solidFill>
                            <a:latin typeface="Cambria Math" panose="02040503050406030204" pitchFamily="18" charset="0"/>
                          </a:rPr>
                          <m:t>−∞</m:t>
                        </m:r>
                      </m:sub>
                      <m:sup>
                        <m:r>
                          <a:rPr lang="en-US" i="1">
                            <a:solidFill>
                              <a:srgbClr val="000000"/>
                            </a:solidFill>
                            <a:latin typeface="Cambria Math" panose="02040503050406030204" pitchFamily="18" charset="0"/>
                          </a:rPr>
                          <m:t>∞</m:t>
                        </m:r>
                      </m:sup>
                      <m:e>
                        <m:r>
                          <a:rPr lang="en-US" i="1">
                            <a:solidFill>
                              <a:srgbClr val="000000"/>
                            </a:solidFill>
                            <a:latin typeface="Cambria Math" panose="02040503050406030204" pitchFamily="18" charset="0"/>
                          </a:rPr>
                          <m:t>𝑓</m:t>
                        </m:r>
                        <m:d>
                          <m:dPr>
                            <m:ctrlPr>
                              <a:rPr lang="en-US" i="1">
                                <a:solidFill>
                                  <a:srgbClr val="000000"/>
                                </a:solidFill>
                                <a:latin typeface="Cambria Math" panose="02040503050406030204" pitchFamily="18" charset="0"/>
                              </a:rPr>
                            </m:ctrlPr>
                          </m:dPr>
                          <m:e>
                            <m:r>
                              <a:rPr lang="en-US" i="1">
                                <a:solidFill>
                                  <a:srgbClr val="000000"/>
                                </a:solidFill>
                                <a:latin typeface="Cambria Math" panose="02040503050406030204" pitchFamily="18" charset="0"/>
                              </a:rPr>
                              <m:t>𝑥</m:t>
                            </m:r>
                          </m:e>
                        </m:d>
                      </m:e>
                    </m:nary>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𝑒</m:t>
                        </m:r>
                      </m:e>
                      <m:sup>
                        <m:r>
                          <a:rPr lang="en-US" i="1">
                            <a:solidFill>
                              <a:srgbClr val="000000"/>
                            </a:solidFill>
                            <a:latin typeface="Cambria Math" panose="02040503050406030204" pitchFamily="18" charset="0"/>
                          </a:rPr>
                          <m:t>𝑖𝑘𝑥</m:t>
                        </m:r>
                      </m:sup>
                    </m:sSup>
                    <m:r>
                      <a:rPr lang="en-US" i="1">
                        <a:solidFill>
                          <a:srgbClr val="000000"/>
                        </a:solidFill>
                        <a:latin typeface="Cambria Math" panose="02040503050406030204" pitchFamily="18" charset="0"/>
                      </a:rPr>
                      <m:t>𝑑𝑥</m:t>
                    </m:r>
                  </m:oMath>
                </a14:m>
                <a:r>
                  <a:rPr lang="en-US" dirty="0"/>
                  <a:t> </a:t>
                </a:r>
              </a:p>
              <a:p>
                <a:pPr>
                  <a:buFont typeface="Arial" panose="020B0604020202020204" pitchFamily="34" charset="0"/>
                  <a:buChar char="•"/>
                </a:pPr>
                <a:r>
                  <a:rPr lang="en-US" dirty="0"/>
                  <a:t>Substituting </a:t>
                </a:r>
                <a:r>
                  <a:rPr lang="en-US" i="1" dirty="0"/>
                  <a:t>f</a:t>
                </a:r>
                <a:r>
                  <a:rPr lang="en-US" dirty="0"/>
                  <a:t>(</a:t>
                </a:r>
                <a:r>
                  <a:rPr lang="en-US" i="1" dirty="0">
                    <a:latin typeface="Times New Roman" panose="02020603050405020304" pitchFamily="18" charset="0"/>
                    <a:cs typeface="Times New Roman" panose="02020603050405020304" pitchFamily="18" charset="0"/>
                  </a:rPr>
                  <a:t>x</a:t>
                </a:r>
                <a:r>
                  <a:rPr lang="en-US" dirty="0"/>
                  <a:t>) = </a:t>
                </a:r>
                <a:r>
                  <a:rPr lang="en-US" i="1" dirty="0">
                    <a:latin typeface="Times New Roman" panose="02020603050405020304" pitchFamily="18" charset="0"/>
                    <a:cs typeface="Times New Roman" panose="02020603050405020304" pitchFamily="18" charset="0"/>
                  </a:rPr>
                  <a:t>A</a:t>
                </a:r>
                <a:r>
                  <a:rPr lang="en-US" dirty="0"/>
                  <a:t> into the above equation: </a:t>
                </a:r>
                <a14:m>
                  <m:oMath xmlns:m="http://schemas.openxmlformats.org/officeDocument/2006/math">
                    <m:r>
                      <a:rPr lang="en-US" i="1">
                        <a:solidFill>
                          <a:srgbClr val="000000"/>
                        </a:solidFill>
                        <a:latin typeface="Cambria Math" panose="02040503050406030204" pitchFamily="18" charset="0"/>
                      </a:rPr>
                      <m:t>𝐹</m:t>
                    </m:r>
                    <m:d>
                      <m:dPr>
                        <m:ctrlPr>
                          <a:rPr lang="en-US" i="1">
                            <a:solidFill>
                              <a:srgbClr val="000000"/>
                            </a:solidFill>
                            <a:latin typeface="Cambria Math" panose="02040503050406030204" pitchFamily="18" charset="0"/>
                          </a:rPr>
                        </m:ctrlPr>
                      </m:dPr>
                      <m:e>
                        <m:r>
                          <a:rPr lang="en-US" i="1">
                            <a:solidFill>
                              <a:srgbClr val="000000"/>
                            </a:solidFill>
                            <a:latin typeface="Cambria Math" panose="02040503050406030204" pitchFamily="18" charset="0"/>
                          </a:rPr>
                          <m:t>𝑘</m:t>
                        </m:r>
                      </m:e>
                    </m:d>
                    <m:r>
                      <a:rPr lang="en-US" i="1">
                        <a:solidFill>
                          <a:srgbClr val="000000"/>
                        </a:solidFill>
                        <a:latin typeface="Cambria Math" panose="02040503050406030204" pitchFamily="18" charset="0"/>
                      </a:rPr>
                      <m:t>=</m:t>
                    </m:r>
                    <m:nary>
                      <m:naryPr>
                        <m:limLoc m:val="undOvr"/>
                        <m:ctrlPr>
                          <a:rPr lang="en-US" i="1">
                            <a:solidFill>
                              <a:srgbClr val="000000"/>
                            </a:solidFill>
                            <a:latin typeface="Cambria Math" panose="02040503050406030204" pitchFamily="18" charset="0"/>
                          </a:rPr>
                        </m:ctrlPr>
                      </m:naryPr>
                      <m:sub>
                        <m:r>
                          <a:rPr lang="en-US" i="1">
                            <a:solidFill>
                              <a:srgbClr val="000000"/>
                            </a:solidFill>
                            <a:latin typeface="Cambria Math" panose="02040503050406030204" pitchFamily="18" charset="0"/>
                          </a:rPr>
                          <m:t>−∞</m:t>
                        </m:r>
                      </m:sub>
                      <m:sup>
                        <m:r>
                          <a:rPr lang="en-US" i="1">
                            <a:solidFill>
                              <a:srgbClr val="000000"/>
                            </a:solidFill>
                            <a:latin typeface="Cambria Math" panose="02040503050406030204" pitchFamily="18" charset="0"/>
                          </a:rPr>
                          <m:t>∞</m:t>
                        </m:r>
                      </m:sup>
                      <m:e>
                        <m:r>
                          <a:rPr lang="en-US" b="0" i="1" smtClean="0">
                            <a:solidFill>
                              <a:srgbClr val="000000"/>
                            </a:solidFill>
                            <a:latin typeface="Cambria Math" panose="02040503050406030204" pitchFamily="18" charset="0"/>
                          </a:rPr>
                          <m:t>𝐴</m:t>
                        </m:r>
                      </m:e>
                    </m:nary>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𝑒</m:t>
                        </m:r>
                      </m:e>
                      <m:sup>
                        <m:r>
                          <a:rPr lang="en-US" i="1">
                            <a:solidFill>
                              <a:srgbClr val="000000"/>
                            </a:solidFill>
                            <a:latin typeface="Cambria Math" panose="02040503050406030204" pitchFamily="18" charset="0"/>
                          </a:rPr>
                          <m:t>𝑖𝑘𝑥</m:t>
                        </m:r>
                      </m:sup>
                    </m:sSup>
                    <m:r>
                      <a:rPr lang="en-US" i="1">
                        <a:solidFill>
                          <a:srgbClr val="000000"/>
                        </a:solidFill>
                        <a:latin typeface="Cambria Math" panose="02040503050406030204" pitchFamily="18" charset="0"/>
                      </a:rPr>
                      <m:t>𝑑𝑥</m:t>
                    </m:r>
                  </m:oMath>
                </a14:m>
                <a:r>
                  <a:rPr lang="en-US" dirty="0"/>
                  <a:t> </a:t>
                </a:r>
              </a:p>
              <a:p>
                <a:pPr marL="0" indent="0">
                  <a:buNone/>
                </a:pPr>
                <a:r>
                  <a:rPr lang="en-US" dirty="0"/>
                  <a:t>					               =</a:t>
                </a:r>
                <a:r>
                  <a:rPr lang="en-US" dirty="0">
                    <a:solidFill>
                      <a:srgbClr val="000000"/>
                    </a:solidFill>
                  </a:rPr>
                  <a:t> </a:t>
                </a:r>
                <a:r>
                  <a:rPr lang="en-US" i="1" dirty="0">
                    <a:solidFill>
                      <a:srgbClr val="000000"/>
                    </a:solidFill>
                    <a:latin typeface="Times New Roman" panose="02020603050405020304" pitchFamily="18" charset="0"/>
                    <a:cs typeface="Times New Roman" panose="02020603050405020304" pitchFamily="18" charset="0"/>
                  </a:rPr>
                  <a:t>A</a:t>
                </a:r>
                <a14:m>
                  <m:oMath xmlns:m="http://schemas.openxmlformats.org/officeDocument/2006/math">
                    <m:nary>
                      <m:naryPr>
                        <m:limLoc m:val="undOvr"/>
                        <m:ctrlPr>
                          <a:rPr lang="en-US" i="1">
                            <a:solidFill>
                              <a:srgbClr val="000000"/>
                            </a:solidFill>
                            <a:latin typeface="Cambria Math" panose="02040503050406030204" pitchFamily="18" charset="0"/>
                          </a:rPr>
                        </m:ctrlPr>
                      </m:naryPr>
                      <m:sub>
                        <m:r>
                          <a:rPr lang="en-US" i="1">
                            <a:solidFill>
                              <a:srgbClr val="000000"/>
                            </a:solidFill>
                            <a:latin typeface="Cambria Math" panose="02040503050406030204" pitchFamily="18" charset="0"/>
                          </a:rPr>
                          <m:t>−∞</m:t>
                        </m:r>
                      </m:sub>
                      <m:sup>
                        <m:r>
                          <a:rPr lang="en-US" i="1">
                            <a:solidFill>
                              <a:srgbClr val="000000"/>
                            </a:solidFill>
                            <a:latin typeface="Cambria Math" panose="02040503050406030204" pitchFamily="18" charset="0"/>
                          </a:rPr>
                          <m:t>∞</m:t>
                        </m:r>
                      </m:sup>
                      <m:e>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𝑒</m:t>
                            </m:r>
                          </m:e>
                          <m:sup>
                            <m:r>
                              <a:rPr lang="en-US" i="1">
                                <a:solidFill>
                                  <a:srgbClr val="000000"/>
                                </a:solidFill>
                                <a:latin typeface="Cambria Math" panose="02040503050406030204" pitchFamily="18" charset="0"/>
                              </a:rPr>
                              <m:t>𝑖𝑘𝑥</m:t>
                            </m:r>
                          </m:sup>
                        </m:sSup>
                      </m:e>
                    </m:nary>
                    <m:r>
                      <a:rPr lang="en-US" i="1">
                        <a:solidFill>
                          <a:srgbClr val="000000"/>
                        </a:solidFill>
                        <a:latin typeface="Cambria Math" panose="02040503050406030204" pitchFamily="18" charset="0"/>
                      </a:rPr>
                      <m:t>𝑑𝑥</m:t>
                    </m:r>
                  </m:oMath>
                </a14:m>
                <a:r>
                  <a:rPr lang="en-US" dirty="0"/>
                  <a:t>                 ------(A)</a:t>
                </a:r>
              </a:p>
              <a:p>
                <a:pPr>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We have to evaluate </a:t>
                </a:r>
                <a14:m>
                  <m:oMath xmlns:m="http://schemas.openxmlformats.org/officeDocument/2006/math">
                    <m:nary>
                      <m:naryPr>
                        <m:limLoc m:val="undOvr"/>
                        <m:ctrlPr>
                          <a:rPr lang="en-US" i="1">
                            <a:solidFill>
                              <a:srgbClr val="000000"/>
                            </a:solidFill>
                            <a:latin typeface="Cambria Math" panose="02040503050406030204" pitchFamily="18" charset="0"/>
                          </a:rPr>
                        </m:ctrlPr>
                      </m:naryPr>
                      <m:sub>
                        <m:r>
                          <a:rPr lang="en-US" i="1">
                            <a:solidFill>
                              <a:srgbClr val="000000"/>
                            </a:solidFill>
                            <a:latin typeface="Cambria Math" panose="02040503050406030204" pitchFamily="18" charset="0"/>
                          </a:rPr>
                          <m:t>−∞</m:t>
                        </m:r>
                      </m:sub>
                      <m:sup>
                        <m:r>
                          <a:rPr lang="en-US" i="1">
                            <a:solidFill>
                              <a:srgbClr val="000000"/>
                            </a:solidFill>
                            <a:latin typeface="Cambria Math" panose="02040503050406030204" pitchFamily="18" charset="0"/>
                          </a:rPr>
                          <m:t>∞</m:t>
                        </m:r>
                      </m:sup>
                      <m:e>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𝑒</m:t>
                            </m:r>
                          </m:e>
                          <m:sup>
                            <m:r>
                              <a:rPr lang="en-US" i="1">
                                <a:solidFill>
                                  <a:srgbClr val="000000"/>
                                </a:solidFill>
                                <a:latin typeface="Cambria Math" panose="02040503050406030204" pitchFamily="18" charset="0"/>
                              </a:rPr>
                              <m:t>𝑖𝑘𝑥</m:t>
                            </m:r>
                          </m:sup>
                        </m:sSup>
                      </m:e>
                    </m:nary>
                    <m:r>
                      <a:rPr lang="en-US" i="1">
                        <a:solidFill>
                          <a:srgbClr val="000000"/>
                        </a:solidFill>
                        <a:latin typeface="Cambria Math" panose="02040503050406030204" pitchFamily="18" charset="0"/>
                      </a:rPr>
                      <m:t>𝑑𝑥</m:t>
                    </m:r>
                  </m:oMath>
                </a14:m>
                <a:r>
                  <a:rPr lang="en-US" dirty="0">
                    <a:latin typeface="Times New Roman" panose="02020603050405020304" pitchFamily="18" charset="0"/>
                    <a:cs typeface="Times New Roman" panose="02020603050405020304" pitchFamily="18" charset="0"/>
                  </a:rPr>
                  <a:t>  and this can be done indirectly by using the fact that</a:t>
                </a:r>
              </a:p>
              <a:p>
                <a:pPr marL="0" indent="0">
                  <a:buNone/>
                </a:pPr>
                <a:r>
                  <a:rPr lang="en-US" dirty="0">
                    <a:latin typeface="Times New Roman" panose="02020603050405020304" pitchFamily="18" charset="0"/>
                    <a:cs typeface="Times New Roman" panose="02020603050405020304" pitchFamily="18" charset="0"/>
                  </a:rPr>
                  <a:t>                                 F</a:t>
                </a:r>
                <a:r>
                  <a:rPr lang="en-US" baseline="30000" dirty="0">
                    <a:latin typeface="Times New Roman" panose="02020603050405020304" pitchFamily="18" charset="0"/>
                    <a:cs typeface="Times New Roman" panose="02020603050405020304" pitchFamily="18" charset="0"/>
                  </a:rPr>
                  <a:t>-1</a:t>
                </a:r>
                <a:r>
                  <a:rPr lang="en-US" dirty="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sym typeface="Symbol" panose="05050102010706020507" pitchFamily="18" charset="2"/>
                  </a:rPr>
                  <a:t>(</a:t>
                </a:r>
                <a:r>
                  <a:rPr lang="en-US" i="1" dirty="0">
                    <a:latin typeface="Times New Roman" panose="02020603050405020304" pitchFamily="18" charset="0"/>
                    <a:cs typeface="Times New Roman" panose="02020603050405020304" pitchFamily="18" charset="0"/>
                    <a:sym typeface="Symbol" panose="05050102010706020507" pitchFamily="18" charset="2"/>
                  </a:rPr>
                  <a:t>k</a:t>
                </a:r>
                <a:r>
                  <a:rPr lang="en-US" dirty="0">
                    <a:latin typeface="Times New Roman" panose="02020603050405020304" pitchFamily="18" charset="0"/>
                    <a:cs typeface="Times New Roman" panose="02020603050405020304" pitchFamily="18" charset="0"/>
                    <a:sym typeface="Symbol" panose="05050102010706020507" pitchFamily="18" charset="2"/>
                  </a:rPr>
                  <a:t>)) =</a:t>
                </a:r>
                <a14:m>
                  <m:oMath xmlns:m="http://schemas.openxmlformats.org/officeDocument/2006/math">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1</m:t>
                        </m:r>
                      </m:num>
                      <m:den>
                        <m:r>
                          <a:rPr lang="en-US" i="1">
                            <a:solidFill>
                              <a:srgbClr val="000000"/>
                            </a:solidFill>
                            <a:latin typeface="Cambria Math" panose="02040503050406030204" pitchFamily="18" charset="0"/>
                          </a:rPr>
                          <m:t>2</m:t>
                        </m:r>
                        <m:r>
                          <a:rPr lang="en-US" i="1">
                            <a:solidFill>
                              <a:srgbClr val="000000"/>
                            </a:solidFill>
                            <a:latin typeface="Cambria Math" panose="02040503050406030204" pitchFamily="18" charset="0"/>
                            <a:ea typeface="Cambria Math" panose="02040503050406030204" pitchFamily="18" charset="0"/>
                          </a:rPr>
                          <m:t>𝜋</m:t>
                        </m:r>
                      </m:den>
                    </m:f>
                    <m:nary>
                      <m:naryPr>
                        <m:limLoc m:val="undOvr"/>
                        <m:ctrlPr>
                          <a:rPr lang="en-US" i="1">
                            <a:solidFill>
                              <a:srgbClr val="000000"/>
                            </a:solidFill>
                            <a:latin typeface="Cambria Math" panose="02040503050406030204" pitchFamily="18" charset="0"/>
                          </a:rPr>
                        </m:ctrlPr>
                      </m:naryPr>
                      <m:sub>
                        <m:r>
                          <a:rPr lang="en-US" i="1">
                            <a:solidFill>
                              <a:srgbClr val="000000"/>
                            </a:solidFill>
                            <a:latin typeface="Cambria Math" panose="02040503050406030204" pitchFamily="18" charset="0"/>
                          </a:rPr>
                          <m:t>−∞</m:t>
                        </m:r>
                      </m:sub>
                      <m:sup>
                        <m:r>
                          <a:rPr lang="en-US" i="1">
                            <a:solidFill>
                              <a:srgbClr val="000000"/>
                            </a:solidFill>
                            <a:latin typeface="Cambria Math" panose="02040503050406030204" pitchFamily="18" charset="0"/>
                          </a:rPr>
                          <m:t>∞</m:t>
                        </m:r>
                      </m:sup>
                      <m:e>
                        <m:r>
                          <m:rPr>
                            <m:nor/>
                          </m:rPr>
                          <a:rPr lang="en-US" dirty="0">
                            <a:latin typeface="Times New Roman" panose="02020603050405020304" pitchFamily="18" charset="0"/>
                            <a:cs typeface="Times New Roman" panose="02020603050405020304" pitchFamily="18" charset="0"/>
                            <a:sym typeface="Symbol" panose="05050102010706020507" pitchFamily="18" charset="2"/>
                          </a:rPr>
                          <m:t>(</m:t>
                        </m:r>
                        <m:r>
                          <m:rPr>
                            <m:nor/>
                          </m:rPr>
                          <a:rPr lang="en-US" b="0" i="1" dirty="0" smtClean="0">
                            <a:latin typeface="Times New Roman" panose="02020603050405020304" pitchFamily="18" charset="0"/>
                            <a:cs typeface="Times New Roman" panose="02020603050405020304" pitchFamily="18" charset="0"/>
                            <a:sym typeface="Symbol" panose="05050102010706020507" pitchFamily="18" charset="2"/>
                          </a:rPr>
                          <m:t>k</m:t>
                        </m:r>
                        <m:r>
                          <m:rPr>
                            <m:nor/>
                          </m:rPr>
                          <a:rPr lang="en-US" dirty="0">
                            <a:latin typeface="Times New Roman" panose="02020603050405020304" pitchFamily="18" charset="0"/>
                            <a:cs typeface="Times New Roman" panose="02020603050405020304" pitchFamily="18" charset="0"/>
                            <a:sym typeface="Symbol" panose="05050102010706020507" pitchFamily="18" charset="2"/>
                          </a:rPr>
                          <m:t>)</m:t>
                        </m:r>
                      </m:e>
                    </m:nary>
                    <m:sSup>
                      <m:sSupPr>
                        <m:ctrlPr>
                          <a:rPr lang="en-US" i="1" smtClean="0">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𝑒</m:t>
                        </m:r>
                      </m:e>
                      <m:sup>
                        <m:r>
                          <a:rPr lang="en-US" b="0" i="1" smtClean="0">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𝑖𝑘𝑥</m:t>
                        </m:r>
                      </m:sup>
                    </m:sSup>
                    <m:r>
                      <a:rPr lang="en-US" i="1">
                        <a:solidFill>
                          <a:srgbClr val="000000"/>
                        </a:solidFill>
                        <a:latin typeface="Cambria Math" panose="02040503050406030204" pitchFamily="18" charset="0"/>
                      </a:rPr>
                      <m:t>𝑑</m:t>
                    </m:r>
                    <m:r>
                      <a:rPr lang="en-US" b="0" i="1" smtClean="0">
                        <a:solidFill>
                          <a:srgbClr val="000000"/>
                        </a:solidFill>
                        <a:latin typeface="Cambria Math" panose="02040503050406030204" pitchFamily="18" charset="0"/>
                      </a:rPr>
                      <m:t>𝑘</m:t>
                    </m:r>
                  </m:oMath>
                </a14:m>
                <a:r>
                  <a:rPr lang="en-US" dirty="0"/>
                  <a:t> </a:t>
                </a:r>
                <a:r>
                  <a:rPr lang="en-US" dirty="0">
                    <a:latin typeface="Times New Roman" panose="02020603050405020304" pitchFamily="18" charset="0"/>
                    <a:cs typeface="Times New Roman" panose="02020603050405020304" pitchFamily="18" charset="0"/>
                    <a:sym typeface="Symbol" panose="05050102010706020507" pitchFamily="18" charset="2"/>
                  </a:rPr>
                  <a:t>= </a:t>
                </a:r>
                <a14:m>
                  <m:oMath xmlns:m="http://schemas.openxmlformats.org/officeDocument/2006/math">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1</m:t>
                        </m:r>
                      </m:num>
                      <m:den>
                        <m:r>
                          <a:rPr lang="en-US" i="1">
                            <a:solidFill>
                              <a:srgbClr val="000000"/>
                            </a:solidFill>
                            <a:latin typeface="Cambria Math" panose="02040503050406030204" pitchFamily="18" charset="0"/>
                          </a:rPr>
                          <m:t>2</m:t>
                        </m:r>
                        <m:r>
                          <a:rPr lang="en-US" i="1">
                            <a:solidFill>
                              <a:srgbClr val="000000"/>
                            </a:solidFill>
                            <a:latin typeface="Cambria Math" panose="02040503050406030204" pitchFamily="18" charset="0"/>
                            <a:ea typeface="Cambria Math" panose="02040503050406030204" pitchFamily="18" charset="0"/>
                          </a:rPr>
                          <m:t>𝜋</m:t>
                        </m:r>
                      </m:den>
                    </m:f>
                  </m:oMath>
                </a14:m>
                <a:r>
                  <a:rPr lang="en-US" dirty="0">
                    <a:latin typeface="Times New Roman" panose="02020603050405020304" pitchFamily="18" charset="0"/>
                    <a:cs typeface="Times New Roman" panose="02020603050405020304" pitchFamily="18" charset="0"/>
                    <a:sym typeface="Symbol" panose="05050102010706020507" pitchFamily="18" charset="2"/>
                  </a:rPr>
                  <a:t>  </a:t>
                </a:r>
                <a:r>
                  <a:rPr lang="en-US" dirty="0"/>
                  <a:t>; </a:t>
                </a:r>
                <a:r>
                  <a:rPr lang="en-US" dirty="0">
                    <a:latin typeface="Times New Roman" panose="02020603050405020304" pitchFamily="18" charset="0"/>
                    <a:cs typeface="Times New Roman" panose="02020603050405020304" pitchFamily="18" charset="0"/>
                  </a:rPr>
                  <a:t>from sifting property</a:t>
                </a:r>
              </a:p>
              <a:p>
                <a:pPr>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We then have                 FF</a:t>
                </a:r>
                <a:r>
                  <a:rPr lang="en-US" baseline="30000" dirty="0">
                    <a:latin typeface="Times New Roman" panose="02020603050405020304" pitchFamily="18" charset="0"/>
                    <a:cs typeface="Times New Roman" panose="02020603050405020304" pitchFamily="18" charset="0"/>
                  </a:rPr>
                  <a:t>-1</a:t>
                </a:r>
                <a:r>
                  <a:rPr lang="en-US"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sym typeface="Symbol" panose="05050102010706020507" pitchFamily="18" charset="2"/>
                  </a:rPr>
                  <a:t>(</a:t>
                </a:r>
                <a:r>
                  <a:rPr lang="en-US" i="1" dirty="0">
                    <a:latin typeface="Times New Roman" panose="02020603050405020304" pitchFamily="18" charset="0"/>
                    <a:cs typeface="Times New Roman" panose="02020603050405020304" pitchFamily="18" charset="0"/>
                    <a:sym typeface="Symbol" panose="05050102010706020507" pitchFamily="18" charset="2"/>
                  </a:rPr>
                  <a:t>k</a:t>
                </a:r>
                <a:r>
                  <a:rPr lang="en-US" dirty="0">
                    <a:latin typeface="Times New Roman" panose="02020603050405020304" pitchFamily="18" charset="0"/>
                    <a:cs typeface="Times New Roman" panose="02020603050405020304" pitchFamily="18" charset="0"/>
                    <a:sym typeface="Symbol" panose="05050102010706020507" pitchFamily="18" charset="2"/>
                  </a:rPr>
                  <a:t>))  = (</a:t>
                </a:r>
                <a:r>
                  <a:rPr lang="en-US" i="1" dirty="0">
                    <a:latin typeface="Times New Roman" panose="02020603050405020304" pitchFamily="18" charset="0"/>
                    <a:cs typeface="Times New Roman" panose="02020603050405020304" pitchFamily="18" charset="0"/>
                    <a:sym typeface="Symbol" panose="05050102010706020507" pitchFamily="18" charset="2"/>
                  </a:rPr>
                  <a:t>k</a:t>
                </a:r>
                <a:r>
                  <a:rPr lang="en-US" dirty="0">
                    <a:latin typeface="Times New Roman" panose="02020603050405020304" pitchFamily="18" charset="0"/>
                    <a:cs typeface="Times New Roman" panose="02020603050405020304" pitchFamily="18" charset="0"/>
                    <a:sym typeface="Symbol" panose="05050102010706020507" pitchFamily="18" charset="2"/>
                  </a:rPr>
                  <a:t>) = </a:t>
                </a:r>
                <a14:m>
                  <m:oMath xmlns:m="http://schemas.openxmlformats.org/officeDocument/2006/math">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1</m:t>
                        </m:r>
                      </m:num>
                      <m:den>
                        <m:r>
                          <a:rPr lang="en-US" i="1">
                            <a:solidFill>
                              <a:srgbClr val="000000"/>
                            </a:solidFill>
                            <a:latin typeface="Cambria Math" panose="02040503050406030204" pitchFamily="18" charset="0"/>
                          </a:rPr>
                          <m:t>2</m:t>
                        </m:r>
                        <m:r>
                          <a:rPr lang="en-US" i="1">
                            <a:solidFill>
                              <a:srgbClr val="000000"/>
                            </a:solidFill>
                            <a:latin typeface="Cambria Math" panose="02040503050406030204" pitchFamily="18" charset="0"/>
                            <a:ea typeface="Cambria Math" panose="02040503050406030204" pitchFamily="18" charset="0"/>
                          </a:rPr>
                          <m:t>𝜋</m:t>
                        </m:r>
                      </m:den>
                    </m:f>
                    <m:nary>
                      <m:naryPr>
                        <m:limLoc m:val="undOvr"/>
                        <m:ctrlPr>
                          <a:rPr lang="en-US" i="1">
                            <a:solidFill>
                              <a:srgbClr val="000000"/>
                            </a:solidFill>
                            <a:latin typeface="Cambria Math" panose="02040503050406030204" pitchFamily="18" charset="0"/>
                          </a:rPr>
                        </m:ctrlPr>
                      </m:naryPr>
                      <m:sub>
                        <m:r>
                          <a:rPr lang="en-US" i="1">
                            <a:solidFill>
                              <a:srgbClr val="000000"/>
                            </a:solidFill>
                            <a:latin typeface="Cambria Math" panose="02040503050406030204" pitchFamily="18" charset="0"/>
                          </a:rPr>
                          <m:t>−∞</m:t>
                        </m:r>
                      </m:sub>
                      <m:sup>
                        <m:r>
                          <a:rPr lang="en-US" i="1">
                            <a:solidFill>
                              <a:srgbClr val="000000"/>
                            </a:solidFill>
                            <a:latin typeface="Cambria Math" panose="02040503050406030204" pitchFamily="18" charset="0"/>
                          </a:rPr>
                          <m:t>∞</m:t>
                        </m:r>
                      </m:sup>
                      <m:e>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𝑒</m:t>
                            </m:r>
                          </m:e>
                          <m:sup>
                            <m:r>
                              <a:rPr lang="en-US" i="1">
                                <a:solidFill>
                                  <a:srgbClr val="000000"/>
                                </a:solidFill>
                                <a:latin typeface="Cambria Math" panose="02040503050406030204" pitchFamily="18" charset="0"/>
                              </a:rPr>
                              <m:t>𝑖𝑘𝑥</m:t>
                            </m:r>
                          </m:sup>
                        </m:sSup>
                      </m:e>
                    </m:nary>
                    <m:r>
                      <a:rPr lang="en-US" i="1">
                        <a:solidFill>
                          <a:srgbClr val="000000"/>
                        </a:solidFill>
                        <a:latin typeface="Cambria Math" panose="02040503050406030204" pitchFamily="18" charset="0"/>
                      </a:rPr>
                      <m:t>𝑑</m:t>
                    </m:r>
                    <m:r>
                      <a:rPr lang="en-US" b="0" i="1" smtClean="0">
                        <a:solidFill>
                          <a:srgbClr val="000000"/>
                        </a:solidFill>
                        <a:latin typeface="Cambria Math" panose="02040503050406030204" pitchFamily="18" charset="0"/>
                      </a:rPr>
                      <m:t>𝑥</m:t>
                    </m:r>
                  </m:oMath>
                </a14:m>
                <a:r>
                  <a:rPr lang="en-US" dirty="0"/>
                  <a:t> </a:t>
                </a:r>
                <a:r>
                  <a:rPr lang="en-US" dirty="0">
                    <a:latin typeface="Times New Roman" panose="02020603050405020304" pitchFamily="18" charset="0"/>
                    <a:cs typeface="Times New Roman" panose="02020603050405020304" pitchFamily="18" charset="0"/>
                    <a:sym typeface="Symbol" panose="05050102010706020507" pitchFamily="18" charset="2"/>
                  </a:rPr>
                  <a:t>----------(B)</a:t>
                </a:r>
              </a:p>
              <a:p>
                <a:pPr>
                  <a:buFont typeface="Arial" panose="020B0604020202020204" pitchFamily="34" charset="0"/>
                  <a:buChar char="•"/>
                </a:pPr>
                <a:r>
                  <a:rPr lang="en-US" dirty="0">
                    <a:latin typeface="Times New Roman" panose="02020603050405020304" pitchFamily="18" charset="0"/>
                    <a:cs typeface="Times New Roman" panose="02020603050405020304" pitchFamily="18" charset="0"/>
                    <a:sym typeface="Symbol" panose="05050102010706020507" pitchFamily="18" charset="2"/>
                  </a:rPr>
                  <a:t>Substitute (B) into (A),   </a:t>
                </a:r>
                <a:r>
                  <a:rPr lang="en-US" i="1" dirty="0">
                    <a:latin typeface="Times New Roman" panose="02020603050405020304" pitchFamily="18" charset="0"/>
                    <a:cs typeface="Times New Roman" panose="02020603050405020304" pitchFamily="18" charset="0"/>
                    <a:sym typeface="Symbol" panose="05050102010706020507" pitchFamily="18" charset="2"/>
                  </a:rPr>
                  <a:t>F</a:t>
                </a:r>
                <a:r>
                  <a:rPr lang="en-US" dirty="0">
                    <a:latin typeface="Times New Roman" panose="02020603050405020304" pitchFamily="18" charset="0"/>
                    <a:cs typeface="Times New Roman" panose="02020603050405020304" pitchFamily="18" charset="0"/>
                    <a:sym typeface="Symbol" panose="05050102010706020507" pitchFamily="18" charset="2"/>
                  </a:rPr>
                  <a:t>(</a:t>
                </a:r>
                <a:r>
                  <a:rPr lang="en-US" i="1" dirty="0">
                    <a:latin typeface="Times New Roman" panose="02020603050405020304" pitchFamily="18" charset="0"/>
                    <a:cs typeface="Times New Roman" panose="02020603050405020304" pitchFamily="18" charset="0"/>
                    <a:sym typeface="Symbol" panose="05050102010706020507" pitchFamily="18" charset="2"/>
                  </a:rPr>
                  <a:t>k</a:t>
                </a:r>
                <a:r>
                  <a:rPr lang="en-US" dirty="0">
                    <a:latin typeface="Times New Roman" panose="02020603050405020304" pitchFamily="18" charset="0"/>
                    <a:cs typeface="Times New Roman" panose="02020603050405020304" pitchFamily="18" charset="0"/>
                    <a:sym typeface="Symbol" panose="05050102010706020507" pitchFamily="18" charset="2"/>
                  </a:rPr>
                  <a:t>) = </a:t>
                </a:r>
                <a:r>
                  <a:rPr lang="en-US" dirty="0">
                    <a:latin typeface="Times New Roman" panose="02020603050405020304" pitchFamily="18" charset="0"/>
                    <a:cs typeface="Times New Roman" panose="02020603050405020304" pitchFamily="18" charset="0"/>
                  </a:rPr>
                  <a:t>2</a:t>
                </a:r>
                <a14:m>
                  <m:oMath xmlns:m="http://schemas.openxmlformats.org/officeDocument/2006/math">
                    <m:r>
                      <a:rPr lang="en-US" i="1">
                        <a:latin typeface="Cambria Math" panose="02040503050406030204" pitchFamily="18" charset="0"/>
                        <a:ea typeface="Cambria Math" panose="02040503050406030204" pitchFamily="18" charset="0"/>
                      </a:rPr>
                      <m:t>𝜋</m:t>
                    </m:r>
                  </m:oMath>
                </a14:m>
                <a:r>
                  <a:rPr lang="en-US" i="1" dirty="0">
                    <a:latin typeface="Times New Roman" panose="02020603050405020304" pitchFamily="18" charset="0"/>
                    <a:cs typeface="Times New Roman" panose="02020603050405020304" pitchFamily="18" charset="0"/>
                    <a:sym typeface="Symbol" panose="05050102010706020507" pitchFamily="18" charset="2"/>
                  </a:rPr>
                  <a:t>A</a:t>
                </a:r>
                <a:r>
                  <a:rPr lang="en-US" dirty="0">
                    <a:latin typeface="Times New Roman" panose="02020603050405020304" pitchFamily="18" charset="0"/>
                    <a:cs typeface="Times New Roman" panose="02020603050405020304" pitchFamily="18" charset="0"/>
                    <a:sym typeface="Symbol" panose="05050102010706020507" pitchFamily="18" charset="2"/>
                  </a:rPr>
                  <a:t> (</a:t>
                </a:r>
                <a:r>
                  <a:rPr lang="en-US" i="1" dirty="0">
                    <a:latin typeface="Times New Roman" panose="02020603050405020304" pitchFamily="18" charset="0"/>
                    <a:cs typeface="Times New Roman" panose="02020603050405020304" pitchFamily="18" charset="0"/>
                    <a:sym typeface="Symbol" panose="05050102010706020507" pitchFamily="18" charset="2"/>
                  </a:rPr>
                  <a:t>k</a:t>
                </a:r>
                <a:r>
                  <a:rPr lang="en-US" dirty="0">
                    <a:latin typeface="Times New Roman" panose="02020603050405020304" pitchFamily="18" charset="0"/>
                    <a:cs typeface="Times New Roman" panose="02020603050405020304" pitchFamily="18" charset="0"/>
                    <a:sym typeface="Symbol" panose="05050102010706020507" pitchFamily="18" charset="2"/>
                  </a:rPr>
                  <a:t>) </a:t>
                </a:r>
                <a:endParaRPr lang="en-US" dirty="0">
                  <a:latin typeface="Times New Roman" panose="02020603050405020304" pitchFamily="18" charset="0"/>
                  <a:cs typeface="Times New Roman" panose="02020603050405020304" pitchFamily="18" charset="0"/>
                </a:endParaRPr>
              </a:p>
              <a:p>
                <a:pPr marL="0" indent="0">
                  <a:buNone/>
                </a:pPr>
                <a:endParaRPr lang="en-US" dirty="0">
                  <a:latin typeface="Times New Roman" panose="02020603050405020304" pitchFamily="18" charset="0"/>
                  <a:cs typeface="Times New Roman" panose="02020603050405020304" pitchFamily="18" charset="0"/>
                </a:endParaRPr>
              </a:p>
            </p:txBody>
          </p:sp>
        </mc:Choice>
        <mc:Fallback xmlns="">
          <p:sp>
            <p:nvSpPr>
              <p:cNvPr id="3" name="Content Placeholder 2">
                <a:extLst>
                  <a:ext uri="{FF2B5EF4-FFF2-40B4-BE49-F238E27FC236}">
                    <a16:creationId xmlns:a16="http://schemas.microsoft.com/office/drawing/2014/main" id="{5A72AB9A-6464-4FE8-BE5C-D2396BA8A978}"/>
                  </a:ext>
                </a:extLst>
              </p:cNvPr>
              <p:cNvSpPr>
                <a:spLocks noGrp="1" noRot="1" noChangeAspect="1" noMove="1" noResize="1" noEditPoints="1" noAdjustHandles="1" noChangeArrowheads="1" noChangeShapeType="1" noTextEdit="1"/>
              </p:cNvSpPr>
              <p:nvPr>
                <p:ph idx="1"/>
              </p:nvPr>
            </p:nvSpPr>
            <p:spPr>
              <a:xfrm>
                <a:off x="1097280" y="1845734"/>
                <a:ext cx="10058400" cy="4440766"/>
              </a:xfrm>
              <a:blipFill>
                <a:blip r:embed="rId2"/>
                <a:stretch>
                  <a:fillRect l="-1455" t="-14148"/>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D245E370-9F9C-4B39-8540-09E10810164A}"/>
              </a:ext>
            </a:extLst>
          </p:cNvPr>
          <p:cNvSpPr>
            <a:spLocks noGrp="1"/>
          </p:cNvSpPr>
          <p:nvPr>
            <p:ph type="sldNum" sz="quarter" idx="12"/>
          </p:nvPr>
        </p:nvSpPr>
        <p:spPr/>
        <p:txBody>
          <a:bodyPr/>
          <a:lstStyle/>
          <a:p>
            <a:fld id="{18FBD2FA-2555-40DC-89DF-11DF5B5C64DC}" type="slidenum">
              <a:rPr lang="en-US" smtClean="0"/>
              <a:t>18</a:t>
            </a:fld>
            <a:endParaRPr lang="en-US"/>
          </a:p>
        </p:txBody>
      </p:sp>
    </p:spTree>
    <p:extLst>
      <p:ext uri="{BB962C8B-B14F-4D97-AF65-F5344CB8AC3E}">
        <p14:creationId xmlns:p14="http://schemas.microsoft.com/office/powerpoint/2010/main" val="22422263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imes New Roman" panose="02020603050405020304" pitchFamily="18" charset="0"/>
                <a:cs typeface="Times New Roman" panose="02020603050405020304" pitchFamily="18" charset="0"/>
              </a:rPr>
              <a:t>Fourier transform of two symmetrical and asymmetrical </a:t>
            </a:r>
            <a:r>
              <a:rPr lang="en-US" b="1" dirty="0">
                <a:latin typeface="Times New Roman" panose="02020603050405020304" pitchFamily="18" charset="0"/>
                <a:cs typeface="Times New Roman" panose="02020603050405020304" pitchFamily="18" charset="0"/>
                <a:sym typeface="Symbol" panose="05050102010706020507" pitchFamily="18" charset="2"/>
              </a:rPr>
              <a:t> </a:t>
            </a:r>
            <a:r>
              <a:rPr lang="en-US" b="1" dirty="0">
                <a:latin typeface="Times New Roman" panose="02020603050405020304" pitchFamily="18" charset="0"/>
                <a:cs typeface="Times New Roman" panose="02020603050405020304" pitchFamily="18" charset="0"/>
              </a:rPr>
              <a:t>functions</a:t>
            </a:r>
          </a:p>
        </p:txBody>
      </p:sp>
      <p:sp>
        <p:nvSpPr>
          <p:cNvPr id="5" name="Content Placeholder 4"/>
          <p:cNvSpPr>
            <a:spLocks noGrp="1"/>
          </p:cNvSpPr>
          <p:nvPr>
            <p:ph sz="half" idx="1"/>
          </p:nvPr>
        </p:nvSpPr>
        <p:spPr>
          <a:xfrm>
            <a:off x="1097280" y="4864500"/>
            <a:ext cx="10887491" cy="1288645"/>
          </a:xfrm>
        </p:spPr>
        <p:txBody>
          <a:bodyPr>
            <a:noAutofit/>
          </a:bodyPr>
          <a:lstStyle/>
          <a:p>
            <a:pPr>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This shows that the Fourier transform of two symmetrical delta functions gives a cosine function.</a:t>
            </a:r>
          </a:p>
          <a:p>
            <a:pPr>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Also the Fourier transform of real and even function will also be real and even.</a:t>
            </a:r>
          </a:p>
        </p:txBody>
      </p:sp>
      <p:sp>
        <p:nvSpPr>
          <p:cNvPr id="4" name="Slide Number Placeholder 3"/>
          <p:cNvSpPr>
            <a:spLocks noGrp="1"/>
          </p:cNvSpPr>
          <p:nvPr>
            <p:ph type="sldNum" sz="quarter" idx="12"/>
          </p:nvPr>
        </p:nvSpPr>
        <p:spPr/>
        <p:txBody>
          <a:bodyPr/>
          <a:lstStyle/>
          <a:p>
            <a:fld id="{63B05E86-07BE-43B8-8130-896D23496EBB}" type="slidenum">
              <a:rPr lang="en-US" smtClean="0"/>
              <a:t>19</a:t>
            </a:fld>
            <a:endParaRPr lang="en-US"/>
          </a:p>
        </p:txBody>
      </p:sp>
      <p:pic>
        <p:nvPicPr>
          <p:cNvPr id="7" name="Picture 6"/>
          <p:cNvPicPr>
            <a:picLocks noChangeAspect="1"/>
          </p:cNvPicPr>
          <p:nvPr/>
        </p:nvPicPr>
        <p:blipFill>
          <a:blip r:embed="rId3"/>
          <a:stretch>
            <a:fillRect/>
          </a:stretch>
        </p:blipFill>
        <p:spPr>
          <a:xfrm>
            <a:off x="677639" y="2215066"/>
            <a:ext cx="5125388" cy="2039531"/>
          </a:xfrm>
          <a:prstGeom prst="rect">
            <a:avLst/>
          </a:prstGeom>
        </p:spPr>
      </p:pic>
      <p:pic>
        <p:nvPicPr>
          <p:cNvPr id="8" name="Picture 7"/>
          <p:cNvPicPr>
            <a:picLocks noChangeAspect="1"/>
          </p:cNvPicPr>
          <p:nvPr/>
        </p:nvPicPr>
        <p:blipFill>
          <a:blip r:embed="rId4"/>
          <a:stretch>
            <a:fillRect/>
          </a:stretch>
        </p:blipFill>
        <p:spPr>
          <a:xfrm>
            <a:off x="6217920" y="2162080"/>
            <a:ext cx="5161230" cy="2395781"/>
          </a:xfrm>
          <a:prstGeom prst="rect">
            <a:avLst/>
          </a:prstGeom>
        </p:spPr>
      </p:pic>
      <p:sp>
        <p:nvSpPr>
          <p:cNvPr id="9" name="TextBox 8"/>
          <p:cNvSpPr txBox="1"/>
          <p:nvPr/>
        </p:nvSpPr>
        <p:spPr>
          <a:xfrm>
            <a:off x="126269" y="1814344"/>
            <a:ext cx="6228128" cy="369332"/>
          </a:xfrm>
          <a:prstGeom prst="rect">
            <a:avLst/>
          </a:prstGeom>
          <a:noFill/>
        </p:spPr>
        <p:txBody>
          <a:bodyPr wrap="square" rtlCol="0">
            <a:spAutoFit/>
          </a:bodyPr>
          <a:lstStyle/>
          <a:p>
            <a:r>
              <a:rPr lang="en-US" b="1" dirty="0">
                <a:latin typeface="Times New Roman" panose="02020603050405020304" pitchFamily="18" charset="0"/>
                <a:cs typeface="Times New Roman" panose="02020603050405020304" pitchFamily="18" charset="0"/>
              </a:rPr>
              <a:t>Two delta functions and their cosine-function transform</a:t>
            </a:r>
          </a:p>
        </p:txBody>
      </p:sp>
      <p:sp>
        <p:nvSpPr>
          <p:cNvPr id="10" name="TextBox 9"/>
          <p:cNvSpPr txBox="1"/>
          <p:nvPr/>
        </p:nvSpPr>
        <p:spPr>
          <a:xfrm>
            <a:off x="6217920" y="1805190"/>
            <a:ext cx="6228128" cy="369332"/>
          </a:xfrm>
          <a:prstGeom prst="rect">
            <a:avLst/>
          </a:prstGeom>
          <a:noFill/>
        </p:spPr>
        <p:txBody>
          <a:bodyPr wrap="square" rtlCol="0">
            <a:spAutoFit/>
          </a:bodyPr>
          <a:lstStyle/>
          <a:p>
            <a:r>
              <a:rPr lang="en-US" b="1" dirty="0">
                <a:latin typeface="Times New Roman" panose="02020603050405020304" pitchFamily="18" charset="0"/>
                <a:cs typeface="Times New Roman" panose="02020603050405020304" pitchFamily="18" charset="0"/>
              </a:rPr>
              <a:t>Two delta functions and their sine-function transform</a:t>
            </a:r>
          </a:p>
        </p:txBody>
      </p:sp>
      <p:sp>
        <p:nvSpPr>
          <p:cNvPr id="11" name="TextBox 10"/>
          <p:cNvSpPr txBox="1"/>
          <p:nvPr/>
        </p:nvSpPr>
        <p:spPr>
          <a:xfrm>
            <a:off x="11379150" y="3657600"/>
            <a:ext cx="45719" cy="369332"/>
          </a:xfrm>
          <a:prstGeom prst="rect">
            <a:avLst/>
          </a:prstGeom>
          <a:noFill/>
        </p:spPr>
        <p:txBody>
          <a:bodyPr wrap="square" rtlCol="0">
            <a:spAutoFit/>
          </a:bodyPr>
          <a:lstStyle/>
          <a:p>
            <a:endParaRPr lang="en-US" dirty="0"/>
          </a:p>
        </p:txBody>
      </p:sp>
    </p:spTree>
    <p:extLst>
      <p:ext uri="{BB962C8B-B14F-4D97-AF65-F5344CB8AC3E}">
        <p14:creationId xmlns:p14="http://schemas.microsoft.com/office/powerpoint/2010/main" val="220909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84B70D5-875B-433D-BDBD-1522A85D6C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C5CF6A7-C811-49D7-BE8A-A0A97286512E}"/>
              </a:ext>
            </a:extLst>
          </p:cNvPr>
          <p:cNvSpPr>
            <a:spLocks noGrp="1"/>
          </p:cNvSpPr>
          <p:nvPr>
            <p:ph type="title"/>
          </p:nvPr>
        </p:nvSpPr>
        <p:spPr>
          <a:xfrm>
            <a:off x="7859485" y="634946"/>
            <a:ext cx="4027715" cy="1450757"/>
          </a:xfrm>
        </p:spPr>
        <p:txBody>
          <a:bodyPr>
            <a:normAutofit fontScale="90000"/>
          </a:bodyPr>
          <a:lstStyle/>
          <a:p>
            <a:r>
              <a:rPr lang="en-US" sz="4100" b="1" dirty="0">
                <a:latin typeface="Times New Roman" panose="02020603050405020304" pitchFamily="18" charset="0"/>
                <a:cs typeface="Times New Roman" panose="02020603050405020304" pitchFamily="18" charset="0"/>
              </a:rPr>
              <a:t>Fourier Transform (FT) in temporal domain</a:t>
            </a:r>
          </a:p>
        </p:txBody>
      </p:sp>
      <p:pic>
        <p:nvPicPr>
          <p:cNvPr id="4" name="Picture 3">
            <a:extLst>
              <a:ext uri="{FF2B5EF4-FFF2-40B4-BE49-F238E27FC236}">
                <a16:creationId xmlns:a16="http://schemas.microsoft.com/office/drawing/2014/main" id="{91352503-FEF6-4B54-A389-126771273908}"/>
              </a:ext>
            </a:extLst>
          </p:cNvPr>
          <p:cNvPicPr>
            <a:picLocks noChangeAspect="1"/>
          </p:cNvPicPr>
          <p:nvPr/>
        </p:nvPicPr>
        <p:blipFill rotWithShape="1">
          <a:blip r:embed="rId2"/>
          <a:srcRect l="13583" t="26913" r="14583" b="7703"/>
          <a:stretch/>
        </p:blipFill>
        <p:spPr>
          <a:xfrm>
            <a:off x="633999" y="1528399"/>
            <a:ext cx="6909801" cy="3537769"/>
          </a:xfrm>
          <a:prstGeom prst="rect">
            <a:avLst/>
          </a:prstGeom>
        </p:spPr>
      </p:pic>
      <p:cxnSp>
        <p:nvCxnSpPr>
          <p:cNvPr id="12" name="Straight Connector 11">
            <a:extLst>
              <a:ext uri="{FF2B5EF4-FFF2-40B4-BE49-F238E27FC236}">
                <a16:creationId xmlns:a16="http://schemas.microsoft.com/office/drawing/2014/main" id="{C947DF4A-614C-4B4C-8B80-E5B9D8E8CFE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92143" y="2085703"/>
            <a:ext cx="3566160"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D5210767-91FF-4CF0-9365-62B8D1A771D3}"/>
              </a:ext>
            </a:extLst>
          </p:cNvPr>
          <p:cNvSpPr>
            <a:spLocks noGrp="1"/>
          </p:cNvSpPr>
          <p:nvPr>
            <p:ph idx="1"/>
          </p:nvPr>
        </p:nvSpPr>
        <p:spPr>
          <a:xfrm>
            <a:off x="7859485" y="2198914"/>
            <a:ext cx="4027715" cy="3670180"/>
          </a:xfrm>
        </p:spPr>
        <p:txBody>
          <a:bodyPr>
            <a:normAutofit/>
          </a:bodyPr>
          <a:lstStyle/>
          <a:p>
            <a:r>
              <a:rPr lang="en-US" b="1" dirty="0">
                <a:latin typeface="Times New Roman" panose="02020603050405020304" pitchFamily="18" charset="0"/>
                <a:cs typeface="Times New Roman" panose="02020603050405020304" pitchFamily="18" charset="0"/>
              </a:rPr>
              <a:t>Fourier Transform</a:t>
            </a:r>
          </a:p>
          <a:p>
            <a:r>
              <a:rPr lang="en-US" b="1"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…….transforms a function in the </a:t>
            </a:r>
            <a:r>
              <a:rPr lang="en-US" b="1" dirty="0">
                <a:latin typeface="Times New Roman" panose="02020603050405020304" pitchFamily="18" charset="0"/>
                <a:cs typeface="Times New Roman" panose="02020603050405020304" pitchFamily="18" charset="0"/>
              </a:rPr>
              <a:t>time domain </a:t>
            </a:r>
            <a:r>
              <a:rPr lang="en-US" dirty="0">
                <a:latin typeface="Times New Roman" panose="02020603050405020304" pitchFamily="18" charset="0"/>
                <a:cs typeface="Times New Roman" panose="02020603050405020304" pitchFamily="18" charset="0"/>
              </a:rPr>
              <a:t>into </a:t>
            </a:r>
            <a:r>
              <a:rPr lang="en-US" b="1" dirty="0">
                <a:latin typeface="Times New Roman" panose="02020603050405020304" pitchFamily="18" charset="0"/>
                <a:cs typeface="Times New Roman" panose="02020603050405020304" pitchFamily="18" charset="0"/>
              </a:rPr>
              <a:t>frequency domain </a:t>
            </a:r>
            <a:r>
              <a:rPr lang="en-US" dirty="0">
                <a:latin typeface="Times New Roman" panose="02020603050405020304" pitchFamily="18" charset="0"/>
                <a:cs typeface="Times New Roman" panose="02020603050405020304" pitchFamily="18" charset="0"/>
              </a:rPr>
              <a:t>and the inverse is also valid….</a:t>
            </a:r>
          </a:p>
          <a:p>
            <a:r>
              <a:rPr lang="en-US" dirty="0">
                <a:latin typeface="Times New Roman" panose="02020603050405020304" pitchFamily="18" charset="0"/>
                <a:cs typeface="Times New Roman" panose="02020603050405020304" pitchFamily="18" charset="0"/>
              </a:rPr>
              <a:t>The output in the frequency domain is expressed in terms of the (temporal) frequency.</a:t>
            </a:r>
          </a:p>
          <a:p>
            <a:endParaRPr lang="en-US" dirty="0">
              <a:latin typeface="Times New Roman" panose="02020603050405020304" pitchFamily="18" charset="0"/>
              <a:cs typeface="Times New Roman" panose="02020603050405020304" pitchFamily="18" charset="0"/>
            </a:endParaRPr>
          </a:p>
        </p:txBody>
      </p:sp>
      <p:sp>
        <p:nvSpPr>
          <p:cNvPr id="14" name="Rectangle 13">
            <a:extLst>
              <a:ext uri="{FF2B5EF4-FFF2-40B4-BE49-F238E27FC236}">
                <a16:creationId xmlns:a16="http://schemas.microsoft.com/office/drawing/2014/main" id="{1E299956-A9E7-4FC1-A0B1-D590CA9730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a:extLst>
              <a:ext uri="{FF2B5EF4-FFF2-40B4-BE49-F238E27FC236}">
                <a16:creationId xmlns:a16="http://schemas.microsoft.com/office/drawing/2014/main" id="{17FC539C-B783-4B03-9F9E-D13430F3F6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4">
            <a:extLst>
              <a:ext uri="{FF2B5EF4-FFF2-40B4-BE49-F238E27FC236}">
                <a16:creationId xmlns:a16="http://schemas.microsoft.com/office/drawing/2014/main" id="{0F95610D-3BBF-4310-8822-24ECEFC4E5E6}"/>
              </a:ext>
            </a:extLst>
          </p:cNvPr>
          <p:cNvSpPr/>
          <p:nvPr/>
        </p:nvSpPr>
        <p:spPr>
          <a:xfrm>
            <a:off x="3536786" y="6312654"/>
            <a:ext cx="4386907" cy="369332"/>
          </a:xfrm>
          <a:prstGeom prst="rect">
            <a:avLst/>
          </a:prstGeom>
        </p:spPr>
        <p:txBody>
          <a:bodyPr wrap="none">
            <a:spAutoFit/>
          </a:bodyPr>
          <a:lstStyle/>
          <a:p>
            <a:pPr>
              <a:spcAft>
                <a:spcPts val="600"/>
              </a:spcAft>
            </a:pPr>
            <a:r>
              <a:rPr lang="en-US" dirty="0">
                <a:hlinkClick r:id="rId3"/>
              </a:rPr>
              <a:t>https://aavos.eu/glossary/fourier-transform/</a:t>
            </a:r>
            <a:endParaRPr lang="en-US"/>
          </a:p>
        </p:txBody>
      </p:sp>
      <p:sp>
        <p:nvSpPr>
          <p:cNvPr id="6" name="TextBox 5">
            <a:extLst>
              <a:ext uri="{FF2B5EF4-FFF2-40B4-BE49-F238E27FC236}">
                <a16:creationId xmlns:a16="http://schemas.microsoft.com/office/drawing/2014/main" id="{142E7FF9-762A-43CE-8C9F-C0831E050CF5}"/>
              </a:ext>
            </a:extLst>
          </p:cNvPr>
          <p:cNvSpPr txBox="1"/>
          <p:nvPr/>
        </p:nvSpPr>
        <p:spPr>
          <a:xfrm>
            <a:off x="386327" y="527005"/>
            <a:ext cx="6707074" cy="677108"/>
          </a:xfrm>
          <a:prstGeom prst="rect">
            <a:avLst/>
          </a:prstGeom>
          <a:noFill/>
          <a:ln w="28575">
            <a:solidFill>
              <a:srgbClr val="FF0000"/>
            </a:solidFill>
          </a:ln>
        </p:spPr>
        <p:txBody>
          <a:bodyPr wrap="square" rtlCol="0">
            <a:spAutoFit/>
          </a:bodyPr>
          <a:lstStyle/>
          <a:p>
            <a:r>
              <a:rPr lang="en-US" sz="2000" b="1" dirty="0">
                <a:latin typeface="Times New Roman" panose="02020603050405020304" pitchFamily="18" charset="0"/>
                <a:cs typeface="Times New Roman" panose="02020603050405020304" pitchFamily="18" charset="0"/>
              </a:rPr>
              <a:t>Fourier Series</a:t>
            </a:r>
            <a:r>
              <a:rPr lang="en-US" dirty="0"/>
              <a:t> </a:t>
            </a:r>
            <a:r>
              <a:rPr lang="en-US" dirty="0">
                <a:latin typeface="Times New Roman" panose="02020603050405020304" pitchFamily="18" charset="0"/>
                <a:cs typeface="Times New Roman" panose="02020603050405020304" pitchFamily="18" charset="0"/>
              </a:rPr>
              <a:t>is an expansion of a periodic function in terms of an infinite sum of sines and cosines.</a:t>
            </a:r>
            <a:endParaRPr lang="en-US" sz="2000" b="1" dirty="0">
              <a:latin typeface="Times New Roman" panose="02020603050405020304" pitchFamily="18" charset="0"/>
              <a:cs typeface="Times New Roman" panose="02020603050405020304" pitchFamily="18" charset="0"/>
            </a:endParaRPr>
          </a:p>
        </p:txBody>
      </p:sp>
      <p:sp>
        <p:nvSpPr>
          <p:cNvPr id="7" name="Arc 6">
            <a:extLst>
              <a:ext uri="{FF2B5EF4-FFF2-40B4-BE49-F238E27FC236}">
                <a16:creationId xmlns:a16="http://schemas.microsoft.com/office/drawing/2014/main" id="{8E0F1411-0FDA-4BF4-8158-7A106D19B610}"/>
              </a:ext>
            </a:extLst>
          </p:cNvPr>
          <p:cNvSpPr/>
          <p:nvPr/>
        </p:nvSpPr>
        <p:spPr>
          <a:xfrm rot="18610558">
            <a:off x="1085189" y="1518308"/>
            <a:ext cx="1953074" cy="1685329"/>
          </a:xfrm>
          <a:prstGeom prst="arc">
            <a:avLst>
              <a:gd name="adj1" fmla="val 14852525"/>
              <a:gd name="adj2" fmla="val 0"/>
            </a:avLst>
          </a:prstGeom>
          <a:ln w="3810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Slide Number Placeholder 7">
            <a:extLst>
              <a:ext uri="{FF2B5EF4-FFF2-40B4-BE49-F238E27FC236}">
                <a16:creationId xmlns:a16="http://schemas.microsoft.com/office/drawing/2014/main" id="{C7D715E7-4C47-43C0-B5CD-B43FD16DF24A}"/>
              </a:ext>
            </a:extLst>
          </p:cNvPr>
          <p:cNvSpPr>
            <a:spLocks noGrp="1"/>
          </p:cNvSpPr>
          <p:nvPr>
            <p:ph type="sldNum" sz="quarter" idx="12"/>
          </p:nvPr>
        </p:nvSpPr>
        <p:spPr/>
        <p:txBody>
          <a:bodyPr/>
          <a:lstStyle/>
          <a:p>
            <a:fld id="{18FBD2FA-2555-40DC-89DF-11DF5B5C64DC}" type="slidenum">
              <a:rPr lang="en-US" smtClean="0"/>
              <a:t>2</a:t>
            </a:fld>
            <a:endParaRPr lang="en-US"/>
          </a:p>
        </p:txBody>
      </p:sp>
    </p:spTree>
    <p:extLst>
      <p:ext uri="{BB962C8B-B14F-4D97-AF65-F5344CB8AC3E}">
        <p14:creationId xmlns:p14="http://schemas.microsoft.com/office/powerpoint/2010/main" val="34181107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imes New Roman" panose="02020603050405020304" pitchFamily="18" charset="0"/>
                <a:cs typeface="Times New Roman" panose="02020603050405020304" pitchFamily="18" charset="0"/>
              </a:rPr>
              <a:t>Two dimensional transform</a:t>
            </a:r>
          </a:p>
        </p:txBody>
      </p:sp>
      <p:sp>
        <p:nvSpPr>
          <p:cNvPr id="3" name="Content Placeholder 2"/>
          <p:cNvSpPr>
            <a:spLocks noGrp="1"/>
          </p:cNvSpPr>
          <p:nvPr>
            <p:ph idx="1"/>
          </p:nvPr>
        </p:nvSpPr>
        <p:spPr>
          <a:xfrm>
            <a:off x="354842" y="1845734"/>
            <a:ext cx="10800838" cy="4213872"/>
          </a:xfrm>
        </p:spPr>
        <p:txBody>
          <a:bodyPr>
            <a:normAutofit lnSpcReduction="10000"/>
          </a:bodyPr>
          <a:lstStyle/>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Optics generally involved two-dimensional signal: for example, the field across an aperture or the flux-density distribution over and image plane.</a:t>
            </a:r>
          </a:p>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Fourier transform pair take the form,</a:t>
            </a:r>
          </a:p>
          <a:p>
            <a:pPr>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Where </a:t>
            </a:r>
            <a:r>
              <a:rPr lang="en-US" sz="2400" i="1" dirty="0" err="1">
                <a:latin typeface="Times New Roman" panose="02020603050405020304" pitchFamily="18" charset="0"/>
                <a:cs typeface="Times New Roman" panose="02020603050405020304" pitchFamily="18" charset="0"/>
              </a:rPr>
              <a:t>k</a:t>
            </a:r>
            <a:r>
              <a:rPr lang="en-US" sz="2400" baseline="-25000" dirty="0" err="1">
                <a:latin typeface="Times New Roman" panose="02020603050405020304" pitchFamily="18" charset="0"/>
                <a:cs typeface="Times New Roman" panose="02020603050405020304" pitchFamily="18" charset="0"/>
              </a:rPr>
              <a:t>x</a:t>
            </a:r>
            <a:r>
              <a:rPr lang="en-US" sz="2400" dirty="0">
                <a:latin typeface="Times New Roman" panose="02020603050405020304" pitchFamily="18" charset="0"/>
                <a:cs typeface="Times New Roman" panose="02020603050405020304" pitchFamily="18" charset="0"/>
              </a:rPr>
              <a:t> and </a:t>
            </a:r>
            <a:r>
              <a:rPr lang="en-US" sz="2400" i="1" dirty="0" err="1">
                <a:latin typeface="Times New Roman" panose="02020603050405020304" pitchFamily="18" charset="0"/>
                <a:cs typeface="Times New Roman" panose="02020603050405020304" pitchFamily="18" charset="0"/>
              </a:rPr>
              <a:t>k</a:t>
            </a:r>
            <a:r>
              <a:rPr lang="en-US" sz="2400" baseline="-25000" dirty="0" err="1">
                <a:latin typeface="Times New Roman" panose="02020603050405020304" pitchFamily="18" charset="0"/>
                <a:cs typeface="Times New Roman" panose="02020603050405020304" pitchFamily="18" charset="0"/>
              </a:rPr>
              <a:t>y</a:t>
            </a:r>
            <a:r>
              <a:rPr lang="en-US" sz="2400" dirty="0">
                <a:latin typeface="Times New Roman" panose="02020603050405020304" pitchFamily="18" charset="0"/>
                <a:cs typeface="Times New Roman" panose="02020603050405020304" pitchFamily="18" charset="0"/>
              </a:rPr>
              <a:t> are </a:t>
            </a:r>
            <a:r>
              <a:rPr lang="en-US" sz="2400" b="1" dirty="0">
                <a:solidFill>
                  <a:srgbClr val="FF0000"/>
                </a:solidFill>
                <a:latin typeface="Times New Roman" panose="02020603050405020304" pitchFamily="18" charset="0"/>
                <a:cs typeface="Times New Roman" panose="02020603050405020304" pitchFamily="18" charset="0"/>
              </a:rPr>
              <a:t>angular spatial frequencies</a:t>
            </a:r>
            <a:r>
              <a:rPr lang="en-US" sz="2400" dirty="0">
                <a:latin typeface="Times New Roman" panose="02020603050405020304" pitchFamily="18" charset="0"/>
                <a:cs typeface="Times New Roman" panose="02020603050405020304" pitchFamily="18" charset="0"/>
              </a:rPr>
              <a:t>.</a:t>
            </a:r>
          </a:p>
        </p:txBody>
      </p:sp>
      <p:sp>
        <p:nvSpPr>
          <p:cNvPr id="4" name="Slide Number Placeholder 3"/>
          <p:cNvSpPr>
            <a:spLocks noGrp="1"/>
          </p:cNvSpPr>
          <p:nvPr>
            <p:ph type="sldNum" sz="quarter" idx="12"/>
          </p:nvPr>
        </p:nvSpPr>
        <p:spPr/>
        <p:txBody>
          <a:bodyPr/>
          <a:lstStyle/>
          <a:p>
            <a:fld id="{63B05E86-07BE-43B8-8130-896D23496EBB}" type="slidenum">
              <a:rPr lang="en-US" smtClean="0"/>
              <a:t>20</a:t>
            </a:fld>
            <a:endParaRPr lang="en-US"/>
          </a:p>
        </p:txBody>
      </p:sp>
      <p:graphicFrame>
        <p:nvGraphicFramePr>
          <p:cNvPr id="7" name="Object 6"/>
          <p:cNvGraphicFramePr>
            <a:graphicFrameLocks noChangeAspect="1"/>
          </p:cNvGraphicFramePr>
          <p:nvPr/>
        </p:nvGraphicFramePr>
        <p:xfrm>
          <a:off x="596167" y="3093308"/>
          <a:ext cx="6031214" cy="2110925"/>
        </p:xfrm>
        <a:graphic>
          <a:graphicData uri="http://schemas.openxmlformats.org/presentationml/2006/ole">
            <mc:AlternateContent xmlns:mc="http://schemas.openxmlformats.org/markup-compatibility/2006">
              <mc:Choice xmlns:v="urn:schemas-microsoft-com:vml" Requires="v">
                <p:oleObj spid="_x0000_s7267" name="Equation" r:id="rId4" imgW="3047760" imgH="1066680" progId="Equation.DSMT4">
                  <p:embed/>
                </p:oleObj>
              </mc:Choice>
              <mc:Fallback>
                <p:oleObj name="Equation" r:id="rId4" imgW="3047760" imgH="1066680" progId="Equation.DSMT4">
                  <p:embed/>
                  <p:pic>
                    <p:nvPicPr>
                      <p:cNvPr id="7" name="Object 6"/>
                      <p:cNvPicPr/>
                      <p:nvPr/>
                    </p:nvPicPr>
                    <p:blipFill>
                      <a:blip r:embed="rId5"/>
                      <a:stretch>
                        <a:fillRect/>
                      </a:stretch>
                    </p:blipFill>
                    <p:spPr>
                      <a:xfrm>
                        <a:off x="596167" y="3093308"/>
                        <a:ext cx="6031214" cy="2110925"/>
                      </a:xfrm>
                      <a:prstGeom prst="rect">
                        <a:avLst/>
                      </a:prstGeom>
                    </p:spPr>
                  </p:pic>
                </p:oleObj>
              </mc:Fallback>
            </mc:AlternateContent>
          </a:graphicData>
        </a:graphic>
      </p:graphicFrame>
      <p:sp>
        <p:nvSpPr>
          <p:cNvPr id="8" name="TextBox 7"/>
          <p:cNvSpPr txBox="1"/>
          <p:nvPr/>
        </p:nvSpPr>
        <p:spPr>
          <a:xfrm>
            <a:off x="7676435" y="2968249"/>
            <a:ext cx="4110421" cy="1631216"/>
          </a:xfrm>
          <a:prstGeom prst="rect">
            <a:avLst/>
          </a:prstGeom>
          <a:noFill/>
          <a:ln w="28575">
            <a:solidFill>
              <a:srgbClr val="FF0000"/>
            </a:solidFill>
          </a:ln>
        </p:spPr>
        <p:txBody>
          <a:bodyPr wrap="none" rtlCol="0">
            <a:spAutoFit/>
          </a:bodyPr>
          <a:lstStyle/>
          <a:p>
            <a:r>
              <a:rPr lang="en-US" sz="2000" dirty="0">
                <a:solidFill>
                  <a:srgbClr val="FF0000"/>
                </a:solidFill>
                <a:latin typeface="Times New Roman" panose="02020603050405020304" pitchFamily="18" charset="0"/>
                <a:cs typeface="Times New Roman" panose="02020603050405020304" pitchFamily="18" charset="0"/>
              </a:rPr>
              <a:t>Any non periodic function of </a:t>
            </a:r>
          </a:p>
          <a:p>
            <a:r>
              <a:rPr lang="en-US" sz="2000" dirty="0">
                <a:solidFill>
                  <a:srgbClr val="FF0000"/>
                </a:solidFill>
                <a:latin typeface="Times New Roman" panose="02020603050405020304" pitchFamily="18" charset="0"/>
                <a:cs typeface="Times New Roman" panose="02020603050405020304" pitchFamily="18" charset="0"/>
              </a:rPr>
              <a:t>two variables </a:t>
            </a:r>
            <a:r>
              <a:rPr lang="en-US" sz="2000" i="1" dirty="0">
                <a:solidFill>
                  <a:srgbClr val="FF0000"/>
                </a:solidFill>
                <a:latin typeface="Times New Roman" panose="02020603050405020304" pitchFamily="18" charset="0"/>
                <a:cs typeface="Times New Roman" panose="02020603050405020304" pitchFamily="18" charset="0"/>
              </a:rPr>
              <a:t>f</a:t>
            </a:r>
            <a:r>
              <a:rPr lang="en-US" sz="2000" dirty="0">
                <a:solidFill>
                  <a:srgbClr val="FF0000"/>
                </a:solidFill>
                <a:latin typeface="Times New Roman" panose="02020603050405020304" pitchFamily="18" charset="0"/>
                <a:cs typeface="Times New Roman" panose="02020603050405020304" pitchFamily="18" charset="0"/>
              </a:rPr>
              <a:t>(</a:t>
            </a:r>
            <a:r>
              <a:rPr lang="en-US" sz="2000" i="1" dirty="0" err="1">
                <a:solidFill>
                  <a:srgbClr val="FF0000"/>
                </a:solidFill>
                <a:latin typeface="Times New Roman" panose="02020603050405020304" pitchFamily="18" charset="0"/>
                <a:cs typeface="Times New Roman" panose="02020603050405020304" pitchFamily="18" charset="0"/>
              </a:rPr>
              <a:t>x</a:t>
            </a:r>
            <a:r>
              <a:rPr lang="en-US" sz="2000" dirty="0" err="1">
                <a:solidFill>
                  <a:srgbClr val="FF0000"/>
                </a:solidFill>
                <a:latin typeface="Times New Roman" panose="02020603050405020304" pitchFamily="18" charset="0"/>
                <a:cs typeface="Times New Roman" panose="02020603050405020304" pitchFamily="18" charset="0"/>
              </a:rPr>
              <a:t>,</a:t>
            </a:r>
            <a:r>
              <a:rPr lang="en-US" sz="2000" i="1" dirty="0" err="1">
                <a:solidFill>
                  <a:srgbClr val="FF0000"/>
                </a:solidFill>
                <a:latin typeface="Times New Roman" panose="02020603050405020304" pitchFamily="18" charset="0"/>
                <a:cs typeface="Times New Roman" panose="02020603050405020304" pitchFamily="18" charset="0"/>
              </a:rPr>
              <a:t>y</a:t>
            </a:r>
            <a:r>
              <a:rPr lang="en-US" sz="2000" dirty="0">
                <a:solidFill>
                  <a:srgbClr val="FF0000"/>
                </a:solidFill>
                <a:latin typeface="Times New Roman" panose="02020603050405020304" pitchFamily="18" charset="0"/>
                <a:cs typeface="Times New Roman" panose="02020603050405020304" pitchFamily="18" charset="0"/>
              </a:rPr>
              <a:t>) can be synthesized</a:t>
            </a:r>
          </a:p>
          <a:p>
            <a:r>
              <a:rPr lang="en-US" sz="2000" dirty="0">
                <a:solidFill>
                  <a:srgbClr val="FF0000"/>
                </a:solidFill>
                <a:latin typeface="Times New Roman" panose="02020603050405020304" pitchFamily="18" charset="0"/>
                <a:cs typeface="Times New Roman" panose="02020603050405020304" pitchFamily="18" charset="0"/>
              </a:rPr>
              <a:t>from a distribution of plane waves, </a:t>
            </a:r>
          </a:p>
          <a:p>
            <a:r>
              <a:rPr lang="en-US" sz="2000" dirty="0">
                <a:solidFill>
                  <a:srgbClr val="FF0000"/>
                </a:solidFill>
                <a:latin typeface="Times New Roman" panose="02020603050405020304" pitchFamily="18" charset="0"/>
                <a:cs typeface="Times New Roman" panose="02020603050405020304" pitchFamily="18" charset="0"/>
              </a:rPr>
              <a:t>each with amplitude </a:t>
            </a:r>
            <a:r>
              <a:rPr lang="en-US" sz="2000" i="1" dirty="0">
                <a:solidFill>
                  <a:srgbClr val="FF0000"/>
                </a:solidFill>
                <a:latin typeface="Times New Roman" panose="02020603050405020304" pitchFamily="18" charset="0"/>
                <a:cs typeface="Times New Roman" panose="02020603050405020304" pitchFamily="18" charset="0"/>
              </a:rPr>
              <a:t>F</a:t>
            </a:r>
            <a:r>
              <a:rPr lang="en-US" sz="2000" dirty="0">
                <a:solidFill>
                  <a:srgbClr val="FF0000"/>
                </a:solidFill>
                <a:latin typeface="Times New Roman" panose="02020603050405020304" pitchFamily="18" charset="0"/>
                <a:cs typeface="Times New Roman" panose="02020603050405020304" pitchFamily="18" charset="0"/>
              </a:rPr>
              <a:t>(</a:t>
            </a:r>
            <a:r>
              <a:rPr lang="en-US" sz="2000" i="1" dirty="0" err="1">
                <a:solidFill>
                  <a:srgbClr val="FF0000"/>
                </a:solidFill>
                <a:latin typeface="Times New Roman" panose="02020603050405020304" pitchFamily="18" charset="0"/>
                <a:cs typeface="Times New Roman" panose="02020603050405020304" pitchFamily="18" charset="0"/>
              </a:rPr>
              <a:t>k</a:t>
            </a:r>
            <a:r>
              <a:rPr lang="en-US" sz="2000" baseline="-25000" dirty="0" err="1">
                <a:solidFill>
                  <a:srgbClr val="FF0000"/>
                </a:solidFill>
                <a:latin typeface="Times New Roman" panose="02020603050405020304" pitchFamily="18" charset="0"/>
                <a:cs typeface="Times New Roman" panose="02020603050405020304" pitchFamily="18" charset="0"/>
              </a:rPr>
              <a:t>x</a:t>
            </a:r>
            <a:r>
              <a:rPr lang="en-US" sz="2000" dirty="0" err="1">
                <a:solidFill>
                  <a:srgbClr val="FF0000"/>
                </a:solidFill>
                <a:latin typeface="Times New Roman" panose="02020603050405020304" pitchFamily="18" charset="0"/>
                <a:cs typeface="Times New Roman" panose="02020603050405020304" pitchFamily="18" charset="0"/>
              </a:rPr>
              <a:t>,</a:t>
            </a:r>
            <a:r>
              <a:rPr lang="en-US" sz="2000" i="1" dirty="0" err="1">
                <a:solidFill>
                  <a:srgbClr val="FF0000"/>
                </a:solidFill>
                <a:latin typeface="Times New Roman" panose="02020603050405020304" pitchFamily="18" charset="0"/>
                <a:cs typeface="Times New Roman" panose="02020603050405020304" pitchFamily="18" charset="0"/>
              </a:rPr>
              <a:t>k</a:t>
            </a:r>
            <a:r>
              <a:rPr lang="en-US" sz="2000" baseline="-25000" dirty="0" err="1">
                <a:solidFill>
                  <a:srgbClr val="FF0000"/>
                </a:solidFill>
                <a:latin typeface="Times New Roman" panose="02020603050405020304" pitchFamily="18" charset="0"/>
                <a:cs typeface="Times New Roman" panose="02020603050405020304" pitchFamily="18" charset="0"/>
              </a:rPr>
              <a:t>y</a:t>
            </a:r>
            <a:r>
              <a:rPr lang="en-US" sz="2000" dirty="0">
                <a:solidFill>
                  <a:srgbClr val="FF0000"/>
                </a:solidFill>
                <a:latin typeface="Times New Roman" panose="02020603050405020304" pitchFamily="18" charset="0"/>
                <a:cs typeface="Times New Roman" panose="02020603050405020304" pitchFamily="18" charset="0"/>
              </a:rPr>
              <a:t>) and</a:t>
            </a:r>
          </a:p>
          <a:p>
            <a:r>
              <a:rPr lang="en-US" sz="2000" dirty="0">
                <a:solidFill>
                  <a:srgbClr val="FF0000"/>
                </a:solidFill>
                <a:latin typeface="Times New Roman" panose="02020603050405020304" pitchFamily="18" charset="0"/>
                <a:cs typeface="Times New Roman" panose="02020603050405020304" pitchFamily="18" charset="0"/>
              </a:rPr>
              <a:t> constant phase.</a:t>
            </a:r>
          </a:p>
        </p:txBody>
      </p:sp>
      <p:sp>
        <p:nvSpPr>
          <p:cNvPr id="9" name="Right Arrow 8"/>
          <p:cNvSpPr/>
          <p:nvPr/>
        </p:nvSpPr>
        <p:spPr>
          <a:xfrm flipH="1">
            <a:off x="6683465" y="3530990"/>
            <a:ext cx="687819" cy="252867"/>
          </a:xfrm>
          <a:prstGeom prst="rightArrow">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06695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0" cy="712203"/>
          </a:xfrm>
        </p:spPr>
        <p:txBody>
          <a:bodyPr>
            <a:normAutofit fontScale="90000"/>
          </a:bodyPr>
          <a:lstStyle/>
          <a:p>
            <a:r>
              <a:rPr lang="en-US" b="1" dirty="0" err="1">
                <a:latin typeface="Times New Roman" panose="02020603050405020304" pitchFamily="18" charset="0"/>
                <a:cs typeface="Times New Roman" panose="02020603050405020304" pitchFamily="18" charset="0"/>
              </a:rPr>
              <a:t>Fraunhofer</a:t>
            </a:r>
            <a:r>
              <a:rPr lang="en-US" b="1" dirty="0">
                <a:latin typeface="Times New Roman" panose="02020603050405020304" pitchFamily="18" charset="0"/>
                <a:cs typeface="Times New Roman" panose="02020603050405020304" pitchFamily="18" charset="0"/>
              </a:rPr>
              <a:t> diffraction (1)</a:t>
            </a:r>
          </a:p>
        </p:txBody>
      </p:sp>
      <p:sp>
        <p:nvSpPr>
          <p:cNvPr id="3" name="Content Placeholder 2"/>
          <p:cNvSpPr>
            <a:spLocks noGrp="1"/>
          </p:cNvSpPr>
          <p:nvPr>
            <p:ph idx="1"/>
          </p:nvPr>
        </p:nvSpPr>
        <p:spPr>
          <a:xfrm>
            <a:off x="7603132" y="254368"/>
            <a:ext cx="4588868" cy="5447063"/>
          </a:xfrm>
          <a:solidFill>
            <a:schemeClr val="bg1"/>
          </a:solidFill>
        </p:spPr>
        <p:txBody>
          <a:bodyPr>
            <a:normAutofit/>
          </a:bodyPr>
          <a:lstStyle/>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Consider the Fraunhofer diffraction pattern due to an arbitrary aperture situated in an </a:t>
            </a:r>
            <a:r>
              <a:rPr lang="en-US" sz="2400" dirty="0" err="1">
                <a:latin typeface="Times New Roman" panose="02020603050405020304" pitchFamily="18" charset="0"/>
                <a:cs typeface="Times New Roman" panose="02020603050405020304" pitchFamily="18" charset="0"/>
              </a:rPr>
              <a:t>xy</a:t>
            </a:r>
            <a:r>
              <a:rPr lang="en-US" sz="2400" dirty="0">
                <a:latin typeface="Times New Roman" panose="02020603050405020304" pitchFamily="18" charset="0"/>
                <a:cs typeface="Times New Roman" panose="02020603050405020304" pitchFamily="18" charset="0"/>
              </a:rPr>
              <a:t>-plane (</a:t>
            </a:r>
            <a:r>
              <a:rPr lang="en-US" sz="2400" b="1" dirty="0">
                <a:solidFill>
                  <a:srgbClr val="FF0000"/>
                </a:solidFill>
                <a:latin typeface="Times New Roman" panose="02020603050405020304" pitchFamily="18" charset="0"/>
                <a:cs typeface="Times New Roman" panose="02020603050405020304" pitchFamily="18" charset="0"/>
              </a:rPr>
              <a:t>Aperture plane</a:t>
            </a:r>
            <a:r>
              <a:rPr lang="en-US" sz="2400" dirty="0">
                <a:latin typeface="Times New Roman" panose="02020603050405020304" pitchFamily="18" charset="0"/>
                <a:cs typeface="Times New Roman" panose="02020603050405020304" pitchFamily="18" charset="0"/>
              </a:rPr>
              <a:t>).</a:t>
            </a:r>
          </a:p>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Plane monochromatic waves diffract from the aperture (</a:t>
            </a:r>
            <a:r>
              <a:rPr lang="en-US" sz="2400" dirty="0" err="1">
                <a:latin typeface="Times New Roman" panose="02020603050405020304" pitchFamily="18" charset="0"/>
                <a:cs typeface="Times New Roman" panose="02020603050405020304" pitchFamily="18" charset="0"/>
              </a:rPr>
              <a:t>xy</a:t>
            </a:r>
            <a:r>
              <a:rPr lang="en-US" sz="2400" dirty="0">
                <a:latin typeface="Times New Roman" panose="02020603050405020304" pitchFamily="18" charset="0"/>
                <a:cs typeface="Times New Roman" panose="02020603050405020304" pitchFamily="18" charset="0"/>
              </a:rPr>
              <a:t>) plane.</a:t>
            </a:r>
          </a:p>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diffraction pattern is observed in the XY-plane, called “</a:t>
            </a:r>
            <a:r>
              <a:rPr lang="en-US" sz="2400" b="1" dirty="0">
                <a:solidFill>
                  <a:srgbClr val="FF0000"/>
                </a:solidFill>
                <a:latin typeface="Times New Roman" panose="02020603050405020304" pitchFamily="18" charset="0"/>
                <a:cs typeface="Times New Roman" panose="02020603050405020304" pitchFamily="18" charset="0"/>
              </a:rPr>
              <a:t>spectrum plane</a:t>
            </a:r>
            <a:r>
              <a:rPr lang="en-US" sz="2400" dirty="0">
                <a:latin typeface="Times New Roman" panose="02020603050405020304" pitchFamily="18" charset="0"/>
                <a:cs typeface="Times New Roman" panose="02020603050405020304" pitchFamily="18" charset="0"/>
              </a:rPr>
              <a:t>”, a distance Z along the axis.</a:t>
            </a:r>
          </a:p>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contribution </a:t>
            </a:r>
            <a:r>
              <a:rPr lang="en-US" sz="2400" i="1" dirty="0" err="1">
                <a:latin typeface="Times New Roman" panose="02020603050405020304" pitchFamily="18" charset="0"/>
                <a:cs typeface="Times New Roman" panose="02020603050405020304" pitchFamily="18" charset="0"/>
              </a:rPr>
              <a:t>dE</a:t>
            </a:r>
            <a:r>
              <a:rPr lang="en-US" sz="2400" baseline="-25000" dirty="0" err="1">
                <a:latin typeface="Times New Roman" panose="02020603050405020304" pitchFamily="18" charset="0"/>
                <a:cs typeface="Times New Roman" panose="02020603050405020304" pitchFamily="18" charset="0"/>
              </a:rPr>
              <a:t>p</a:t>
            </a:r>
            <a:r>
              <a:rPr lang="en-US" sz="2400" dirty="0">
                <a:latin typeface="Times New Roman" panose="02020603050405020304" pitchFamily="18" charset="0"/>
                <a:cs typeface="Times New Roman" panose="02020603050405020304" pitchFamily="18" charset="0"/>
              </a:rPr>
              <a:t> at an arbitrary point P due to the light amplitude from an elemental area </a:t>
            </a:r>
            <a:r>
              <a:rPr lang="en-US" sz="2400" i="1" dirty="0">
                <a:latin typeface="Times New Roman" panose="02020603050405020304" pitchFamily="18" charset="0"/>
                <a:cs typeface="Times New Roman" panose="02020603050405020304" pitchFamily="18" charset="0"/>
              </a:rPr>
              <a:t>da</a:t>
            </a:r>
            <a:r>
              <a:rPr lang="en-US" sz="2400" dirty="0">
                <a:latin typeface="Times New Roman" panose="02020603050405020304" pitchFamily="18" charset="0"/>
                <a:cs typeface="Times New Roman" panose="02020603050405020304" pitchFamily="18" charset="0"/>
              </a:rPr>
              <a:t> surrounding point O in aperture is given by</a:t>
            </a:r>
          </a:p>
        </p:txBody>
      </p:sp>
      <p:sp>
        <p:nvSpPr>
          <p:cNvPr id="4" name="Slide Number Placeholder 3"/>
          <p:cNvSpPr>
            <a:spLocks noGrp="1"/>
          </p:cNvSpPr>
          <p:nvPr>
            <p:ph type="sldNum" sz="quarter" idx="12"/>
          </p:nvPr>
        </p:nvSpPr>
        <p:spPr/>
        <p:txBody>
          <a:bodyPr/>
          <a:lstStyle/>
          <a:p>
            <a:fld id="{63B05E86-07BE-43B8-8130-896D23496EBB}" type="slidenum">
              <a:rPr lang="en-US" smtClean="0"/>
              <a:t>21</a:t>
            </a:fld>
            <a:endParaRPr lang="en-US"/>
          </a:p>
        </p:txBody>
      </p:sp>
      <p:pic>
        <p:nvPicPr>
          <p:cNvPr id="5" name="Picture 4"/>
          <p:cNvPicPr>
            <a:picLocks noChangeAspect="1"/>
          </p:cNvPicPr>
          <p:nvPr/>
        </p:nvPicPr>
        <p:blipFill>
          <a:blip r:embed="rId3"/>
          <a:stretch>
            <a:fillRect/>
          </a:stretch>
        </p:blipFill>
        <p:spPr>
          <a:xfrm>
            <a:off x="461416" y="1156569"/>
            <a:ext cx="7141716" cy="4151500"/>
          </a:xfrm>
          <a:prstGeom prst="rect">
            <a:avLst/>
          </a:prstGeom>
        </p:spPr>
      </p:pic>
      <p:sp>
        <p:nvSpPr>
          <p:cNvPr id="6" name="TextBox 5"/>
          <p:cNvSpPr txBox="1"/>
          <p:nvPr/>
        </p:nvSpPr>
        <p:spPr>
          <a:xfrm>
            <a:off x="461416" y="5447111"/>
            <a:ext cx="6344529" cy="707886"/>
          </a:xfrm>
          <a:prstGeom prst="rect">
            <a:avLst/>
          </a:prstGeom>
          <a:noFill/>
        </p:spPr>
        <p:txBody>
          <a:bodyPr wrap="square" rtlCol="0">
            <a:spAutoFit/>
          </a:bodyPr>
          <a:lstStyle/>
          <a:p>
            <a:r>
              <a:rPr lang="en-US" sz="2000" b="1" dirty="0" err="1">
                <a:latin typeface="Times New Roman" panose="02020603050405020304" pitchFamily="18" charset="0"/>
                <a:cs typeface="Times New Roman" panose="02020603050405020304" pitchFamily="18" charset="0"/>
              </a:rPr>
              <a:t>Fraunhofer</a:t>
            </a:r>
            <a:r>
              <a:rPr lang="en-US" sz="2000" b="1" dirty="0">
                <a:latin typeface="Times New Roman" panose="02020603050405020304" pitchFamily="18" charset="0"/>
                <a:cs typeface="Times New Roman" panose="02020603050405020304" pitchFamily="18" charset="0"/>
              </a:rPr>
              <a:t> diffraction in the spectrum XY-plane due to an aperture in the </a:t>
            </a:r>
            <a:r>
              <a:rPr lang="en-US" sz="2000" b="1" dirty="0" err="1">
                <a:latin typeface="Times New Roman" panose="02020603050405020304" pitchFamily="18" charset="0"/>
                <a:cs typeface="Times New Roman" panose="02020603050405020304" pitchFamily="18" charset="0"/>
              </a:rPr>
              <a:t>xy</a:t>
            </a:r>
            <a:r>
              <a:rPr lang="en-US" sz="2000" b="1" dirty="0">
                <a:latin typeface="Times New Roman" panose="02020603050405020304" pitchFamily="18" charset="0"/>
                <a:cs typeface="Times New Roman" panose="02020603050405020304" pitchFamily="18" charset="0"/>
              </a:rPr>
              <a:t>-plane.</a:t>
            </a:r>
          </a:p>
        </p:txBody>
      </p:sp>
      <mc:AlternateContent xmlns:mc="http://schemas.openxmlformats.org/markup-compatibility/2006" xmlns:a14="http://schemas.microsoft.com/office/drawing/2010/main">
        <mc:Choice Requires="a14">
          <p:sp>
            <p:nvSpPr>
              <p:cNvPr id="7" name="Object 6"/>
              <p:cNvSpPr txBox="1"/>
              <p:nvPr/>
            </p:nvSpPr>
            <p:spPr>
              <a:xfrm>
                <a:off x="8836025" y="5440363"/>
                <a:ext cx="2519333" cy="714634"/>
              </a:xfrm>
              <a:prstGeom prst="rect">
                <a:avLst/>
              </a:prstGeom>
              <a:solidFill>
                <a:srgbClr val="FFFF00"/>
              </a:solidFill>
            </p:spPr>
            <p:txBody>
              <a:bodyPr>
                <a:normAutofit fontScale="92500"/>
              </a:bodyPr>
              <a:lstStyle/>
              <a:p>
                <a:pPr/>
                <a14:m>
                  <m:oMathPara xmlns:m="http://schemas.openxmlformats.org/officeDocument/2006/math">
                    <m:oMathParaPr>
                      <m:jc m:val="left"/>
                    </m:oMathParaPr>
                    <m:oMath xmlns:m="http://schemas.openxmlformats.org/officeDocument/2006/math">
                      <m:r>
                        <a:rPr lang="en-US" i="1">
                          <a:solidFill>
                            <a:srgbClr val="000000"/>
                          </a:solidFill>
                          <a:latin typeface="Cambria Math" panose="02040503050406030204" pitchFamily="18" charset="0"/>
                        </a:rPr>
                        <m:t>𝑑</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𝐸</m:t>
                          </m:r>
                        </m:e>
                        <m:sub>
                          <m:r>
                            <a:rPr lang="en-US" i="1">
                              <a:solidFill>
                                <a:srgbClr val="000000"/>
                              </a:solidFill>
                              <a:latin typeface="Cambria Math" panose="02040503050406030204" pitchFamily="18" charset="0"/>
                            </a:rPr>
                            <m:t>𝑝</m:t>
                          </m:r>
                        </m:sub>
                      </m:sSub>
                      <m:r>
                        <a:rPr lang="en-US" i="1">
                          <a:solidFill>
                            <a:srgbClr val="000000"/>
                          </a:solidFill>
                          <a:latin typeface="Cambria Math" panose="02040503050406030204" pitchFamily="18" charset="0"/>
                        </a:rPr>
                        <m:t>=</m:t>
                      </m:r>
                      <m:d>
                        <m:dPr>
                          <m:ctrlPr>
                            <a:rPr lang="en-US" i="1">
                              <a:solidFill>
                                <a:srgbClr val="000000"/>
                              </a:solidFill>
                              <a:latin typeface="Cambria Math" panose="02040503050406030204" pitchFamily="18" charset="0"/>
                            </a:rPr>
                          </m:ctrlPr>
                        </m:dPr>
                        <m:e>
                          <m:f>
                            <m:fPr>
                              <m:ctrlPr>
                                <a:rPr lang="en-US" i="1">
                                  <a:solidFill>
                                    <a:srgbClr val="000000"/>
                                  </a:solidFill>
                                  <a:latin typeface="Cambria Math" panose="02040503050406030204" pitchFamily="18" charset="0"/>
                                </a:rPr>
                              </m:ctrlPr>
                            </m:fPr>
                            <m:num>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𝐸</m:t>
                                  </m:r>
                                </m:e>
                                <m:sub>
                                  <m:r>
                                    <a:rPr lang="en-US" i="1">
                                      <a:solidFill>
                                        <a:srgbClr val="000000"/>
                                      </a:solidFill>
                                      <a:latin typeface="Cambria Math" panose="02040503050406030204" pitchFamily="18" charset="0"/>
                                    </a:rPr>
                                    <m:t>𝐴</m:t>
                                  </m:r>
                                </m:sub>
                              </m:sSub>
                              <m:r>
                                <a:rPr lang="en-US" i="1">
                                  <a:solidFill>
                                    <a:srgbClr val="000000"/>
                                  </a:solidFill>
                                  <a:latin typeface="Cambria Math" panose="02040503050406030204" pitchFamily="18" charset="0"/>
                                </a:rPr>
                                <m:t>𝑑𝑎</m:t>
                              </m:r>
                            </m:num>
                            <m:den>
                              <m:r>
                                <a:rPr lang="en-US" i="1">
                                  <a:solidFill>
                                    <a:srgbClr val="000000"/>
                                  </a:solidFill>
                                  <a:latin typeface="Cambria Math" panose="02040503050406030204" pitchFamily="18" charset="0"/>
                                </a:rPr>
                                <m:t>𝑟</m:t>
                              </m:r>
                            </m:den>
                          </m:f>
                        </m:e>
                      </m:d>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𝑒</m:t>
                          </m:r>
                        </m:e>
                        <m:sup>
                          <m:r>
                            <a:rPr lang="en-US" i="1">
                              <a:solidFill>
                                <a:srgbClr val="000000"/>
                              </a:solidFill>
                              <a:latin typeface="Cambria Math" panose="02040503050406030204" pitchFamily="18" charset="0"/>
                            </a:rPr>
                            <m:t>𝑖</m:t>
                          </m:r>
                          <m:d>
                            <m:dPr>
                              <m:ctrlPr>
                                <a:rPr lang="en-US" i="1">
                                  <a:solidFill>
                                    <a:srgbClr val="000000"/>
                                  </a:solidFill>
                                  <a:latin typeface="Cambria Math" panose="02040503050406030204" pitchFamily="18" charset="0"/>
                                </a:rPr>
                              </m:ctrlPr>
                            </m:dPr>
                            <m:e>
                              <m:r>
                                <a:rPr lang="en-US" i="1">
                                  <a:solidFill>
                                    <a:srgbClr val="000000"/>
                                  </a:solidFill>
                                  <a:latin typeface="Cambria Math" panose="02040503050406030204" pitchFamily="18" charset="0"/>
                                </a:rPr>
                                <m:t>𝜔</m:t>
                              </m:r>
                              <m:r>
                                <a:rPr lang="en-US" i="1">
                                  <a:solidFill>
                                    <a:srgbClr val="000000"/>
                                  </a:solidFill>
                                  <a:latin typeface="Cambria Math" panose="02040503050406030204" pitchFamily="18" charset="0"/>
                                </a:rPr>
                                <m:t>𝑡</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𝑘𝑟</m:t>
                              </m:r>
                            </m:e>
                          </m:d>
                        </m:sup>
                      </m:sSup>
                    </m:oMath>
                  </m:oMathPara>
                </a14:m>
                <a:endParaRPr lang="en-US" dirty="0"/>
              </a:p>
            </p:txBody>
          </p:sp>
        </mc:Choice>
        <mc:Fallback xmlns="">
          <p:sp>
            <p:nvSpPr>
              <p:cNvPr id="7" name="Object 6"/>
              <p:cNvSpPr txBox="1">
                <a:spLocks noRot="1" noChangeAspect="1" noMove="1" noResize="1" noEditPoints="1" noAdjustHandles="1" noChangeArrowheads="1" noChangeShapeType="1" noTextEdit="1"/>
              </p:cNvSpPr>
              <p:nvPr/>
            </p:nvSpPr>
            <p:spPr>
              <a:xfrm>
                <a:off x="8836025" y="5440363"/>
                <a:ext cx="2519333" cy="714634"/>
              </a:xfrm>
              <a:prstGeom prst="rect">
                <a:avLst/>
              </a:prstGeom>
              <a:blipFill>
                <a:blip r:embed="rId4"/>
                <a:stretch>
                  <a:fillRect/>
                </a:stretch>
              </a:blipFill>
            </p:spPr>
            <p:txBody>
              <a:bodyPr/>
              <a:lstStyle/>
              <a:p>
                <a:r>
                  <a:rPr lang="en-US">
                    <a:noFill/>
                  </a:rPr>
                  <a:t> </a:t>
                </a:r>
              </a:p>
            </p:txBody>
          </p:sp>
        </mc:Fallback>
      </mc:AlternateContent>
      <p:sp>
        <p:nvSpPr>
          <p:cNvPr id="8" name="TextBox 7">
            <a:extLst>
              <a:ext uri="{FF2B5EF4-FFF2-40B4-BE49-F238E27FC236}">
                <a16:creationId xmlns:a16="http://schemas.microsoft.com/office/drawing/2014/main" id="{4999BDC0-A31F-4989-B592-5368154A0772}"/>
              </a:ext>
            </a:extLst>
          </p:cNvPr>
          <p:cNvSpPr txBox="1"/>
          <p:nvPr/>
        </p:nvSpPr>
        <p:spPr>
          <a:xfrm>
            <a:off x="228600" y="1690897"/>
            <a:ext cx="1257300" cy="646331"/>
          </a:xfrm>
          <a:prstGeom prst="rect">
            <a:avLst/>
          </a:prstGeom>
          <a:noFill/>
        </p:spPr>
        <p:txBody>
          <a:bodyPr wrap="square" rtlCol="0">
            <a:spAutoFit/>
          </a:bodyPr>
          <a:lstStyle/>
          <a:p>
            <a:r>
              <a:rPr lang="en-US" dirty="0">
                <a:solidFill>
                  <a:srgbClr val="FF0000"/>
                </a:solidFill>
                <a:latin typeface="Times New Roman" panose="02020603050405020304" pitchFamily="18" charset="0"/>
                <a:cs typeface="Times New Roman" panose="02020603050405020304" pitchFamily="18" charset="0"/>
              </a:rPr>
              <a:t>Incident plane wave</a:t>
            </a:r>
          </a:p>
        </p:txBody>
      </p:sp>
    </p:spTree>
    <p:extLst>
      <p:ext uri="{BB962C8B-B14F-4D97-AF65-F5344CB8AC3E}">
        <p14:creationId xmlns:p14="http://schemas.microsoft.com/office/powerpoint/2010/main" val="4234702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4900" y="138247"/>
            <a:ext cx="12495890" cy="1450757"/>
          </a:xfrm>
        </p:spPr>
        <p:txBody>
          <a:bodyPr/>
          <a:lstStyle/>
          <a:p>
            <a:r>
              <a:rPr lang="en-US" b="1" dirty="0" err="1">
                <a:latin typeface="Times New Roman" panose="02020603050405020304" pitchFamily="18" charset="0"/>
                <a:cs typeface="Times New Roman" panose="02020603050405020304" pitchFamily="18" charset="0"/>
              </a:rPr>
              <a:t>Fruaunhofer</a:t>
            </a:r>
            <a:r>
              <a:rPr lang="en-US" b="1" dirty="0">
                <a:latin typeface="Times New Roman" panose="02020603050405020304" pitchFamily="18" charset="0"/>
                <a:cs typeface="Times New Roman" panose="02020603050405020304" pitchFamily="18" charset="0"/>
              </a:rPr>
              <a:t> diffraction (2)</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666380" y="1866900"/>
                <a:ext cx="11087470" cy="4423022"/>
              </a:xfrm>
              <a:solidFill>
                <a:schemeClr val="bg1"/>
              </a:solidFill>
            </p:spPr>
            <p:txBody>
              <a:bodyPr>
                <a:normAutofit/>
              </a:bodyPr>
              <a:lstStyle/>
              <a:p>
                <a:pPr>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Recall the contribution of electric field </a:t>
                </a:r>
                <a:r>
                  <a:rPr lang="en-US" dirty="0" err="1">
                    <a:latin typeface="Times New Roman" panose="02020603050405020304" pitchFamily="18" charset="0"/>
                    <a:cs typeface="Times New Roman" panose="02020603050405020304" pitchFamily="18" charset="0"/>
                  </a:rPr>
                  <a:t>dE</a:t>
                </a:r>
                <a:r>
                  <a:rPr lang="en-US" i="1" baseline="-25000" dirty="0" err="1">
                    <a:latin typeface="Times New Roman" panose="02020603050405020304" pitchFamily="18" charset="0"/>
                    <a:cs typeface="Times New Roman" panose="02020603050405020304" pitchFamily="18" charset="0"/>
                  </a:rPr>
                  <a:t>p</a:t>
                </a:r>
                <a:r>
                  <a:rPr lang="en-US" dirty="0">
                    <a:latin typeface="Times New Roman" panose="02020603050405020304" pitchFamily="18" charset="0"/>
                    <a:cs typeface="Times New Roman" panose="02020603050405020304" pitchFamily="18" charset="0"/>
                  </a:rPr>
                  <a:t> at point P on spectrum plane:</a:t>
                </a:r>
                <a14:m>
                  <m:oMath xmlns:m="http://schemas.openxmlformats.org/officeDocument/2006/math">
                    <m:r>
                      <a:rPr lang="en-US" i="1">
                        <a:solidFill>
                          <a:srgbClr val="000000"/>
                        </a:solidFill>
                        <a:latin typeface="Cambria Math" panose="02040503050406030204" pitchFamily="18" charset="0"/>
                      </a:rPr>
                      <m:t>𝑑</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𝐸</m:t>
                        </m:r>
                      </m:e>
                      <m:sub>
                        <m:r>
                          <a:rPr lang="en-US" i="1">
                            <a:solidFill>
                              <a:srgbClr val="000000"/>
                            </a:solidFill>
                            <a:latin typeface="Cambria Math" panose="02040503050406030204" pitchFamily="18" charset="0"/>
                          </a:rPr>
                          <m:t>𝑝</m:t>
                        </m:r>
                      </m:sub>
                    </m:sSub>
                    <m:r>
                      <a:rPr lang="en-US" i="1">
                        <a:solidFill>
                          <a:srgbClr val="000000"/>
                        </a:solidFill>
                        <a:latin typeface="Cambria Math" panose="02040503050406030204" pitchFamily="18" charset="0"/>
                      </a:rPr>
                      <m:t>=</m:t>
                    </m:r>
                    <m:d>
                      <m:dPr>
                        <m:ctrlPr>
                          <a:rPr lang="en-US" i="1">
                            <a:solidFill>
                              <a:srgbClr val="000000"/>
                            </a:solidFill>
                            <a:latin typeface="Cambria Math" panose="02040503050406030204" pitchFamily="18" charset="0"/>
                          </a:rPr>
                        </m:ctrlPr>
                      </m:dPr>
                      <m:e>
                        <m:f>
                          <m:fPr>
                            <m:ctrlPr>
                              <a:rPr lang="en-US" i="1">
                                <a:solidFill>
                                  <a:srgbClr val="000000"/>
                                </a:solidFill>
                                <a:latin typeface="Cambria Math" panose="02040503050406030204" pitchFamily="18" charset="0"/>
                              </a:rPr>
                            </m:ctrlPr>
                          </m:fPr>
                          <m:num>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𝐸</m:t>
                                </m:r>
                              </m:e>
                              <m:sub>
                                <m:r>
                                  <a:rPr lang="en-US" i="1">
                                    <a:solidFill>
                                      <a:srgbClr val="000000"/>
                                    </a:solidFill>
                                    <a:latin typeface="Cambria Math" panose="02040503050406030204" pitchFamily="18" charset="0"/>
                                  </a:rPr>
                                  <m:t>𝐴</m:t>
                                </m:r>
                              </m:sub>
                            </m:sSub>
                            <m:r>
                              <a:rPr lang="en-US" i="1">
                                <a:solidFill>
                                  <a:srgbClr val="000000"/>
                                </a:solidFill>
                                <a:latin typeface="Cambria Math" panose="02040503050406030204" pitchFamily="18" charset="0"/>
                              </a:rPr>
                              <m:t>𝑑𝑎</m:t>
                            </m:r>
                          </m:num>
                          <m:den>
                            <m:r>
                              <a:rPr lang="en-US" i="1">
                                <a:solidFill>
                                  <a:srgbClr val="000000"/>
                                </a:solidFill>
                                <a:latin typeface="Cambria Math" panose="02040503050406030204" pitchFamily="18" charset="0"/>
                              </a:rPr>
                              <m:t>𝑟</m:t>
                            </m:r>
                          </m:den>
                        </m:f>
                      </m:e>
                    </m:d>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𝑒</m:t>
                        </m:r>
                      </m:e>
                      <m:sup>
                        <m:r>
                          <a:rPr lang="en-US" i="1">
                            <a:solidFill>
                              <a:srgbClr val="000000"/>
                            </a:solidFill>
                            <a:latin typeface="Cambria Math" panose="02040503050406030204" pitchFamily="18" charset="0"/>
                          </a:rPr>
                          <m:t>𝑖</m:t>
                        </m:r>
                        <m:d>
                          <m:dPr>
                            <m:ctrlPr>
                              <a:rPr lang="en-US" i="1">
                                <a:solidFill>
                                  <a:srgbClr val="000000"/>
                                </a:solidFill>
                                <a:latin typeface="Cambria Math" panose="02040503050406030204" pitchFamily="18" charset="0"/>
                              </a:rPr>
                            </m:ctrlPr>
                          </m:dPr>
                          <m:e>
                            <m:r>
                              <a:rPr lang="en-US" i="1">
                                <a:solidFill>
                                  <a:srgbClr val="000000"/>
                                </a:solidFill>
                                <a:latin typeface="Cambria Math" panose="02040503050406030204" pitchFamily="18" charset="0"/>
                              </a:rPr>
                              <m:t>𝜔</m:t>
                            </m:r>
                            <m:r>
                              <a:rPr lang="en-US" i="1">
                                <a:solidFill>
                                  <a:srgbClr val="000000"/>
                                </a:solidFill>
                                <a:latin typeface="Cambria Math" panose="02040503050406030204" pitchFamily="18" charset="0"/>
                              </a:rPr>
                              <m:t>𝑡</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𝑘𝑟</m:t>
                            </m:r>
                          </m:e>
                        </m:d>
                      </m:sup>
                    </m:sSup>
                  </m:oMath>
                </a14:m>
                <a:endParaRPr lang="en-US" dirty="0"/>
              </a:p>
              <a:p>
                <a:pPr>
                  <a:buFont typeface="Arial" panose="020B0604020202020204" pitchFamily="34" charset="0"/>
                  <a:buChar char="•"/>
                </a:pPr>
                <a:r>
                  <a:rPr lang="en-US" b="1" dirty="0">
                    <a:solidFill>
                      <a:srgbClr val="FF0000"/>
                    </a:solidFill>
                    <a:latin typeface="Times New Roman" panose="02020603050405020304" pitchFamily="18" charset="0"/>
                    <a:cs typeface="Times New Roman" panose="02020603050405020304" pitchFamily="18" charset="0"/>
                  </a:rPr>
                  <a:t>Amplitude of the contribution term decreases with distance </a:t>
                </a:r>
                <a:r>
                  <a:rPr lang="en-US" b="1" i="1" dirty="0">
                    <a:solidFill>
                      <a:srgbClr val="FF0000"/>
                    </a:solidFill>
                    <a:latin typeface="Times New Roman" panose="02020603050405020304" pitchFamily="18" charset="0"/>
                    <a:cs typeface="Times New Roman" panose="02020603050405020304" pitchFamily="18" charset="0"/>
                  </a:rPr>
                  <a:t>r</a:t>
                </a:r>
                <a:r>
                  <a:rPr lang="en-US" b="1" dirty="0">
                    <a:solidFill>
                      <a:srgbClr val="FF0000"/>
                    </a:solidFill>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(distance from point O to point P).</a:t>
                </a:r>
              </a:p>
              <a:p>
                <a:pPr>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The illumination of the aperture may be non-uniform and generally given as E</a:t>
                </a:r>
                <a:r>
                  <a:rPr lang="en-US" baseline="-25000" dirty="0">
                    <a:latin typeface="Times New Roman" panose="02020603050405020304" pitchFamily="18" charset="0"/>
                    <a:cs typeface="Times New Roman" panose="02020603050405020304" pitchFamily="18" charset="0"/>
                  </a:rPr>
                  <a:t>A</a:t>
                </a:r>
                <a:r>
                  <a:rPr lang="en-US" dirty="0">
                    <a:latin typeface="Times New Roman" panose="02020603050405020304" pitchFamily="18" charset="0"/>
                    <a:cs typeface="Times New Roman" panose="02020603050405020304" pitchFamily="18" charset="0"/>
                  </a:rPr>
                  <a:t> = E</a:t>
                </a:r>
                <a:r>
                  <a:rPr lang="en-US" baseline="-25000" dirty="0">
                    <a:latin typeface="Times New Roman" panose="02020603050405020304" pitchFamily="18" charset="0"/>
                    <a:cs typeface="Times New Roman" panose="02020603050405020304" pitchFamily="18" charset="0"/>
                  </a:rPr>
                  <a:t>A</a:t>
                </a:r>
                <a:r>
                  <a:rPr lang="en-US" dirty="0">
                    <a:latin typeface="Times New Roman" panose="02020603050405020304" pitchFamily="18" charset="0"/>
                    <a:cs typeface="Times New Roman" panose="02020603050405020304" pitchFamily="18" charset="0"/>
                  </a:rPr>
                  <a:t>(</a:t>
                </a:r>
                <a:r>
                  <a:rPr lang="en-US" i="1" dirty="0" err="1">
                    <a:latin typeface="Times New Roman" panose="02020603050405020304" pitchFamily="18" charset="0"/>
                    <a:cs typeface="Times New Roman" panose="02020603050405020304" pitchFamily="18" charset="0"/>
                  </a:rPr>
                  <a:t>x</a:t>
                </a:r>
                <a:r>
                  <a:rPr lang="en-US" dirty="0" err="1">
                    <a:latin typeface="Times New Roman" panose="02020603050405020304" pitchFamily="18" charset="0"/>
                    <a:cs typeface="Times New Roman" panose="02020603050405020304" pitchFamily="18" charset="0"/>
                  </a:rPr>
                  <a:t>,</a:t>
                </a:r>
                <a:r>
                  <a:rPr lang="en-US" i="1" dirty="0" err="1">
                    <a:latin typeface="Times New Roman" panose="02020603050405020304" pitchFamily="18" charset="0"/>
                    <a:cs typeface="Times New Roman" panose="02020603050405020304" pitchFamily="18" charset="0"/>
                  </a:rPr>
                  <a:t>y</a:t>
                </a:r>
                <a:r>
                  <a:rPr lang="en-US" dirty="0">
                    <a:latin typeface="Times New Roman" panose="02020603050405020304" pitchFamily="18" charset="0"/>
                    <a:cs typeface="Times New Roman" panose="02020603050405020304" pitchFamily="18" charset="0"/>
                  </a:rPr>
                  <a:t>).</a:t>
                </a:r>
              </a:p>
              <a:p>
                <a:pPr>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According to the figure in the previous page, </a:t>
                </a:r>
                <a:r>
                  <a:rPr lang="en-US" i="1" dirty="0">
                    <a:latin typeface="Times New Roman" panose="02020603050405020304" pitchFamily="18" charset="0"/>
                    <a:cs typeface="Times New Roman" panose="02020603050405020304" pitchFamily="18" charset="0"/>
                  </a:rPr>
                  <a:t>r</a:t>
                </a:r>
                <a:r>
                  <a:rPr lang="en-US" dirty="0">
                    <a:latin typeface="Times New Roman" panose="02020603050405020304" pitchFamily="18" charset="0"/>
                    <a:cs typeface="Times New Roman" panose="02020603050405020304" pitchFamily="18" charset="0"/>
                  </a:rPr>
                  <a:t> can be approximately given as  </a:t>
                </a:r>
                <a14:m>
                  <m:oMath xmlns:m="http://schemas.openxmlformats.org/officeDocument/2006/math">
                    <m:r>
                      <a:rPr lang="en-US" i="1">
                        <a:solidFill>
                          <a:srgbClr val="000000"/>
                        </a:solidFill>
                        <a:latin typeface="Cambria Math" panose="02040503050406030204" pitchFamily="18" charset="0"/>
                      </a:rPr>
                      <m:t>𝑟</m:t>
                    </m:r>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𝑟</m:t>
                        </m:r>
                      </m:e>
                      <m:sub>
                        <m:r>
                          <a:rPr lang="en-US" i="1">
                            <a:solidFill>
                              <a:srgbClr val="000000"/>
                            </a:solidFill>
                            <a:latin typeface="Cambria Math" panose="02040503050406030204" pitchFamily="18" charset="0"/>
                          </a:rPr>
                          <m:t>0</m:t>
                        </m:r>
                      </m:sub>
                    </m:sSub>
                    <m:d>
                      <m:dPr>
                        <m:begChr m:val="["/>
                        <m:endChr m:val="]"/>
                        <m:ctrlPr>
                          <a:rPr lang="en-US" i="1">
                            <a:solidFill>
                              <a:srgbClr val="000000"/>
                            </a:solidFill>
                            <a:latin typeface="Cambria Math" panose="02040503050406030204" pitchFamily="18" charset="0"/>
                          </a:rPr>
                        </m:ctrlPr>
                      </m:dPr>
                      <m:e>
                        <m:r>
                          <a:rPr lang="en-US" i="1">
                            <a:solidFill>
                              <a:srgbClr val="000000"/>
                            </a:solidFill>
                            <a:latin typeface="Cambria Math" panose="02040503050406030204" pitchFamily="18" charset="0"/>
                          </a:rPr>
                          <m:t>1−</m:t>
                        </m:r>
                        <m:f>
                          <m:fPr>
                            <m:ctrlPr>
                              <a:rPr lang="en-US" i="1">
                                <a:solidFill>
                                  <a:srgbClr val="000000"/>
                                </a:solidFill>
                                <a:latin typeface="Cambria Math" panose="02040503050406030204" pitchFamily="18" charset="0"/>
                              </a:rPr>
                            </m:ctrlPr>
                          </m:fPr>
                          <m:num>
                            <m:d>
                              <m:dPr>
                                <m:ctrlPr>
                                  <a:rPr lang="en-US" i="1">
                                    <a:solidFill>
                                      <a:srgbClr val="000000"/>
                                    </a:solidFill>
                                    <a:latin typeface="Cambria Math" panose="02040503050406030204" pitchFamily="18" charset="0"/>
                                  </a:rPr>
                                </m:ctrlPr>
                              </m:dPr>
                              <m:e>
                                <m:r>
                                  <a:rPr lang="en-US" i="1">
                                    <a:solidFill>
                                      <a:srgbClr val="000000"/>
                                    </a:solidFill>
                                    <a:latin typeface="Cambria Math" panose="02040503050406030204" pitchFamily="18" charset="0"/>
                                  </a:rPr>
                                  <m:t>𝑥𝑋</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𝑦𝑌</m:t>
                                </m:r>
                              </m:e>
                            </m:d>
                          </m:num>
                          <m:den>
                            <m:sSubSup>
                              <m:sSubSupPr>
                                <m:ctrlPr>
                                  <a:rPr lang="en-US" i="1">
                                    <a:solidFill>
                                      <a:srgbClr val="000000"/>
                                    </a:solidFill>
                                    <a:latin typeface="Cambria Math" panose="02040503050406030204" pitchFamily="18" charset="0"/>
                                  </a:rPr>
                                </m:ctrlPr>
                              </m:sSubSupPr>
                              <m:e>
                                <m:r>
                                  <a:rPr lang="en-US" i="1">
                                    <a:solidFill>
                                      <a:srgbClr val="000000"/>
                                    </a:solidFill>
                                    <a:latin typeface="Cambria Math" panose="02040503050406030204" pitchFamily="18" charset="0"/>
                                  </a:rPr>
                                  <m:t>𝑟</m:t>
                                </m:r>
                              </m:e>
                              <m:sub>
                                <m:r>
                                  <a:rPr lang="en-US" i="1">
                                    <a:solidFill>
                                      <a:srgbClr val="000000"/>
                                    </a:solidFill>
                                    <a:latin typeface="Cambria Math" panose="02040503050406030204" pitchFamily="18" charset="0"/>
                                  </a:rPr>
                                  <m:t>0</m:t>
                                </m:r>
                              </m:sub>
                              <m:sup>
                                <m:r>
                                  <a:rPr lang="en-US" i="1">
                                    <a:solidFill>
                                      <a:srgbClr val="000000"/>
                                    </a:solidFill>
                                    <a:latin typeface="Cambria Math" panose="02040503050406030204" pitchFamily="18" charset="0"/>
                                  </a:rPr>
                                  <m:t>2</m:t>
                                </m:r>
                              </m:sup>
                            </m:sSubSup>
                          </m:den>
                        </m:f>
                      </m:e>
                    </m:d>
                  </m:oMath>
                </a14:m>
                <a:r>
                  <a:rPr lang="en-US" dirty="0"/>
                  <a:t> </a:t>
                </a:r>
                <a:r>
                  <a:rPr lang="en-US" dirty="0">
                    <a:latin typeface="Times New Roman" panose="02020603050405020304" pitchFamily="18" charset="0"/>
                    <a:cs typeface="Times New Roman" panose="02020603050405020304" pitchFamily="18" charset="0"/>
                  </a:rPr>
                  <a:t>(</a:t>
                </a:r>
                <a:r>
                  <a:rPr lang="en-US" b="1" dirty="0">
                    <a:solidFill>
                      <a:srgbClr val="FF0000"/>
                    </a:solidFill>
                    <a:latin typeface="Times New Roman" panose="02020603050405020304" pitchFamily="18" charset="0"/>
                    <a:cs typeface="Times New Roman" panose="02020603050405020304" pitchFamily="18" charset="0"/>
                  </a:rPr>
                  <a:t>derived in problem 5</a:t>
                </a:r>
                <a:r>
                  <a:rPr lang="en-US" dirty="0"/>
                  <a:t>)</a:t>
                </a:r>
              </a:p>
              <a:p>
                <a:pPr>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By substituting </a:t>
                </a:r>
                <a:r>
                  <a:rPr lang="en-US" i="1" dirty="0">
                    <a:latin typeface="Times New Roman" panose="02020603050405020304" pitchFamily="18" charset="0"/>
                    <a:cs typeface="Times New Roman" panose="02020603050405020304" pitchFamily="18" charset="0"/>
                  </a:rPr>
                  <a:t>r</a:t>
                </a:r>
                <a:r>
                  <a:rPr lang="en-US" dirty="0">
                    <a:latin typeface="Times New Roman" panose="02020603050405020304" pitchFamily="18" charset="0"/>
                    <a:cs typeface="Times New Roman" panose="02020603050405020304" pitchFamily="18" charset="0"/>
                  </a:rPr>
                  <a:t> in the phase of </a:t>
                </a:r>
                <a:r>
                  <a:rPr lang="en-US" dirty="0" err="1">
                    <a:latin typeface="Times New Roman" panose="02020603050405020304" pitchFamily="18" charset="0"/>
                    <a:cs typeface="Times New Roman" panose="02020603050405020304" pitchFamily="18" charset="0"/>
                  </a:rPr>
                  <a:t>dE</a:t>
                </a:r>
                <a:r>
                  <a:rPr lang="en-US" baseline="-25000" dirty="0" err="1">
                    <a:latin typeface="Times New Roman" panose="02020603050405020304" pitchFamily="18" charset="0"/>
                    <a:cs typeface="Times New Roman" panose="02020603050405020304" pitchFamily="18" charset="0"/>
                  </a:rPr>
                  <a:t>p</a:t>
                </a:r>
                <a:r>
                  <a:rPr lang="en-US" dirty="0">
                    <a:latin typeface="Times New Roman" panose="02020603050405020304" pitchFamily="18" charset="0"/>
                    <a:cs typeface="Times New Roman" panose="02020603050405020304" pitchFamily="18" charset="0"/>
                  </a:rPr>
                  <a:t> and </a:t>
                </a:r>
                <a:r>
                  <a:rPr lang="en-US" i="1" dirty="0">
                    <a:latin typeface="Times New Roman" panose="02020603050405020304" pitchFamily="18" charset="0"/>
                    <a:cs typeface="Times New Roman" panose="02020603050405020304" pitchFamily="18" charset="0"/>
                  </a:rPr>
                  <a:t>r</a:t>
                </a:r>
                <a:r>
                  <a:rPr lang="en-US" dirty="0">
                    <a:latin typeface="Times New Roman" panose="02020603050405020304" pitchFamily="18" charset="0"/>
                    <a:cs typeface="Times New Roman" panose="02020603050405020304" pitchFamily="18" charset="0"/>
                  </a:rPr>
                  <a:t> in amplitude with Z,</a:t>
                </a:r>
                <a:r>
                  <a:rPr lang="en-US" dirty="0">
                    <a:solidFill>
                      <a:srgbClr val="000000"/>
                    </a:solidFill>
                  </a:rPr>
                  <a:t> </a:t>
                </a:r>
                <a14:m>
                  <m:oMath xmlns:m="http://schemas.openxmlformats.org/officeDocument/2006/math">
                    <m:r>
                      <a:rPr lang="en-US" b="0" i="0" smtClean="0">
                        <a:solidFill>
                          <a:srgbClr val="000000"/>
                        </a:solidFill>
                        <a:latin typeface="Cambria Math" panose="02040503050406030204" pitchFamily="18" charset="0"/>
                      </a:rPr>
                      <m:t> </m:t>
                    </m:r>
                    <m:r>
                      <a:rPr lang="en-US" i="1">
                        <a:solidFill>
                          <a:srgbClr val="000000"/>
                        </a:solidFill>
                        <a:latin typeface="Cambria Math" panose="02040503050406030204" pitchFamily="18" charset="0"/>
                      </a:rPr>
                      <m:t>𝑑</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𝐸</m:t>
                        </m:r>
                      </m:e>
                      <m:sub>
                        <m:r>
                          <a:rPr lang="en-US" i="1">
                            <a:solidFill>
                              <a:srgbClr val="000000"/>
                            </a:solidFill>
                            <a:latin typeface="Cambria Math" panose="02040503050406030204" pitchFamily="18" charset="0"/>
                          </a:rPr>
                          <m:t>𝑝</m:t>
                        </m:r>
                      </m:sub>
                    </m:sSub>
                    <m:r>
                      <a:rPr lang="en-US" i="1">
                        <a:solidFill>
                          <a:srgbClr val="000000"/>
                        </a:solidFill>
                        <a:latin typeface="Cambria Math" panose="02040503050406030204" pitchFamily="18" charset="0"/>
                      </a:rPr>
                      <m:t>=</m:t>
                    </m:r>
                    <m:d>
                      <m:dPr>
                        <m:ctrlPr>
                          <a:rPr lang="en-US" i="1">
                            <a:solidFill>
                              <a:srgbClr val="000000"/>
                            </a:solidFill>
                            <a:latin typeface="Cambria Math" panose="02040503050406030204" pitchFamily="18" charset="0"/>
                          </a:rPr>
                        </m:ctrlPr>
                      </m:dPr>
                      <m:e>
                        <m:f>
                          <m:fPr>
                            <m:ctrlPr>
                              <a:rPr lang="en-US" i="1">
                                <a:solidFill>
                                  <a:srgbClr val="000000"/>
                                </a:solidFill>
                                <a:latin typeface="Cambria Math" panose="02040503050406030204" pitchFamily="18" charset="0"/>
                              </a:rPr>
                            </m:ctrlPr>
                          </m:fPr>
                          <m:num>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𝐸</m:t>
                                </m:r>
                              </m:e>
                              <m:sub>
                                <m:r>
                                  <a:rPr lang="en-US" i="1">
                                    <a:solidFill>
                                      <a:srgbClr val="000000"/>
                                    </a:solidFill>
                                    <a:latin typeface="Cambria Math" panose="02040503050406030204" pitchFamily="18" charset="0"/>
                                  </a:rPr>
                                  <m:t>𝐴</m:t>
                                </m:r>
                              </m:sub>
                            </m:sSub>
                            <m:r>
                              <a:rPr lang="en-US" i="1">
                                <a:solidFill>
                                  <a:srgbClr val="000000"/>
                                </a:solidFill>
                                <a:latin typeface="Cambria Math" panose="02040503050406030204" pitchFamily="18" charset="0"/>
                              </a:rPr>
                              <m:t>𝑑𝑥𝑑𝑦</m:t>
                            </m:r>
                          </m:num>
                          <m:den>
                            <m:r>
                              <a:rPr lang="en-US" i="1">
                                <a:solidFill>
                                  <a:srgbClr val="000000"/>
                                </a:solidFill>
                                <a:latin typeface="Cambria Math" panose="02040503050406030204" pitchFamily="18" charset="0"/>
                              </a:rPr>
                              <m:t>𝑍</m:t>
                            </m:r>
                          </m:den>
                        </m:f>
                      </m:e>
                    </m:d>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𝑒</m:t>
                        </m:r>
                      </m:e>
                      <m:sup>
                        <m:r>
                          <a:rPr lang="en-US" i="1">
                            <a:solidFill>
                              <a:srgbClr val="000000"/>
                            </a:solidFill>
                            <a:latin typeface="Cambria Math" panose="02040503050406030204" pitchFamily="18" charset="0"/>
                          </a:rPr>
                          <m:t>𝑖</m:t>
                        </m:r>
                        <m:r>
                          <a:rPr lang="en-US" i="1">
                            <a:solidFill>
                              <a:srgbClr val="000000"/>
                            </a:solidFill>
                            <a:latin typeface="Cambria Math" panose="02040503050406030204" pitchFamily="18" charset="0"/>
                          </a:rPr>
                          <m:t>𝜔</m:t>
                        </m:r>
                        <m:r>
                          <a:rPr lang="en-US" i="1">
                            <a:solidFill>
                              <a:srgbClr val="000000"/>
                            </a:solidFill>
                            <a:latin typeface="Cambria Math" panose="02040503050406030204" pitchFamily="18" charset="0"/>
                          </a:rPr>
                          <m:t>𝑡</m:t>
                        </m:r>
                      </m:sup>
                    </m:sSup>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𝑒</m:t>
                        </m:r>
                      </m:e>
                      <m:sup>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𝑖𝑘</m:t>
                        </m:r>
                        <m:d>
                          <m:dPr>
                            <m:begChr m:val="["/>
                            <m:endChr m:val="]"/>
                            <m:ctrlPr>
                              <a:rPr lang="en-US" i="1">
                                <a:solidFill>
                                  <a:srgbClr val="000000"/>
                                </a:solidFill>
                                <a:latin typeface="Cambria Math" panose="02040503050406030204" pitchFamily="18" charset="0"/>
                              </a:rPr>
                            </m:ctrlPr>
                          </m:dP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𝑟</m:t>
                                </m:r>
                              </m:e>
                              <m:sub>
                                <m:r>
                                  <a:rPr lang="en-US" i="1">
                                    <a:solidFill>
                                      <a:srgbClr val="000000"/>
                                    </a:solidFill>
                                    <a:latin typeface="Cambria Math" panose="02040503050406030204" pitchFamily="18" charset="0"/>
                                  </a:rPr>
                                  <m:t>0</m:t>
                                </m:r>
                              </m:sub>
                            </m:sSub>
                            <m:r>
                              <a:rPr lang="en-US" i="1">
                                <a:solidFill>
                                  <a:srgbClr val="000000"/>
                                </a:solidFill>
                                <a:latin typeface="Cambria Math" panose="02040503050406030204" pitchFamily="18" charset="0"/>
                              </a:rPr>
                              <m:t>−</m:t>
                            </m:r>
                            <m:f>
                              <m:fPr>
                                <m:ctrlPr>
                                  <a:rPr lang="en-US" i="1">
                                    <a:solidFill>
                                      <a:srgbClr val="000000"/>
                                    </a:solidFill>
                                    <a:latin typeface="Cambria Math" panose="02040503050406030204" pitchFamily="18" charset="0"/>
                                  </a:rPr>
                                </m:ctrlPr>
                              </m:fPr>
                              <m:num>
                                <m:d>
                                  <m:dPr>
                                    <m:ctrlPr>
                                      <a:rPr lang="en-US" i="1">
                                        <a:solidFill>
                                          <a:srgbClr val="000000"/>
                                        </a:solidFill>
                                        <a:latin typeface="Cambria Math" panose="02040503050406030204" pitchFamily="18" charset="0"/>
                                      </a:rPr>
                                    </m:ctrlPr>
                                  </m:dPr>
                                  <m:e>
                                    <m:r>
                                      <a:rPr lang="en-US" i="1">
                                        <a:solidFill>
                                          <a:srgbClr val="000000"/>
                                        </a:solidFill>
                                        <a:latin typeface="Cambria Math" panose="02040503050406030204" pitchFamily="18" charset="0"/>
                                      </a:rPr>
                                      <m:t>𝑥𝑋</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𝑦𝑌</m:t>
                                    </m:r>
                                  </m:e>
                                </m:d>
                              </m:num>
                              <m:den>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𝑟</m:t>
                                    </m:r>
                                  </m:e>
                                  <m:sub>
                                    <m:r>
                                      <a:rPr lang="en-US" i="1">
                                        <a:solidFill>
                                          <a:srgbClr val="000000"/>
                                        </a:solidFill>
                                        <a:latin typeface="Cambria Math" panose="02040503050406030204" pitchFamily="18" charset="0"/>
                                      </a:rPr>
                                      <m:t>0</m:t>
                                    </m:r>
                                  </m:sub>
                                </m:sSub>
                              </m:den>
                            </m:f>
                          </m:e>
                        </m:d>
                      </m:sup>
                    </m:sSup>
                  </m:oMath>
                </a14:m>
                <a:endParaRPr lang="en-US" dirty="0"/>
              </a:p>
              <a:p>
                <a:pPr>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Upon integration over the area of the aperture, thus  </a:t>
                </a:r>
                <a:r>
                  <a:rPr lang="en-US" dirty="0">
                    <a:solidFill>
                      <a:srgbClr val="000000"/>
                    </a:solidFill>
                  </a:rPr>
                  <a:t> </a:t>
                </a:r>
                <a14:m>
                  <m:oMath xmlns:m="http://schemas.openxmlformats.org/officeDocument/2006/math">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𝐸</m:t>
                        </m:r>
                      </m:e>
                      <m:sub>
                        <m:r>
                          <a:rPr lang="en-US" i="1">
                            <a:solidFill>
                              <a:srgbClr val="000000"/>
                            </a:solidFill>
                            <a:latin typeface="Cambria Math" panose="02040503050406030204" pitchFamily="18" charset="0"/>
                          </a:rPr>
                          <m:t>𝑝</m:t>
                        </m:r>
                      </m:sub>
                    </m:sSub>
                    <m:r>
                      <a:rPr lang="en-US" i="1">
                        <a:solidFill>
                          <a:srgbClr val="000000"/>
                        </a:solidFill>
                        <a:latin typeface="Cambria Math" panose="02040503050406030204" pitchFamily="18" charset="0"/>
                      </a:rPr>
                      <m:t>=</m:t>
                    </m:r>
                    <m:d>
                      <m:dPr>
                        <m:ctrlPr>
                          <a:rPr lang="en-US" i="1">
                            <a:solidFill>
                              <a:srgbClr val="000000"/>
                            </a:solidFill>
                            <a:latin typeface="Cambria Math" panose="02040503050406030204" pitchFamily="18" charset="0"/>
                          </a:rPr>
                        </m:ctrlPr>
                      </m:dPr>
                      <m:e>
                        <m:f>
                          <m:fPr>
                            <m:ctrlPr>
                              <a:rPr lang="en-US" i="1">
                                <a:solidFill>
                                  <a:srgbClr val="000000"/>
                                </a:solidFill>
                                <a:latin typeface="Cambria Math" panose="02040503050406030204" pitchFamily="18" charset="0"/>
                              </a:rPr>
                            </m:ctrlPr>
                          </m:fPr>
                          <m:num>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𝑒</m:t>
                                </m:r>
                              </m:e>
                              <m:sup>
                                <m:r>
                                  <a:rPr lang="en-US" i="1">
                                    <a:solidFill>
                                      <a:srgbClr val="000000"/>
                                    </a:solidFill>
                                    <a:latin typeface="Cambria Math" panose="02040503050406030204" pitchFamily="18" charset="0"/>
                                  </a:rPr>
                                  <m:t>𝑖</m:t>
                                </m:r>
                                <m:d>
                                  <m:dPr>
                                    <m:ctrlPr>
                                      <a:rPr lang="en-US" i="1">
                                        <a:solidFill>
                                          <a:srgbClr val="000000"/>
                                        </a:solidFill>
                                        <a:latin typeface="Cambria Math" panose="02040503050406030204" pitchFamily="18" charset="0"/>
                                      </a:rPr>
                                    </m:ctrlPr>
                                  </m:dPr>
                                  <m:e>
                                    <m:r>
                                      <a:rPr lang="en-US" i="1">
                                        <a:solidFill>
                                          <a:srgbClr val="000000"/>
                                        </a:solidFill>
                                        <a:latin typeface="Cambria Math" panose="02040503050406030204" pitchFamily="18" charset="0"/>
                                      </a:rPr>
                                      <m:t>𝜔</m:t>
                                    </m:r>
                                    <m:r>
                                      <a:rPr lang="en-US" i="1">
                                        <a:solidFill>
                                          <a:srgbClr val="000000"/>
                                        </a:solidFill>
                                        <a:latin typeface="Cambria Math" panose="02040503050406030204" pitchFamily="18" charset="0"/>
                                      </a:rPr>
                                      <m:t>𝑡</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𝑘</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𝑟</m:t>
                                        </m:r>
                                      </m:e>
                                      <m:sub>
                                        <m:r>
                                          <a:rPr lang="en-US" i="1">
                                            <a:solidFill>
                                              <a:srgbClr val="000000"/>
                                            </a:solidFill>
                                            <a:latin typeface="Cambria Math" panose="02040503050406030204" pitchFamily="18" charset="0"/>
                                          </a:rPr>
                                          <m:t>0</m:t>
                                        </m:r>
                                      </m:sub>
                                    </m:sSub>
                                  </m:e>
                                </m:d>
                              </m:sup>
                            </m:sSup>
                          </m:num>
                          <m:den>
                            <m:r>
                              <a:rPr lang="en-US" i="1">
                                <a:solidFill>
                                  <a:srgbClr val="000000"/>
                                </a:solidFill>
                                <a:latin typeface="Cambria Math" panose="02040503050406030204" pitchFamily="18" charset="0"/>
                              </a:rPr>
                              <m:t>𝑍</m:t>
                            </m:r>
                          </m:den>
                        </m:f>
                      </m:e>
                    </m:d>
                    <m:nary>
                      <m:naryPr>
                        <m:chr m:val="∬"/>
                        <m:subHide m:val="on"/>
                        <m:supHide m:val="on"/>
                        <m:ctrlPr>
                          <a:rPr lang="en-US" i="1">
                            <a:solidFill>
                              <a:srgbClr val="000000"/>
                            </a:solidFill>
                            <a:latin typeface="Cambria Math" panose="02040503050406030204" pitchFamily="18" charset="0"/>
                          </a:rPr>
                        </m:ctrlPr>
                      </m:naryPr>
                      <m:sub/>
                      <m:sup/>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𝐸</m:t>
                            </m:r>
                          </m:e>
                          <m:sub>
                            <m:r>
                              <a:rPr lang="en-US" i="1">
                                <a:solidFill>
                                  <a:srgbClr val="000000"/>
                                </a:solidFill>
                                <a:latin typeface="Cambria Math" panose="02040503050406030204" pitchFamily="18" charset="0"/>
                              </a:rPr>
                              <m:t>𝐴</m:t>
                            </m:r>
                          </m:sub>
                        </m:sSub>
                        <m:d>
                          <m:dPr>
                            <m:ctrlPr>
                              <a:rPr lang="en-US" i="1">
                                <a:solidFill>
                                  <a:srgbClr val="000000"/>
                                </a:solidFill>
                                <a:latin typeface="Cambria Math" panose="02040503050406030204" pitchFamily="18" charset="0"/>
                              </a:rPr>
                            </m:ctrlPr>
                          </m:dPr>
                          <m:e>
                            <m:r>
                              <a:rPr lang="en-US" i="1">
                                <a:solidFill>
                                  <a:srgbClr val="000000"/>
                                </a:solidFill>
                                <a:latin typeface="Cambria Math" panose="02040503050406030204" pitchFamily="18" charset="0"/>
                              </a:rPr>
                              <m:t>𝑥</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𝑦</m:t>
                            </m:r>
                          </m:e>
                        </m:d>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𝑒</m:t>
                            </m:r>
                          </m:e>
                          <m:sup>
                            <m:r>
                              <a:rPr lang="en-US" i="1">
                                <a:solidFill>
                                  <a:srgbClr val="000000"/>
                                </a:solidFill>
                                <a:latin typeface="Cambria Math" panose="02040503050406030204" pitchFamily="18" charset="0"/>
                              </a:rPr>
                              <m:t>𝑖𝑘</m:t>
                            </m:r>
                            <m:f>
                              <m:fPr>
                                <m:ctrlPr>
                                  <a:rPr lang="en-US" i="1">
                                    <a:solidFill>
                                      <a:srgbClr val="000000"/>
                                    </a:solidFill>
                                    <a:latin typeface="Cambria Math" panose="02040503050406030204" pitchFamily="18" charset="0"/>
                                  </a:rPr>
                                </m:ctrlPr>
                              </m:fPr>
                              <m:num>
                                <m:d>
                                  <m:dPr>
                                    <m:ctrlPr>
                                      <a:rPr lang="en-US" i="1">
                                        <a:solidFill>
                                          <a:srgbClr val="000000"/>
                                        </a:solidFill>
                                        <a:latin typeface="Cambria Math" panose="02040503050406030204" pitchFamily="18" charset="0"/>
                                      </a:rPr>
                                    </m:ctrlPr>
                                  </m:dPr>
                                  <m:e>
                                    <m:r>
                                      <a:rPr lang="en-US" i="1">
                                        <a:solidFill>
                                          <a:srgbClr val="000000"/>
                                        </a:solidFill>
                                        <a:latin typeface="Cambria Math" panose="02040503050406030204" pitchFamily="18" charset="0"/>
                                      </a:rPr>
                                      <m:t>𝑥𝑋</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𝑦𝑌</m:t>
                                    </m:r>
                                  </m:e>
                                </m:d>
                              </m:num>
                              <m:den>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𝑟</m:t>
                                    </m:r>
                                  </m:e>
                                  <m:sub>
                                    <m:r>
                                      <a:rPr lang="en-US" i="1">
                                        <a:solidFill>
                                          <a:srgbClr val="000000"/>
                                        </a:solidFill>
                                        <a:latin typeface="Cambria Math" panose="02040503050406030204" pitchFamily="18" charset="0"/>
                                      </a:rPr>
                                      <m:t>0</m:t>
                                    </m:r>
                                  </m:sub>
                                </m:sSub>
                              </m:den>
                            </m:f>
                          </m:sup>
                        </m:sSup>
                        <m:r>
                          <a:rPr lang="en-US" i="1">
                            <a:solidFill>
                              <a:srgbClr val="000000"/>
                            </a:solidFill>
                            <a:latin typeface="Cambria Math" panose="02040503050406030204" pitchFamily="18" charset="0"/>
                          </a:rPr>
                          <m:t>𝑑𝑥𝑑𝑦</m:t>
                        </m:r>
                      </m:e>
                    </m:nary>
                  </m:oMath>
                </a14:m>
                <a:endParaRPr lang="en-US"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666380" y="1866900"/>
                <a:ext cx="11087470" cy="4423022"/>
              </a:xfrm>
              <a:blipFill>
                <a:blip r:embed="rId2"/>
                <a:stretch>
                  <a:fillRect l="-1319"/>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63B05E86-07BE-43B8-8130-896D23496EBB}" type="slidenum">
              <a:rPr lang="en-US" smtClean="0"/>
              <a:t>22</a:t>
            </a:fld>
            <a:endParaRPr lang="en-US"/>
          </a:p>
        </p:txBody>
      </p:sp>
      <p:sp>
        <p:nvSpPr>
          <p:cNvPr id="17" name="Rectangle 16">
            <a:extLst>
              <a:ext uri="{FF2B5EF4-FFF2-40B4-BE49-F238E27FC236}">
                <a16:creationId xmlns:a16="http://schemas.microsoft.com/office/drawing/2014/main" id="{70FB0FA4-618C-45D1-867B-154E5622697E}"/>
              </a:ext>
            </a:extLst>
          </p:cNvPr>
          <p:cNvSpPr/>
          <p:nvPr/>
        </p:nvSpPr>
        <p:spPr>
          <a:xfrm>
            <a:off x="6000750" y="4916487"/>
            <a:ext cx="4905375" cy="8763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859421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imes New Roman" panose="02020603050405020304" pitchFamily="18" charset="0"/>
                <a:cs typeface="Times New Roman" panose="02020603050405020304" pitchFamily="18" charset="0"/>
              </a:rPr>
              <a:t>Problem 5</a:t>
            </a:r>
          </a:p>
        </p:txBody>
      </p:sp>
      <p:sp>
        <p:nvSpPr>
          <p:cNvPr id="3" name="Content Placeholder 2"/>
          <p:cNvSpPr>
            <a:spLocks noGrp="1"/>
          </p:cNvSpPr>
          <p:nvPr>
            <p:ph idx="1"/>
          </p:nvPr>
        </p:nvSpPr>
        <p:spPr>
          <a:xfrm>
            <a:off x="7316530" y="1779588"/>
            <a:ext cx="4031549" cy="5147337"/>
          </a:xfrm>
          <a:solidFill>
            <a:schemeClr val="bg1"/>
          </a:solidFill>
        </p:spPr>
        <p:txBody>
          <a:bodyPr/>
          <a:lstStyle/>
          <a:p>
            <a:pPr>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From the figure,</a:t>
            </a:r>
          </a:p>
        </p:txBody>
      </p:sp>
      <p:sp>
        <p:nvSpPr>
          <p:cNvPr id="4" name="Slide Number Placeholder 3"/>
          <p:cNvSpPr>
            <a:spLocks noGrp="1"/>
          </p:cNvSpPr>
          <p:nvPr>
            <p:ph type="sldNum" sz="quarter" idx="12"/>
          </p:nvPr>
        </p:nvSpPr>
        <p:spPr/>
        <p:txBody>
          <a:bodyPr/>
          <a:lstStyle/>
          <a:p>
            <a:fld id="{63B05E86-07BE-43B8-8130-896D23496EBB}" type="slidenum">
              <a:rPr lang="en-US" smtClean="0"/>
              <a:t>23</a:t>
            </a:fld>
            <a:endParaRPr lang="en-US"/>
          </a:p>
        </p:txBody>
      </p:sp>
      <p:pic>
        <p:nvPicPr>
          <p:cNvPr id="5" name="Picture 4"/>
          <p:cNvPicPr>
            <a:picLocks noChangeAspect="1"/>
          </p:cNvPicPr>
          <p:nvPr/>
        </p:nvPicPr>
        <p:blipFill>
          <a:blip r:embed="rId2"/>
          <a:stretch>
            <a:fillRect/>
          </a:stretch>
        </p:blipFill>
        <p:spPr>
          <a:xfrm>
            <a:off x="174814" y="1954916"/>
            <a:ext cx="7141716" cy="4151500"/>
          </a:xfrm>
          <a:prstGeom prst="rect">
            <a:avLst/>
          </a:prstGeom>
        </p:spPr>
      </p:pic>
      <mc:AlternateContent xmlns:mc="http://schemas.openxmlformats.org/markup-compatibility/2006" xmlns:a14="http://schemas.microsoft.com/office/drawing/2010/main">
        <mc:Choice Requires="a14">
          <p:sp>
            <p:nvSpPr>
              <p:cNvPr id="6" name="Object 5"/>
              <p:cNvSpPr txBox="1"/>
              <p:nvPr/>
            </p:nvSpPr>
            <p:spPr>
              <a:xfrm>
                <a:off x="7316599" y="2220916"/>
                <a:ext cx="4700587" cy="3619499"/>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𝑟</m:t>
                          </m:r>
                        </m:e>
                        <m:sup>
                          <m:r>
                            <a:rPr lang="en-US" i="1">
                              <a:solidFill>
                                <a:srgbClr val="000000"/>
                              </a:solidFill>
                              <a:latin typeface="Cambria Math" panose="02040503050406030204" pitchFamily="18" charset="0"/>
                            </a:rPr>
                            <m:t>2</m:t>
                          </m:r>
                        </m:sup>
                      </m:sSup>
                      <m:r>
                        <a:rPr lang="en-US" i="1">
                          <a:solidFill>
                            <a:srgbClr val="000000"/>
                          </a:solidFill>
                          <a:latin typeface="Cambria Math" panose="02040503050406030204" pitchFamily="18" charset="0"/>
                        </a:rPr>
                        <m:t>=</m:t>
                      </m:r>
                      <m:sSup>
                        <m:sSupPr>
                          <m:ctrlPr>
                            <a:rPr lang="en-US" i="1">
                              <a:solidFill>
                                <a:srgbClr val="000000"/>
                              </a:solidFill>
                              <a:latin typeface="Cambria Math" panose="02040503050406030204" pitchFamily="18" charset="0"/>
                            </a:rPr>
                          </m:ctrlPr>
                        </m:sSupPr>
                        <m:e>
                          <m:d>
                            <m:dPr>
                              <m:ctrlPr>
                                <a:rPr lang="en-US" i="1">
                                  <a:solidFill>
                                    <a:srgbClr val="000000"/>
                                  </a:solidFill>
                                  <a:latin typeface="Cambria Math" panose="02040503050406030204" pitchFamily="18" charset="0"/>
                                </a:rPr>
                              </m:ctrlPr>
                            </m:dPr>
                            <m:e>
                              <m:r>
                                <a:rPr lang="en-US" i="1">
                                  <a:solidFill>
                                    <a:srgbClr val="000000"/>
                                  </a:solidFill>
                                  <a:latin typeface="Cambria Math" panose="02040503050406030204" pitchFamily="18" charset="0"/>
                                </a:rPr>
                                <m:t>𝑋</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𝑥</m:t>
                              </m:r>
                            </m:e>
                          </m:d>
                        </m:e>
                        <m:sup>
                          <m:r>
                            <a:rPr lang="en-US" i="1">
                              <a:solidFill>
                                <a:srgbClr val="000000"/>
                              </a:solidFill>
                              <a:latin typeface="Cambria Math" panose="02040503050406030204" pitchFamily="18" charset="0"/>
                            </a:rPr>
                            <m:t>2</m:t>
                          </m:r>
                        </m:sup>
                      </m:sSup>
                      <m:r>
                        <a:rPr lang="en-US" i="1">
                          <a:solidFill>
                            <a:srgbClr val="000000"/>
                          </a:solidFill>
                          <a:latin typeface="Cambria Math" panose="02040503050406030204" pitchFamily="18" charset="0"/>
                        </a:rPr>
                        <m:t>+</m:t>
                      </m:r>
                      <m:sSup>
                        <m:sSupPr>
                          <m:ctrlPr>
                            <a:rPr lang="en-US" i="1">
                              <a:solidFill>
                                <a:srgbClr val="000000"/>
                              </a:solidFill>
                              <a:latin typeface="Cambria Math" panose="02040503050406030204" pitchFamily="18" charset="0"/>
                            </a:rPr>
                          </m:ctrlPr>
                        </m:sSupPr>
                        <m:e>
                          <m:d>
                            <m:dPr>
                              <m:ctrlPr>
                                <a:rPr lang="en-US" i="1">
                                  <a:solidFill>
                                    <a:srgbClr val="000000"/>
                                  </a:solidFill>
                                  <a:latin typeface="Cambria Math" panose="02040503050406030204" pitchFamily="18" charset="0"/>
                                </a:rPr>
                              </m:ctrlPr>
                            </m:dPr>
                            <m:e>
                              <m:r>
                                <a:rPr lang="en-US" i="1">
                                  <a:solidFill>
                                    <a:srgbClr val="000000"/>
                                  </a:solidFill>
                                  <a:latin typeface="Cambria Math" panose="02040503050406030204" pitchFamily="18" charset="0"/>
                                </a:rPr>
                                <m:t>𝑌</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𝑦</m:t>
                              </m:r>
                            </m:e>
                          </m:d>
                        </m:e>
                        <m:sup>
                          <m:r>
                            <a:rPr lang="en-US" i="1">
                              <a:solidFill>
                                <a:srgbClr val="000000"/>
                              </a:solidFill>
                              <a:latin typeface="Cambria Math" panose="02040503050406030204" pitchFamily="18" charset="0"/>
                            </a:rPr>
                            <m:t>2</m:t>
                          </m:r>
                        </m:sup>
                      </m:sSup>
                      <m:r>
                        <a:rPr lang="en-US" i="1">
                          <a:solidFill>
                            <a:srgbClr val="000000"/>
                          </a:solidFill>
                          <a:latin typeface="Cambria Math" panose="02040503050406030204" pitchFamily="18" charset="0"/>
                        </a:rPr>
                        <m:t>+</m:t>
                      </m:r>
                      <m:sSup>
                        <m:sSupPr>
                          <m:ctrlPr>
                            <a:rPr lang="en-US" i="1">
                              <a:solidFill>
                                <a:srgbClr val="000000"/>
                              </a:solidFill>
                              <a:latin typeface="Cambria Math" panose="02040503050406030204" pitchFamily="18" charset="0"/>
                            </a:rPr>
                          </m:ctrlPr>
                        </m:sSupPr>
                        <m:e>
                          <m:d>
                            <m:dPr>
                              <m:ctrlPr>
                                <a:rPr lang="en-US" i="1">
                                  <a:solidFill>
                                    <a:srgbClr val="000000"/>
                                  </a:solidFill>
                                  <a:latin typeface="Cambria Math" panose="02040503050406030204" pitchFamily="18" charset="0"/>
                                </a:rPr>
                              </m:ctrlPr>
                            </m:dPr>
                            <m:e>
                              <m:r>
                                <a:rPr lang="en-US" i="1">
                                  <a:solidFill>
                                    <a:srgbClr val="000000"/>
                                  </a:solidFill>
                                  <a:latin typeface="Cambria Math" panose="02040503050406030204" pitchFamily="18" charset="0"/>
                                </a:rPr>
                                <m:t>𝑍</m:t>
                              </m:r>
                              <m:r>
                                <a:rPr lang="en-US" i="1">
                                  <a:solidFill>
                                    <a:srgbClr val="000000"/>
                                  </a:solidFill>
                                  <a:latin typeface="Cambria Math" panose="02040503050406030204" pitchFamily="18" charset="0"/>
                                </a:rPr>
                                <m:t>−0</m:t>
                              </m:r>
                            </m:e>
                          </m:d>
                        </m:e>
                        <m:sup>
                          <m:r>
                            <a:rPr lang="en-US" i="1">
                              <a:solidFill>
                                <a:srgbClr val="000000"/>
                              </a:solidFill>
                              <a:latin typeface="Cambria Math" panose="02040503050406030204" pitchFamily="18" charset="0"/>
                            </a:rPr>
                            <m:t>2</m:t>
                          </m:r>
                        </m:sup>
                      </m:sSup>
                    </m:oMath>
                    <m:oMath xmlns:m="http://schemas.openxmlformats.org/officeDocument/2006/math">
                      <m:r>
                        <m:rPr>
                          <m:nor/>
                        </m:rPr>
                        <a:rPr lang="en-US" i="0">
                          <a:solidFill>
                            <a:srgbClr val="000000"/>
                          </a:solidFill>
                          <a:latin typeface="Cambria Math" panose="02040503050406030204" pitchFamily="18" charset="0"/>
                        </a:rPr>
                        <m:t>and</m:t>
                      </m:r>
                    </m:oMath>
                    <m:oMath xmlns:m="http://schemas.openxmlformats.org/officeDocument/2006/math">
                      <m:sSubSup>
                        <m:sSubSupPr>
                          <m:ctrlPr>
                            <a:rPr lang="en-US" i="1">
                              <a:solidFill>
                                <a:srgbClr val="000000"/>
                              </a:solidFill>
                              <a:latin typeface="Cambria Math" panose="02040503050406030204" pitchFamily="18" charset="0"/>
                            </a:rPr>
                          </m:ctrlPr>
                        </m:sSubSupPr>
                        <m:e>
                          <m:r>
                            <a:rPr lang="en-US" i="1">
                              <a:solidFill>
                                <a:srgbClr val="000000"/>
                              </a:solidFill>
                              <a:latin typeface="Cambria Math" panose="02040503050406030204" pitchFamily="18" charset="0"/>
                            </a:rPr>
                            <m:t>𝑟</m:t>
                          </m:r>
                        </m:e>
                        <m:sub>
                          <m:r>
                            <a:rPr lang="en-US" i="1">
                              <a:solidFill>
                                <a:srgbClr val="000000"/>
                              </a:solidFill>
                              <a:latin typeface="Cambria Math" panose="02040503050406030204" pitchFamily="18" charset="0"/>
                            </a:rPr>
                            <m:t>0</m:t>
                          </m:r>
                        </m:sub>
                        <m:sup>
                          <m:r>
                            <a:rPr lang="en-US" i="1">
                              <a:solidFill>
                                <a:srgbClr val="000000"/>
                              </a:solidFill>
                              <a:latin typeface="Cambria Math" panose="02040503050406030204" pitchFamily="18" charset="0"/>
                            </a:rPr>
                            <m:t>2</m:t>
                          </m:r>
                        </m:sup>
                      </m:sSubSup>
                      <m:r>
                        <a:rPr lang="en-US" i="1">
                          <a:solidFill>
                            <a:srgbClr val="000000"/>
                          </a:solidFill>
                          <a:latin typeface="Cambria Math" panose="02040503050406030204" pitchFamily="18" charset="0"/>
                        </a:rPr>
                        <m:t>=</m:t>
                      </m:r>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𝑋</m:t>
                          </m:r>
                        </m:e>
                        <m:sup>
                          <m:r>
                            <a:rPr lang="en-US" i="1">
                              <a:solidFill>
                                <a:srgbClr val="000000"/>
                              </a:solidFill>
                              <a:latin typeface="Cambria Math" panose="02040503050406030204" pitchFamily="18" charset="0"/>
                            </a:rPr>
                            <m:t>2</m:t>
                          </m:r>
                        </m:sup>
                      </m:sSup>
                      <m:r>
                        <a:rPr lang="en-US" i="1">
                          <a:solidFill>
                            <a:srgbClr val="000000"/>
                          </a:solidFill>
                          <a:latin typeface="Cambria Math" panose="02040503050406030204" pitchFamily="18" charset="0"/>
                        </a:rPr>
                        <m:t>+</m:t>
                      </m:r>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𝑌</m:t>
                          </m:r>
                        </m:e>
                        <m:sup>
                          <m:r>
                            <a:rPr lang="en-US" i="1">
                              <a:solidFill>
                                <a:srgbClr val="000000"/>
                              </a:solidFill>
                              <a:latin typeface="Cambria Math" panose="02040503050406030204" pitchFamily="18" charset="0"/>
                            </a:rPr>
                            <m:t>2</m:t>
                          </m:r>
                        </m:sup>
                      </m:sSup>
                      <m:r>
                        <a:rPr lang="en-US" i="1">
                          <a:solidFill>
                            <a:srgbClr val="000000"/>
                          </a:solidFill>
                          <a:latin typeface="Cambria Math" panose="02040503050406030204" pitchFamily="18" charset="0"/>
                        </a:rPr>
                        <m:t>+</m:t>
                      </m:r>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𝑍</m:t>
                          </m:r>
                        </m:e>
                        <m:sup>
                          <m:r>
                            <a:rPr lang="en-US" i="1">
                              <a:solidFill>
                                <a:srgbClr val="000000"/>
                              </a:solidFill>
                              <a:latin typeface="Cambria Math" panose="02040503050406030204" pitchFamily="18" charset="0"/>
                            </a:rPr>
                            <m:t>2</m:t>
                          </m:r>
                        </m:sup>
                      </m:sSup>
                    </m:oMath>
                    <m:oMath xmlns:m="http://schemas.openxmlformats.org/officeDocument/2006/math">
                      <m:r>
                        <m:rPr>
                          <m:nor/>
                        </m:rPr>
                        <a:rPr lang="en-US" i="0">
                          <a:solidFill>
                            <a:srgbClr val="000000"/>
                          </a:solidFill>
                          <a:latin typeface="Cambria Math" panose="02040503050406030204" pitchFamily="18" charset="0"/>
                        </a:rPr>
                        <m:t>so</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that</m:t>
                      </m:r>
                      <m:r>
                        <m:rPr>
                          <m:nor/>
                        </m:rPr>
                        <a:rPr lang="en-US" i="0">
                          <a:solidFill>
                            <a:srgbClr val="000000"/>
                          </a:solidFill>
                          <a:latin typeface="Cambria Math" panose="02040503050406030204" pitchFamily="18" charset="0"/>
                        </a:rPr>
                        <m:t>     </m:t>
                      </m:r>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𝑟</m:t>
                          </m:r>
                        </m:e>
                        <m:sup>
                          <m:r>
                            <a:rPr lang="en-US" i="1">
                              <a:solidFill>
                                <a:srgbClr val="000000"/>
                              </a:solidFill>
                              <a:latin typeface="Cambria Math" panose="02040503050406030204" pitchFamily="18" charset="0"/>
                            </a:rPr>
                            <m:t>2</m:t>
                          </m:r>
                        </m:sup>
                      </m:sSup>
                      <m:r>
                        <a:rPr lang="en-US" i="1">
                          <a:solidFill>
                            <a:srgbClr val="000000"/>
                          </a:solidFill>
                          <a:latin typeface="Cambria Math" panose="02040503050406030204" pitchFamily="18" charset="0"/>
                        </a:rPr>
                        <m:t>=</m:t>
                      </m:r>
                      <m:sSubSup>
                        <m:sSubSupPr>
                          <m:ctrlPr>
                            <a:rPr lang="en-US" i="1">
                              <a:solidFill>
                                <a:srgbClr val="000000"/>
                              </a:solidFill>
                              <a:latin typeface="Cambria Math" panose="02040503050406030204" pitchFamily="18" charset="0"/>
                            </a:rPr>
                          </m:ctrlPr>
                        </m:sSubSupPr>
                        <m:e>
                          <m:r>
                            <a:rPr lang="en-US" i="1">
                              <a:solidFill>
                                <a:srgbClr val="000000"/>
                              </a:solidFill>
                              <a:latin typeface="Cambria Math" panose="02040503050406030204" pitchFamily="18" charset="0"/>
                            </a:rPr>
                            <m:t>𝑟</m:t>
                          </m:r>
                        </m:e>
                        <m:sub>
                          <m:r>
                            <a:rPr lang="en-US" i="1">
                              <a:solidFill>
                                <a:srgbClr val="000000"/>
                              </a:solidFill>
                              <a:latin typeface="Cambria Math" panose="02040503050406030204" pitchFamily="18" charset="0"/>
                            </a:rPr>
                            <m:t>0</m:t>
                          </m:r>
                        </m:sub>
                        <m:sup>
                          <m:r>
                            <a:rPr lang="en-US" i="1">
                              <a:solidFill>
                                <a:srgbClr val="000000"/>
                              </a:solidFill>
                              <a:latin typeface="Cambria Math" panose="02040503050406030204" pitchFamily="18" charset="0"/>
                            </a:rPr>
                            <m:t>2</m:t>
                          </m:r>
                        </m:sup>
                      </m:sSubSup>
                      <m:r>
                        <a:rPr lang="en-US" i="1">
                          <a:solidFill>
                            <a:srgbClr val="000000"/>
                          </a:solidFill>
                          <a:latin typeface="Cambria Math" panose="02040503050406030204" pitchFamily="18" charset="0"/>
                        </a:rPr>
                        <m:t>−2</m:t>
                      </m:r>
                      <m:r>
                        <a:rPr lang="en-US" i="1">
                          <a:solidFill>
                            <a:srgbClr val="000000"/>
                          </a:solidFill>
                          <a:latin typeface="Cambria Math" panose="02040503050406030204" pitchFamily="18" charset="0"/>
                        </a:rPr>
                        <m:t>𝑥𝑋</m:t>
                      </m:r>
                      <m:r>
                        <a:rPr lang="en-US" i="1">
                          <a:solidFill>
                            <a:srgbClr val="000000"/>
                          </a:solidFill>
                          <a:latin typeface="Cambria Math" panose="02040503050406030204" pitchFamily="18" charset="0"/>
                        </a:rPr>
                        <m:t>−2</m:t>
                      </m:r>
                      <m:r>
                        <a:rPr lang="en-US" i="1">
                          <a:solidFill>
                            <a:srgbClr val="000000"/>
                          </a:solidFill>
                          <a:latin typeface="Cambria Math" panose="02040503050406030204" pitchFamily="18" charset="0"/>
                        </a:rPr>
                        <m:t>𝑦𝑌</m:t>
                      </m:r>
                      <m:r>
                        <a:rPr lang="en-US" i="1">
                          <a:solidFill>
                            <a:srgbClr val="000000"/>
                          </a:solidFill>
                          <a:latin typeface="Cambria Math" panose="02040503050406030204" pitchFamily="18" charset="0"/>
                        </a:rPr>
                        <m:t>+</m:t>
                      </m:r>
                      <m:d>
                        <m:dPr>
                          <m:ctrlPr>
                            <a:rPr lang="en-US" i="1">
                              <a:solidFill>
                                <a:srgbClr val="000000"/>
                              </a:solidFill>
                              <a:latin typeface="Cambria Math" panose="02040503050406030204" pitchFamily="18" charset="0"/>
                            </a:rPr>
                          </m:ctrlPr>
                        </m:dPr>
                        <m:e>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𝑥</m:t>
                              </m:r>
                            </m:e>
                            <m:sup>
                              <m:r>
                                <a:rPr lang="en-US" i="1">
                                  <a:solidFill>
                                    <a:srgbClr val="000000"/>
                                  </a:solidFill>
                                  <a:latin typeface="Cambria Math" panose="02040503050406030204" pitchFamily="18" charset="0"/>
                                </a:rPr>
                                <m:t>2</m:t>
                              </m:r>
                            </m:sup>
                          </m:sSup>
                          <m:r>
                            <a:rPr lang="en-US" i="1">
                              <a:solidFill>
                                <a:srgbClr val="000000"/>
                              </a:solidFill>
                              <a:latin typeface="Cambria Math" panose="02040503050406030204" pitchFamily="18" charset="0"/>
                            </a:rPr>
                            <m:t>+</m:t>
                          </m:r>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𝑦</m:t>
                              </m:r>
                            </m:e>
                            <m:sup>
                              <m:r>
                                <a:rPr lang="en-US" i="1">
                                  <a:solidFill>
                                    <a:srgbClr val="000000"/>
                                  </a:solidFill>
                                  <a:latin typeface="Cambria Math" panose="02040503050406030204" pitchFamily="18" charset="0"/>
                                </a:rPr>
                                <m:t>2</m:t>
                              </m:r>
                            </m:sup>
                          </m:sSup>
                        </m:e>
                      </m:d>
                    </m:oMath>
                    <m:oMath xmlns:m="http://schemas.openxmlformats.org/officeDocument/2006/math">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𝑟</m:t>
                      </m:r>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𝑟</m:t>
                          </m:r>
                        </m:e>
                        <m:sub>
                          <m:r>
                            <a:rPr lang="en-US" i="1">
                              <a:solidFill>
                                <a:srgbClr val="000000"/>
                              </a:solidFill>
                              <a:latin typeface="Cambria Math" panose="02040503050406030204" pitchFamily="18" charset="0"/>
                            </a:rPr>
                            <m:t>0</m:t>
                          </m:r>
                        </m:sub>
                      </m:sSub>
                      <m:sSup>
                        <m:sSupPr>
                          <m:ctrlPr>
                            <a:rPr lang="en-US" i="1">
                              <a:solidFill>
                                <a:srgbClr val="000000"/>
                              </a:solidFill>
                              <a:latin typeface="Cambria Math" panose="02040503050406030204" pitchFamily="18" charset="0"/>
                            </a:rPr>
                          </m:ctrlPr>
                        </m:sSupPr>
                        <m:e>
                          <m:d>
                            <m:dPr>
                              <m:begChr m:val="["/>
                              <m:endChr m:val="]"/>
                              <m:ctrlPr>
                                <a:rPr lang="en-US" i="1">
                                  <a:solidFill>
                                    <a:srgbClr val="000000"/>
                                  </a:solidFill>
                                  <a:latin typeface="Cambria Math" panose="02040503050406030204" pitchFamily="18" charset="0"/>
                                </a:rPr>
                              </m:ctrlPr>
                            </m:dPr>
                            <m:e>
                              <m:r>
                                <a:rPr lang="en-US" i="1">
                                  <a:solidFill>
                                    <a:srgbClr val="000000"/>
                                  </a:solidFill>
                                  <a:latin typeface="Cambria Math" panose="02040503050406030204" pitchFamily="18" charset="0"/>
                                </a:rPr>
                                <m:t>1−2</m:t>
                              </m:r>
                              <m:f>
                                <m:fPr>
                                  <m:ctrlPr>
                                    <a:rPr lang="en-US" i="1">
                                      <a:solidFill>
                                        <a:srgbClr val="000000"/>
                                      </a:solidFill>
                                      <a:latin typeface="Cambria Math" panose="02040503050406030204" pitchFamily="18" charset="0"/>
                                    </a:rPr>
                                  </m:ctrlPr>
                                </m:fPr>
                                <m:num>
                                  <m:d>
                                    <m:dPr>
                                      <m:ctrlPr>
                                        <a:rPr lang="en-US" i="1">
                                          <a:solidFill>
                                            <a:srgbClr val="000000"/>
                                          </a:solidFill>
                                          <a:latin typeface="Cambria Math" panose="02040503050406030204" pitchFamily="18" charset="0"/>
                                        </a:rPr>
                                      </m:ctrlPr>
                                    </m:dPr>
                                    <m:e>
                                      <m:r>
                                        <a:rPr lang="en-US" i="1">
                                          <a:solidFill>
                                            <a:srgbClr val="000000"/>
                                          </a:solidFill>
                                          <a:latin typeface="Cambria Math" panose="02040503050406030204" pitchFamily="18" charset="0"/>
                                        </a:rPr>
                                        <m:t>𝑥𝑋</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𝑦𝑌</m:t>
                                      </m:r>
                                    </m:e>
                                  </m:d>
                                </m:num>
                                <m:den>
                                  <m:sSubSup>
                                    <m:sSubSupPr>
                                      <m:ctrlPr>
                                        <a:rPr lang="en-US" i="1">
                                          <a:solidFill>
                                            <a:srgbClr val="000000"/>
                                          </a:solidFill>
                                          <a:latin typeface="Cambria Math" panose="02040503050406030204" pitchFamily="18" charset="0"/>
                                        </a:rPr>
                                      </m:ctrlPr>
                                    </m:sSubSupPr>
                                    <m:e>
                                      <m:r>
                                        <a:rPr lang="en-US" i="1">
                                          <a:solidFill>
                                            <a:srgbClr val="000000"/>
                                          </a:solidFill>
                                          <a:latin typeface="Cambria Math" panose="02040503050406030204" pitchFamily="18" charset="0"/>
                                        </a:rPr>
                                        <m:t>𝑟</m:t>
                                      </m:r>
                                    </m:e>
                                    <m:sub>
                                      <m:r>
                                        <a:rPr lang="en-US" i="1">
                                          <a:solidFill>
                                            <a:srgbClr val="000000"/>
                                          </a:solidFill>
                                          <a:latin typeface="Cambria Math" panose="02040503050406030204" pitchFamily="18" charset="0"/>
                                        </a:rPr>
                                        <m:t>0</m:t>
                                      </m:r>
                                    </m:sub>
                                    <m:sup>
                                      <m:r>
                                        <a:rPr lang="en-US" i="1">
                                          <a:solidFill>
                                            <a:srgbClr val="000000"/>
                                          </a:solidFill>
                                          <a:latin typeface="Cambria Math" panose="02040503050406030204" pitchFamily="18" charset="0"/>
                                        </a:rPr>
                                        <m:t>2</m:t>
                                      </m:r>
                                    </m:sup>
                                  </m:sSubSup>
                                </m:den>
                              </m:f>
                            </m:e>
                          </m:d>
                        </m:e>
                        <m:sup>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1</m:t>
                              </m:r>
                            </m:num>
                            <m:den>
                              <m:r>
                                <a:rPr lang="en-US" i="1">
                                  <a:solidFill>
                                    <a:srgbClr val="000000"/>
                                  </a:solidFill>
                                  <a:latin typeface="Cambria Math" panose="02040503050406030204" pitchFamily="18" charset="0"/>
                                </a:rPr>
                                <m:t>2</m:t>
                              </m:r>
                            </m:den>
                          </m:f>
                        </m:sup>
                      </m:sSup>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𝑥</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𝑦</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negligible</m:t>
                      </m:r>
                    </m:oMath>
                    <m:oMath xmlns:m="http://schemas.openxmlformats.org/officeDocument/2006/math">
                      <m:r>
                        <m:rPr>
                          <m:nor/>
                        </m:rPr>
                        <a:rPr lang="en-US" i="0">
                          <a:solidFill>
                            <a:srgbClr val="000000"/>
                          </a:solidFill>
                          <a:latin typeface="Cambria Math" panose="02040503050406030204" pitchFamily="18" charset="0"/>
                        </a:rPr>
                        <m:t>Using</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binomial</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expansion</m:t>
                      </m:r>
                      <m:r>
                        <m:rPr>
                          <m:nor/>
                        </m:rPr>
                        <a:rPr lang="en-US" i="0">
                          <a:solidFill>
                            <a:srgbClr val="000000"/>
                          </a:solidFill>
                          <a:latin typeface="Cambria Math" panose="02040503050406030204" pitchFamily="18" charset="0"/>
                        </a:rPr>
                        <m:t>  </m:t>
                      </m:r>
                      <m:sSup>
                        <m:sSupPr>
                          <m:ctrlPr>
                            <a:rPr lang="en-US" i="1">
                              <a:solidFill>
                                <a:srgbClr val="000000"/>
                              </a:solidFill>
                              <a:latin typeface="Cambria Math" panose="02040503050406030204" pitchFamily="18" charset="0"/>
                            </a:rPr>
                          </m:ctrlPr>
                        </m:sSupPr>
                        <m:e>
                          <m:d>
                            <m:dPr>
                              <m:ctrlPr>
                                <a:rPr lang="en-US" i="1">
                                  <a:solidFill>
                                    <a:srgbClr val="000000"/>
                                  </a:solidFill>
                                  <a:latin typeface="Cambria Math" panose="02040503050406030204" pitchFamily="18" charset="0"/>
                                </a:rPr>
                              </m:ctrlPr>
                            </m:dPr>
                            <m:e>
                              <m:r>
                                <a:rPr lang="en-US" i="1">
                                  <a:solidFill>
                                    <a:srgbClr val="000000"/>
                                  </a:solidFill>
                                  <a:latin typeface="Cambria Math" panose="02040503050406030204" pitchFamily="18" charset="0"/>
                                </a:rPr>
                                <m:t>1+</m:t>
                              </m:r>
                              <m:r>
                                <a:rPr lang="en-US" i="1">
                                  <a:solidFill>
                                    <a:srgbClr val="000000"/>
                                  </a:solidFill>
                                  <a:latin typeface="Cambria Math" panose="02040503050406030204" pitchFamily="18" charset="0"/>
                                </a:rPr>
                                <m:t>𝑢</m:t>
                              </m:r>
                            </m:e>
                          </m:d>
                        </m:e>
                        <m:sup>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1</m:t>
                              </m:r>
                            </m:num>
                            <m:den>
                              <m:r>
                                <a:rPr lang="en-US" i="1">
                                  <a:solidFill>
                                    <a:srgbClr val="000000"/>
                                  </a:solidFill>
                                  <a:latin typeface="Cambria Math" panose="02040503050406030204" pitchFamily="18" charset="0"/>
                                </a:rPr>
                                <m:t>2</m:t>
                              </m:r>
                            </m:den>
                          </m:f>
                        </m:sup>
                      </m:sSup>
                      <m:r>
                        <a:rPr lang="en-US" i="1">
                          <a:solidFill>
                            <a:srgbClr val="000000"/>
                          </a:solidFill>
                          <a:latin typeface="Cambria Math" panose="02040503050406030204" pitchFamily="18" charset="0"/>
                        </a:rPr>
                        <m:t>=1+</m:t>
                      </m:r>
                      <m:d>
                        <m:dPr>
                          <m:ctrlPr>
                            <a:rPr lang="en-US" i="1">
                              <a:solidFill>
                                <a:srgbClr val="000000"/>
                              </a:solidFill>
                              <a:latin typeface="Cambria Math" panose="02040503050406030204" pitchFamily="18" charset="0"/>
                            </a:rPr>
                          </m:ctrlPr>
                        </m:dPr>
                        <m:e>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1</m:t>
                              </m:r>
                            </m:num>
                            <m:den>
                              <m:r>
                                <a:rPr lang="en-US" i="1">
                                  <a:solidFill>
                                    <a:srgbClr val="000000"/>
                                  </a:solidFill>
                                  <a:latin typeface="Cambria Math" panose="02040503050406030204" pitchFamily="18" charset="0"/>
                                </a:rPr>
                                <m:t>2</m:t>
                              </m:r>
                            </m:den>
                          </m:f>
                        </m:e>
                      </m:d>
                      <m:r>
                        <a:rPr lang="en-US" i="1">
                          <a:solidFill>
                            <a:srgbClr val="000000"/>
                          </a:solidFill>
                          <a:latin typeface="Cambria Math" panose="02040503050406030204" pitchFamily="18" charset="0"/>
                        </a:rPr>
                        <m:t>𝑢</m:t>
                      </m:r>
                      <m:r>
                        <a:rPr lang="en-US" i="1">
                          <a:solidFill>
                            <a:srgbClr val="000000"/>
                          </a:solidFill>
                          <a:latin typeface="Cambria Math" panose="02040503050406030204" pitchFamily="18" charset="0"/>
                        </a:rPr>
                        <m:t>+⋯</m:t>
                      </m:r>
                    </m:oMath>
                    <m:oMath xmlns:m="http://schemas.openxmlformats.org/officeDocument/2006/math">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𝑟</m:t>
                      </m:r>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𝑟</m:t>
                          </m:r>
                        </m:e>
                        <m:sub>
                          <m:r>
                            <a:rPr lang="en-US" i="1">
                              <a:solidFill>
                                <a:srgbClr val="000000"/>
                              </a:solidFill>
                              <a:latin typeface="Cambria Math" panose="02040503050406030204" pitchFamily="18" charset="0"/>
                            </a:rPr>
                            <m:t>0</m:t>
                          </m:r>
                        </m:sub>
                      </m:sSub>
                      <m:d>
                        <m:dPr>
                          <m:begChr m:val="["/>
                          <m:endChr m:val="]"/>
                          <m:ctrlPr>
                            <a:rPr lang="en-US" i="1">
                              <a:solidFill>
                                <a:srgbClr val="000000"/>
                              </a:solidFill>
                              <a:latin typeface="Cambria Math" panose="02040503050406030204" pitchFamily="18" charset="0"/>
                            </a:rPr>
                          </m:ctrlPr>
                        </m:dPr>
                        <m:e>
                          <m:r>
                            <a:rPr lang="en-US" i="1">
                              <a:solidFill>
                                <a:srgbClr val="000000"/>
                              </a:solidFill>
                              <a:latin typeface="Cambria Math" panose="02040503050406030204" pitchFamily="18" charset="0"/>
                            </a:rPr>
                            <m:t>1−</m:t>
                          </m:r>
                          <m:f>
                            <m:fPr>
                              <m:ctrlPr>
                                <a:rPr lang="en-US" i="1">
                                  <a:solidFill>
                                    <a:srgbClr val="000000"/>
                                  </a:solidFill>
                                  <a:latin typeface="Cambria Math" panose="02040503050406030204" pitchFamily="18" charset="0"/>
                                </a:rPr>
                              </m:ctrlPr>
                            </m:fPr>
                            <m:num>
                              <m:d>
                                <m:dPr>
                                  <m:ctrlPr>
                                    <a:rPr lang="en-US" i="1">
                                      <a:solidFill>
                                        <a:srgbClr val="000000"/>
                                      </a:solidFill>
                                      <a:latin typeface="Cambria Math" panose="02040503050406030204" pitchFamily="18" charset="0"/>
                                    </a:rPr>
                                  </m:ctrlPr>
                                </m:dPr>
                                <m:e>
                                  <m:r>
                                    <a:rPr lang="en-US" i="1">
                                      <a:solidFill>
                                        <a:srgbClr val="000000"/>
                                      </a:solidFill>
                                      <a:latin typeface="Cambria Math" panose="02040503050406030204" pitchFamily="18" charset="0"/>
                                    </a:rPr>
                                    <m:t>𝑥𝑋</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𝑦𝑌</m:t>
                                  </m:r>
                                </m:e>
                              </m:d>
                            </m:num>
                            <m:den>
                              <m:sSubSup>
                                <m:sSubSupPr>
                                  <m:ctrlPr>
                                    <a:rPr lang="en-US" i="1">
                                      <a:solidFill>
                                        <a:srgbClr val="000000"/>
                                      </a:solidFill>
                                      <a:latin typeface="Cambria Math" panose="02040503050406030204" pitchFamily="18" charset="0"/>
                                    </a:rPr>
                                  </m:ctrlPr>
                                </m:sSubSupPr>
                                <m:e>
                                  <m:r>
                                    <a:rPr lang="en-US" i="1">
                                      <a:solidFill>
                                        <a:srgbClr val="000000"/>
                                      </a:solidFill>
                                      <a:latin typeface="Cambria Math" panose="02040503050406030204" pitchFamily="18" charset="0"/>
                                    </a:rPr>
                                    <m:t>𝑟</m:t>
                                  </m:r>
                                </m:e>
                                <m:sub>
                                  <m:r>
                                    <a:rPr lang="en-US" i="1">
                                      <a:solidFill>
                                        <a:srgbClr val="000000"/>
                                      </a:solidFill>
                                      <a:latin typeface="Cambria Math" panose="02040503050406030204" pitchFamily="18" charset="0"/>
                                    </a:rPr>
                                    <m:t>0</m:t>
                                  </m:r>
                                </m:sub>
                                <m:sup>
                                  <m:r>
                                    <a:rPr lang="en-US" i="1">
                                      <a:solidFill>
                                        <a:srgbClr val="000000"/>
                                      </a:solidFill>
                                      <a:latin typeface="Cambria Math" panose="02040503050406030204" pitchFamily="18" charset="0"/>
                                    </a:rPr>
                                    <m:t>2</m:t>
                                  </m:r>
                                </m:sup>
                              </m:sSubSup>
                            </m:den>
                          </m:f>
                        </m:e>
                      </m:d>
                    </m:oMath>
                  </m:oMathPara>
                </a14:m>
                <a:endParaRPr lang="en-US" dirty="0"/>
              </a:p>
            </p:txBody>
          </p:sp>
        </mc:Choice>
        <mc:Fallback xmlns="">
          <p:sp>
            <p:nvSpPr>
              <p:cNvPr id="6" name="Object 5"/>
              <p:cNvSpPr txBox="1">
                <a:spLocks noRot="1" noChangeAspect="1" noMove="1" noResize="1" noEditPoints="1" noAdjustHandles="1" noChangeArrowheads="1" noChangeShapeType="1" noTextEdit="1"/>
              </p:cNvSpPr>
              <p:nvPr/>
            </p:nvSpPr>
            <p:spPr>
              <a:xfrm>
                <a:off x="7316599" y="2220916"/>
                <a:ext cx="4700587" cy="3619499"/>
              </a:xfrm>
              <a:prstGeom prst="rect">
                <a:avLst/>
              </a:prstGeom>
              <a:blipFill>
                <a:blip r:embed="rId3"/>
                <a:stretch>
                  <a:fillRect l="-259"/>
                </a:stretch>
              </a:blipFill>
            </p:spPr>
            <p:txBody>
              <a:bodyPr/>
              <a:lstStyle/>
              <a:p>
                <a:r>
                  <a:rPr lang="en-US">
                    <a:noFill/>
                  </a:rPr>
                  <a:t> </a:t>
                </a:r>
              </a:p>
            </p:txBody>
          </p:sp>
        </mc:Fallback>
      </mc:AlternateContent>
    </p:spTree>
    <p:extLst>
      <p:ext uri="{BB962C8B-B14F-4D97-AF65-F5344CB8AC3E}">
        <p14:creationId xmlns:p14="http://schemas.microsoft.com/office/powerpoint/2010/main" val="2753587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109183"/>
            <a:ext cx="10058400" cy="682388"/>
          </a:xfrm>
        </p:spPr>
        <p:txBody>
          <a:bodyPr>
            <a:normAutofit fontScale="90000"/>
          </a:bodyPr>
          <a:lstStyle/>
          <a:p>
            <a:r>
              <a:rPr lang="en-US" b="1" dirty="0" err="1">
                <a:latin typeface="Times New Roman" panose="02020603050405020304" pitchFamily="18" charset="0"/>
                <a:cs typeface="Times New Roman" panose="02020603050405020304" pitchFamily="18" charset="0"/>
              </a:rPr>
              <a:t>Fraunhofer</a:t>
            </a:r>
            <a:r>
              <a:rPr lang="en-US" b="1" dirty="0">
                <a:latin typeface="Times New Roman" panose="02020603050405020304" pitchFamily="18" charset="0"/>
                <a:cs typeface="Times New Roman" panose="02020603050405020304" pitchFamily="18" charset="0"/>
              </a:rPr>
              <a:t> diffraction (3)</a:t>
            </a:r>
          </a:p>
        </p:txBody>
      </p:sp>
      <p:sp>
        <p:nvSpPr>
          <p:cNvPr id="3" name="Content Placeholder 2"/>
          <p:cNvSpPr>
            <a:spLocks noGrp="1"/>
          </p:cNvSpPr>
          <p:nvPr>
            <p:ph idx="1"/>
          </p:nvPr>
        </p:nvSpPr>
        <p:spPr>
          <a:xfrm>
            <a:off x="272955" y="914400"/>
            <a:ext cx="11566620" cy="4954694"/>
          </a:xfrm>
          <a:solidFill>
            <a:schemeClr val="bg1"/>
          </a:solidFill>
        </p:spPr>
        <p:txBody>
          <a:bodyPr>
            <a:normAutofit/>
          </a:bodyPr>
          <a:lstStyle/>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Define the </a:t>
            </a:r>
            <a:r>
              <a:rPr lang="en-US" sz="2400" b="1" dirty="0">
                <a:solidFill>
                  <a:srgbClr val="FF0000"/>
                </a:solidFill>
                <a:latin typeface="Times New Roman" panose="02020603050405020304" pitchFamily="18" charset="0"/>
                <a:cs typeface="Times New Roman" panose="02020603050405020304" pitchFamily="18" charset="0"/>
              </a:rPr>
              <a:t>relative amplitude distribution </a:t>
            </a:r>
            <a:r>
              <a:rPr lang="en-US" sz="2400" i="1" dirty="0" err="1">
                <a:latin typeface="Times New Roman" panose="02020603050405020304" pitchFamily="18" charset="0"/>
                <a:cs typeface="Times New Roman" panose="02020603050405020304" pitchFamily="18" charset="0"/>
              </a:rPr>
              <a:t>A</a:t>
            </a:r>
            <a:r>
              <a:rPr lang="en-US" sz="2400" baseline="-25000" dirty="0" err="1">
                <a:latin typeface="Times New Roman" panose="02020603050405020304" pitchFamily="18" charset="0"/>
                <a:cs typeface="Times New Roman" panose="02020603050405020304" pitchFamily="18" charset="0"/>
              </a:rPr>
              <a:t>p</a:t>
            </a:r>
            <a:r>
              <a:rPr lang="en-US" sz="2400" dirty="0">
                <a:latin typeface="Times New Roman" panose="02020603050405020304" pitchFamily="18" charset="0"/>
                <a:cs typeface="Times New Roman" panose="02020603050405020304" pitchFamily="18" charset="0"/>
              </a:rPr>
              <a:t> of the electric field in the spectrum plane.</a:t>
            </a:r>
          </a:p>
          <a:p>
            <a:pPr>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Also, introduction the </a:t>
            </a:r>
            <a:r>
              <a:rPr lang="en-US" sz="2400" b="1" dirty="0">
                <a:latin typeface="Times New Roman" panose="02020603050405020304" pitchFamily="18" charset="0"/>
                <a:cs typeface="Times New Roman" panose="02020603050405020304" pitchFamily="18" charset="0"/>
              </a:rPr>
              <a:t>angular spatial frequencies</a:t>
            </a:r>
            <a:r>
              <a:rPr lang="en-US" sz="2400" dirty="0">
                <a:latin typeface="Times New Roman" panose="02020603050405020304" pitchFamily="18" charset="0"/>
                <a:cs typeface="Times New Roman" panose="02020603050405020304" pitchFamily="18" charset="0"/>
              </a:rPr>
              <a:t>,</a:t>
            </a:r>
          </a:p>
          <a:p>
            <a:pPr>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This gives</a:t>
            </a:r>
          </a:p>
          <a:p>
            <a:pPr>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This shows that the </a:t>
            </a:r>
            <a:r>
              <a:rPr lang="en-US" sz="2400" b="1" dirty="0">
                <a:latin typeface="Times New Roman" panose="02020603050405020304" pitchFamily="18" charset="0"/>
                <a:cs typeface="Times New Roman" panose="02020603050405020304" pitchFamily="18" charset="0"/>
              </a:rPr>
              <a:t>amplitude distribution </a:t>
            </a:r>
            <a:r>
              <a:rPr lang="en-US" sz="2400" dirty="0">
                <a:latin typeface="Times New Roman" panose="02020603050405020304" pitchFamily="18" charset="0"/>
                <a:cs typeface="Times New Roman" panose="02020603050405020304" pitchFamily="18" charset="0"/>
              </a:rPr>
              <a:t>or </a:t>
            </a:r>
            <a:r>
              <a:rPr lang="en-US" sz="2400" b="1" dirty="0" err="1">
                <a:latin typeface="Times New Roman" panose="02020603050405020304" pitchFamily="18" charset="0"/>
                <a:cs typeface="Times New Roman" panose="02020603050405020304" pitchFamily="18" charset="0"/>
              </a:rPr>
              <a:t>Fraunhofer</a:t>
            </a:r>
            <a:r>
              <a:rPr lang="en-US" sz="2400" b="1" dirty="0">
                <a:latin typeface="Times New Roman" panose="02020603050405020304" pitchFamily="18" charset="0"/>
                <a:cs typeface="Times New Roman" panose="02020603050405020304" pitchFamily="18" charset="0"/>
              </a:rPr>
              <a:t> diffraction pattern  </a:t>
            </a:r>
            <a:r>
              <a:rPr lang="en-US" sz="2400" i="1" dirty="0" err="1">
                <a:latin typeface="Times New Roman" panose="02020603050405020304" pitchFamily="18" charset="0"/>
                <a:cs typeface="Times New Roman" panose="02020603050405020304" pitchFamily="18" charset="0"/>
              </a:rPr>
              <a:t>A</a:t>
            </a:r>
            <a:r>
              <a:rPr lang="en-US" sz="2400" baseline="-25000" dirty="0" err="1">
                <a:latin typeface="Times New Roman" panose="02020603050405020304" pitchFamily="18" charset="0"/>
                <a:cs typeface="Times New Roman" panose="02020603050405020304" pitchFamily="18" charset="0"/>
              </a:rPr>
              <a:t>p</a:t>
            </a:r>
            <a:r>
              <a:rPr lang="en-US" sz="2400"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k</a:t>
            </a:r>
            <a:r>
              <a:rPr lang="en-US" sz="2400" baseline="-25000" dirty="0" err="1">
                <a:latin typeface="Times New Roman" panose="02020603050405020304" pitchFamily="18" charset="0"/>
                <a:cs typeface="Times New Roman" panose="02020603050405020304" pitchFamily="18" charset="0"/>
              </a:rPr>
              <a:t>X</a:t>
            </a:r>
            <a:r>
              <a:rPr lang="en-US" sz="2400" dirty="0" err="1">
                <a:latin typeface="Times New Roman" panose="02020603050405020304" pitchFamily="18" charset="0"/>
                <a:cs typeface="Times New Roman" panose="02020603050405020304" pitchFamily="18" charset="0"/>
              </a:rPr>
              <a:t>,</a:t>
            </a:r>
            <a:r>
              <a:rPr lang="en-US" sz="2400" i="1" dirty="0" err="1">
                <a:latin typeface="Times New Roman" panose="02020603050405020304" pitchFamily="18" charset="0"/>
                <a:cs typeface="Times New Roman" panose="02020603050405020304" pitchFamily="18" charset="0"/>
              </a:rPr>
              <a:t>k</a:t>
            </a:r>
            <a:r>
              <a:rPr lang="en-US" sz="2400" baseline="-25000" dirty="0" err="1">
                <a:latin typeface="Times New Roman" panose="02020603050405020304" pitchFamily="18" charset="0"/>
                <a:cs typeface="Times New Roman" panose="02020603050405020304" pitchFamily="18" charset="0"/>
              </a:rPr>
              <a:t>Y</a:t>
            </a:r>
            <a:r>
              <a:rPr lang="en-US" sz="2400" dirty="0">
                <a:latin typeface="Times New Roman" panose="02020603050405020304" pitchFamily="18" charset="0"/>
                <a:cs typeface="Times New Roman" panose="02020603050405020304" pitchFamily="18" charset="0"/>
              </a:rPr>
              <a:t>) actually is the </a:t>
            </a:r>
            <a:r>
              <a:rPr lang="en-US" sz="2400" b="1" dirty="0">
                <a:solidFill>
                  <a:srgbClr val="FF0000"/>
                </a:solidFill>
                <a:latin typeface="Times New Roman" panose="02020603050405020304" pitchFamily="18" charset="0"/>
                <a:cs typeface="Times New Roman" panose="02020603050405020304" pitchFamily="18" charset="0"/>
              </a:rPr>
              <a:t>2D</a:t>
            </a:r>
            <a:r>
              <a:rPr lang="en-US" sz="2400" dirty="0">
                <a:latin typeface="Times New Roman" panose="02020603050405020304" pitchFamily="18" charset="0"/>
                <a:cs typeface="Times New Roman" panose="02020603050405020304" pitchFamily="18" charset="0"/>
              </a:rPr>
              <a:t> </a:t>
            </a:r>
            <a:r>
              <a:rPr lang="en-US" sz="2400" b="1" dirty="0">
                <a:solidFill>
                  <a:srgbClr val="FF0000"/>
                </a:solidFill>
                <a:latin typeface="Times New Roman" panose="02020603050405020304" pitchFamily="18" charset="0"/>
                <a:cs typeface="Times New Roman" panose="02020603050405020304" pitchFamily="18" charset="0"/>
              </a:rPr>
              <a:t>Fourier transform </a:t>
            </a:r>
            <a:r>
              <a:rPr lang="en-US" sz="2400" dirty="0">
                <a:latin typeface="Times New Roman" panose="02020603050405020304" pitchFamily="18" charset="0"/>
                <a:cs typeface="Times New Roman" panose="02020603050405020304" pitchFamily="18" charset="0"/>
              </a:rPr>
              <a:t>of the </a:t>
            </a:r>
            <a:r>
              <a:rPr lang="en-US" sz="2400" b="1" dirty="0">
                <a:latin typeface="Times New Roman" panose="02020603050405020304" pitchFamily="18" charset="0"/>
                <a:cs typeface="Times New Roman" panose="02020603050405020304" pitchFamily="18" charset="0"/>
              </a:rPr>
              <a:t>aperture function </a:t>
            </a:r>
            <a:r>
              <a:rPr lang="en-US" sz="2400" i="1" dirty="0">
                <a:latin typeface="Times New Roman" panose="02020603050405020304" pitchFamily="18" charset="0"/>
                <a:cs typeface="Times New Roman" panose="02020603050405020304" pitchFamily="18" charset="0"/>
              </a:rPr>
              <a:t>E</a:t>
            </a:r>
            <a:r>
              <a:rPr lang="en-US" sz="2400" baseline="-25000" dirty="0">
                <a:latin typeface="Times New Roman" panose="02020603050405020304" pitchFamily="18" charset="0"/>
                <a:cs typeface="Times New Roman" panose="02020603050405020304" pitchFamily="18" charset="0"/>
              </a:rPr>
              <a:t>A  </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x,y</a:t>
            </a:r>
            <a:r>
              <a:rPr lang="en-US" sz="2400" dirty="0">
                <a:latin typeface="Times New Roman" panose="02020603050405020304" pitchFamily="18" charset="0"/>
                <a:cs typeface="Times New Roman" panose="02020603050405020304" pitchFamily="18" charset="0"/>
              </a:rPr>
              <a:t>).</a:t>
            </a:r>
          </a:p>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This also reveals that the </a:t>
            </a:r>
            <a:r>
              <a:rPr lang="en-US" sz="2400" b="1" dirty="0">
                <a:solidFill>
                  <a:srgbClr val="FF0000"/>
                </a:solidFill>
                <a:latin typeface="Times New Roman" panose="02020603050405020304" pitchFamily="18" charset="0"/>
                <a:cs typeface="Times New Roman" panose="02020603050405020304" pitchFamily="18" charset="0"/>
              </a:rPr>
              <a:t>inverse transform </a:t>
            </a:r>
            <a:r>
              <a:rPr lang="en-US" sz="2400" dirty="0">
                <a:latin typeface="Times New Roman" panose="02020603050405020304" pitchFamily="18" charset="0"/>
                <a:cs typeface="Times New Roman" panose="02020603050405020304" pitchFamily="18" charset="0"/>
              </a:rPr>
              <a:t>gives</a:t>
            </a:r>
          </a:p>
        </p:txBody>
      </p:sp>
      <p:sp>
        <p:nvSpPr>
          <p:cNvPr id="4" name="Slide Number Placeholder 3"/>
          <p:cNvSpPr>
            <a:spLocks noGrp="1"/>
          </p:cNvSpPr>
          <p:nvPr>
            <p:ph type="sldNum" sz="quarter" idx="12"/>
          </p:nvPr>
        </p:nvSpPr>
        <p:spPr/>
        <p:txBody>
          <a:bodyPr/>
          <a:lstStyle/>
          <a:p>
            <a:fld id="{63B05E86-07BE-43B8-8130-896D23496EBB}" type="slidenum">
              <a:rPr lang="en-US" smtClean="0"/>
              <a:t>24</a:t>
            </a:fld>
            <a:endParaRPr lang="en-US"/>
          </a:p>
        </p:txBody>
      </p:sp>
      <mc:AlternateContent xmlns:mc="http://schemas.openxmlformats.org/markup-compatibility/2006" xmlns:a14="http://schemas.microsoft.com/office/drawing/2010/main">
        <mc:Choice Requires="a14">
          <p:sp>
            <p:nvSpPr>
              <p:cNvPr id="5" name="Object 4"/>
              <p:cNvSpPr txBox="1"/>
              <p:nvPr/>
            </p:nvSpPr>
            <p:spPr>
              <a:xfrm>
                <a:off x="3245611" y="1459030"/>
                <a:ext cx="4611613" cy="761503"/>
              </a:xfrm>
              <a:prstGeom prst="rect">
                <a:avLst/>
              </a:prstGeom>
              <a:solidFill>
                <a:srgbClr val="FFFF00"/>
              </a:solidFill>
            </p:spPr>
            <p:txBody>
              <a:bodyPr>
                <a:normAutofit fontScale="77500" lnSpcReduction="20000"/>
              </a:bodyPr>
              <a:lstStyle/>
              <a:p>
                <a:pPr/>
                <a14:m>
                  <m:oMathPara xmlns:m="http://schemas.openxmlformats.org/officeDocument/2006/math">
                    <m:oMathParaPr>
                      <m:jc m:val="left"/>
                    </m:oMathParaPr>
                    <m:oMath xmlns:m="http://schemas.openxmlformats.org/officeDocument/2006/math">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𝐴</m:t>
                          </m:r>
                        </m:e>
                        <m:sub>
                          <m:r>
                            <a:rPr lang="en-US" sz="2000" i="1">
                              <a:solidFill>
                                <a:srgbClr val="000000"/>
                              </a:solidFill>
                              <a:latin typeface="Cambria Math" panose="02040503050406030204" pitchFamily="18" charset="0"/>
                            </a:rPr>
                            <m:t>𝑝</m:t>
                          </m:r>
                        </m:sub>
                      </m:sSub>
                      <m:r>
                        <a:rPr lang="en-US" sz="2000" i="1">
                          <a:solidFill>
                            <a:srgbClr val="000000"/>
                          </a:solidFill>
                          <a:latin typeface="Cambria Math" panose="02040503050406030204" pitchFamily="18" charset="0"/>
                        </a:rPr>
                        <m:t>=</m:t>
                      </m:r>
                      <m:r>
                        <a:rPr lang="en-US" sz="2000" i="1">
                          <a:solidFill>
                            <a:srgbClr val="000000"/>
                          </a:solidFill>
                          <a:latin typeface="Cambria Math" panose="02040503050406030204" pitchFamily="18" charset="0"/>
                        </a:rPr>
                        <m:t>𝑍</m:t>
                      </m:r>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𝐸</m:t>
                          </m:r>
                        </m:e>
                        <m:sub>
                          <m:r>
                            <a:rPr lang="en-US" sz="2000" i="1">
                              <a:solidFill>
                                <a:srgbClr val="000000"/>
                              </a:solidFill>
                              <a:latin typeface="Cambria Math" panose="02040503050406030204" pitchFamily="18" charset="0"/>
                            </a:rPr>
                            <m:t>𝑝</m:t>
                          </m:r>
                        </m:sub>
                      </m:sSub>
                      <m:sSup>
                        <m:sSupPr>
                          <m:ctrlPr>
                            <a:rPr lang="en-US" sz="2000" i="1">
                              <a:solidFill>
                                <a:srgbClr val="000000"/>
                              </a:solidFill>
                              <a:latin typeface="Cambria Math" panose="02040503050406030204" pitchFamily="18" charset="0"/>
                            </a:rPr>
                          </m:ctrlPr>
                        </m:sSupPr>
                        <m:e>
                          <m:r>
                            <a:rPr lang="en-US" sz="2000" i="1">
                              <a:solidFill>
                                <a:srgbClr val="000000"/>
                              </a:solidFill>
                              <a:latin typeface="Cambria Math" panose="02040503050406030204" pitchFamily="18" charset="0"/>
                            </a:rPr>
                            <m:t>𝑒</m:t>
                          </m:r>
                        </m:e>
                        <m:sup>
                          <m:r>
                            <a:rPr lang="en-US" sz="2000" i="1">
                              <a:solidFill>
                                <a:srgbClr val="000000"/>
                              </a:solidFill>
                              <a:latin typeface="Cambria Math" panose="02040503050406030204" pitchFamily="18" charset="0"/>
                            </a:rPr>
                            <m:t>−</m:t>
                          </m:r>
                          <m:r>
                            <a:rPr lang="en-US" sz="2000" i="1">
                              <a:solidFill>
                                <a:srgbClr val="000000"/>
                              </a:solidFill>
                              <a:latin typeface="Cambria Math" panose="02040503050406030204" pitchFamily="18" charset="0"/>
                            </a:rPr>
                            <m:t>𝑖</m:t>
                          </m:r>
                          <m:d>
                            <m:dPr>
                              <m:ctrlPr>
                                <a:rPr lang="en-US" sz="2000" i="1">
                                  <a:solidFill>
                                    <a:srgbClr val="000000"/>
                                  </a:solidFill>
                                  <a:latin typeface="Cambria Math" panose="02040503050406030204" pitchFamily="18" charset="0"/>
                                </a:rPr>
                              </m:ctrlPr>
                            </m:dPr>
                            <m:e>
                              <m:r>
                                <a:rPr lang="en-US" sz="2000" i="1">
                                  <a:solidFill>
                                    <a:srgbClr val="000000"/>
                                  </a:solidFill>
                                  <a:latin typeface="Cambria Math" panose="02040503050406030204" pitchFamily="18" charset="0"/>
                                </a:rPr>
                                <m:t>𝜔</m:t>
                              </m:r>
                              <m:r>
                                <a:rPr lang="en-US" sz="2000" i="1">
                                  <a:solidFill>
                                    <a:srgbClr val="000000"/>
                                  </a:solidFill>
                                  <a:latin typeface="Cambria Math" panose="02040503050406030204" pitchFamily="18" charset="0"/>
                                </a:rPr>
                                <m:t>𝑡</m:t>
                              </m:r>
                              <m:r>
                                <a:rPr lang="en-US" sz="2000" i="1">
                                  <a:solidFill>
                                    <a:srgbClr val="000000"/>
                                  </a:solidFill>
                                  <a:latin typeface="Cambria Math" panose="02040503050406030204" pitchFamily="18" charset="0"/>
                                </a:rPr>
                                <m:t>−</m:t>
                              </m:r>
                              <m:r>
                                <a:rPr lang="en-US" sz="2000" i="1">
                                  <a:solidFill>
                                    <a:srgbClr val="000000"/>
                                  </a:solidFill>
                                  <a:latin typeface="Cambria Math" panose="02040503050406030204" pitchFamily="18" charset="0"/>
                                </a:rPr>
                                <m:t>𝑘</m:t>
                              </m:r>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𝑟</m:t>
                                  </m:r>
                                </m:e>
                                <m:sub>
                                  <m:r>
                                    <a:rPr lang="en-US" sz="2000" i="1">
                                      <a:solidFill>
                                        <a:srgbClr val="000000"/>
                                      </a:solidFill>
                                      <a:latin typeface="Cambria Math" panose="02040503050406030204" pitchFamily="18" charset="0"/>
                                    </a:rPr>
                                    <m:t>0</m:t>
                                  </m:r>
                                </m:sub>
                              </m:sSub>
                            </m:e>
                          </m:d>
                        </m:sup>
                      </m:sSup>
                      <m:r>
                        <a:rPr lang="en-US" sz="2000" i="1">
                          <a:solidFill>
                            <a:srgbClr val="000000"/>
                          </a:solidFill>
                          <a:latin typeface="Cambria Math" panose="02040503050406030204" pitchFamily="18" charset="0"/>
                        </a:rPr>
                        <m:t>=</m:t>
                      </m:r>
                      <m:nary>
                        <m:naryPr>
                          <m:chr m:val="∬"/>
                          <m:subHide m:val="on"/>
                          <m:supHide m:val="on"/>
                          <m:ctrlPr>
                            <a:rPr lang="en-US" sz="2000" i="1">
                              <a:solidFill>
                                <a:srgbClr val="000000"/>
                              </a:solidFill>
                              <a:latin typeface="Cambria Math" panose="02040503050406030204" pitchFamily="18" charset="0"/>
                            </a:rPr>
                          </m:ctrlPr>
                        </m:naryPr>
                        <m:sub/>
                        <m:sup/>
                        <m:e>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𝐸</m:t>
                              </m:r>
                            </m:e>
                            <m:sub>
                              <m:r>
                                <a:rPr lang="en-US" sz="2000" i="1">
                                  <a:solidFill>
                                    <a:srgbClr val="000000"/>
                                  </a:solidFill>
                                  <a:latin typeface="Cambria Math" panose="02040503050406030204" pitchFamily="18" charset="0"/>
                                </a:rPr>
                                <m:t>𝐴</m:t>
                              </m:r>
                            </m:sub>
                          </m:sSub>
                          <m:d>
                            <m:dPr>
                              <m:ctrlPr>
                                <a:rPr lang="en-US" sz="2000" i="1">
                                  <a:solidFill>
                                    <a:srgbClr val="000000"/>
                                  </a:solidFill>
                                  <a:latin typeface="Cambria Math" panose="02040503050406030204" pitchFamily="18" charset="0"/>
                                </a:rPr>
                              </m:ctrlPr>
                            </m:dPr>
                            <m:e>
                              <m:r>
                                <a:rPr lang="en-US" sz="2000" i="1">
                                  <a:solidFill>
                                    <a:srgbClr val="000000"/>
                                  </a:solidFill>
                                  <a:latin typeface="Cambria Math" panose="02040503050406030204" pitchFamily="18" charset="0"/>
                                </a:rPr>
                                <m:t>𝑥</m:t>
                              </m:r>
                              <m:r>
                                <a:rPr lang="en-US" sz="2000" i="1">
                                  <a:solidFill>
                                    <a:srgbClr val="000000"/>
                                  </a:solidFill>
                                  <a:latin typeface="Cambria Math" panose="02040503050406030204" pitchFamily="18" charset="0"/>
                                </a:rPr>
                                <m:t>,</m:t>
                              </m:r>
                              <m:r>
                                <a:rPr lang="en-US" sz="2000" i="1">
                                  <a:solidFill>
                                    <a:srgbClr val="000000"/>
                                  </a:solidFill>
                                  <a:latin typeface="Cambria Math" panose="02040503050406030204" pitchFamily="18" charset="0"/>
                                </a:rPr>
                                <m:t>𝑦</m:t>
                              </m:r>
                            </m:e>
                          </m:d>
                          <m:sSup>
                            <m:sSupPr>
                              <m:ctrlPr>
                                <a:rPr lang="en-US" sz="2000" i="1">
                                  <a:solidFill>
                                    <a:srgbClr val="000000"/>
                                  </a:solidFill>
                                  <a:latin typeface="Cambria Math" panose="02040503050406030204" pitchFamily="18" charset="0"/>
                                </a:rPr>
                              </m:ctrlPr>
                            </m:sSupPr>
                            <m:e>
                              <m:r>
                                <a:rPr lang="en-US" sz="2000" i="1">
                                  <a:solidFill>
                                    <a:srgbClr val="000000"/>
                                  </a:solidFill>
                                  <a:latin typeface="Cambria Math" panose="02040503050406030204" pitchFamily="18" charset="0"/>
                                </a:rPr>
                                <m:t>𝑒</m:t>
                              </m:r>
                            </m:e>
                            <m:sup>
                              <m:r>
                                <a:rPr lang="en-US" sz="2000" i="1">
                                  <a:solidFill>
                                    <a:srgbClr val="000000"/>
                                  </a:solidFill>
                                  <a:latin typeface="Cambria Math" panose="02040503050406030204" pitchFamily="18" charset="0"/>
                                </a:rPr>
                                <m:t>𝑖𝑘</m:t>
                              </m:r>
                              <m:f>
                                <m:fPr>
                                  <m:ctrlPr>
                                    <a:rPr lang="en-US" sz="2000" i="1">
                                      <a:solidFill>
                                        <a:srgbClr val="000000"/>
                                      </a:solidFill>
                                      <a:latin typeface="Cambria Math" panose="02040503050406030204" pitchFamily="18" charset="0"/>
                                    </a:rPr>
                                  </m:ctrlPr>
                                </m:fPr>
                                <m:num>
                                  <m:d>
                                    <m:dPr>
                                      <m:ctrlPr>
                                        <a:rPr lang="en-US" sz="2000" i="1">
                                          <a:solidFill>
                                            <a:srgbClr val="000000"/>
                                          </a:solidFill>
                                          <a:latin typeface="Cambria Math" panose="02040503050406030204" pitchFamily="18" charset="0"/>
                                        </a:rPr>
                                      </m:ctrlPr>
                                    </m:dPr>
                                    <m:e>
                                      <m:r>
                                        <a:rPr lang="en-US" sz="2000" i="1">
                                          <a:solidFill>
                                            <a:srgbClr val="000000"/>
                                          </a:solidFill>
                                          <a:latin typeface="Cambria Math" panose="02040503050406030204" pitchFamily="18" charset="0"/>
                                        </a:rPr>
                                        <m:t>𝑥𝑋</m:t>
                                      </m:r>
                                      <m:r>
                                        <a:rPr lang="en-US" sz="2000" i="1">
                                          <a:solidFill>
                                            <a:srgbClr val="000000"/>
                                          </a:solidFill>
                                          <a:latin typeface="Cambria Math" panose="02040503050406030204" pitchFamily="18" charset="0"/>
                                        </a:rPr>
                                        <m:t>+</m:t>
                                      </m:r>
                                      <m:r>
                                        <a:rPr lang="en-US" sz="2000" i="1">
                                          <a:solidFill>
                                            <a:srgbClr val="000000"/>
                                          </a:solidFill>
                                          <a:latin typeface="Cambria Math" panose="02040503050406030204" pitchFamily="18" charset="0"/>
                                        </a:rPr>
                                        <m:t>𝑦𝑌</m:t>
                                      </m:r>
                                    </m:e>
                                  </m:d>
                                </m:num>
                                <m:den>
                                  <m:sSub>
                                    <m:sSubPr>
                                      <m:ctrlPr>
                                        <a:rPr lang="en-US" sz="2000" i="1">
                                          <a:solidFill>
                                            <a:srgbClr val="000000"/>
                                          </a:solidFill>
                                          <a:latin typeface="Cambria Math" panose="02040503050406030204" pitchFamily="18" charset="0"/>
                                        </a:rPr>
                                      </m:ctrlPr>
                                    </m:sSubPr>
                                    <m:e>
                                      <m:r>
                                        <a:rPr lang="en-US" sz="2000" i="1">
                                          <a:solidFill>
                                            <a:srgbClr val="000000"/>
                                          </a:solidFill>
                                          <a:latin typeface="Cambria Math" panose="02040503050406030204" pitchFamily="18" charset="0"/>
                                        </a:rPr>
                                        <m:t>𝑟</m:t>
                                      </m:r>
                                    </m:e>
                                    <m:sub>
                                      <m:r>
                                        <a:rPr lang="en-US" sz="2000" i="1">
                                          <a:solidFill>
                                            <a:srgbClr val="000000"/>
                                          </a:solidFill>
                                          <a:latin typeface="Cambria Math" panose="02040503050406030204" pitchFamily="18" charset="0"/>
                                        </a:rPr>
                                        <m:t>0</m:t>
                                      </m:r>
                                    </m:sub>
                                  </m:sSub>
                                </m:den>
                              </m:f>
                            </m:sup>
                          </m:sSup>
                          <m:r>
                            <a:rPr lang="en-US" sz="2000" i="1">
                              <a:solidFill>
                                <a:srgbClr val="000000"/>
                              </a:solidFill>
                              <a:latin typeface="Cambria Math" panose="02040503050406030204" pitchFamily="18" charset="0"/>
                            </a:rPr>
                            <m:t>𝑑𝑥𝑑𝑦</m:t>
                          </m:r>
                        </m:e>
                      </m:nary>
                    </m:oMath>
                  </m:oMathPara>
                </a14:m>
                <a:endParaRPr lang="en-US" sz="2000" dirty="0">
                  <a:latin typeface="Times New Roman" panose="02020603050405020304" pitchFamily="18" charset="0"/>
                  <a:cs typeface="Times New Roman" panose="02020603050405020304" pitchFamily="18" charset="0"/>
                </a:endParaRPr>
              </a:p>
            </p:txBody>
          </p:sp>
        </mc:Choice>
        <mc:Fallback xmlns="">
          <p:sp>
            <p:nvSpPr>
              <p:cNvPr id="5" name="Object 4"/>
              <p:cNvSpPr txBox="1">
                <a:spLocks noRot="1" noChangeAspect="1" noMove="1" noResize="1" noEditPoints="1" noAdjustHandles="1" noChangeArrowheads="1" noChangeShapeType="1" noTextEdit="1"/>
              </p:cNvSpPr>
              <p:nvPr/>
            </p:nvSpPr>
            <p:spPr>
              <a:xfrm>
                <a:off x="3245611" y="1459030"/>
                <a:ext cx="4611613" cy="761503"/>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Object 5"/>
              <p:cNvSpPr txBox="1"/>
              <p:nvPr/>
            </p:nvSpPr>
            <p:spPr>
              <a:xfrm>
                <a:off x="6811963" y="2333625"/>
                <a:ext cx="2576512" cy="760413"/>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𝑘</m:t>
                          </m:r>
                        </m:e>
                        <m:sub>
                          <m:r>
                            <a:rPr lang="en-US" i="1">
                              <a:solidFill>
                                <a:srgbClr val="000000"/>
                              </a:solidFill>
                              <a:latin typeface="Cambria Math" panose="02040503050406030204" pitchFamily="18" charset="0"/>
                            </a:rPr>
                            <m:t>𝑋</m:t>
                          </m:r>
                        </m:sub>
                      </m:sSub>
                      <m:r>
                        <a:rPr lang="en-US" i="1">
                          <a:solidFill>
                            <a:srgbClr val="000000"/>
                          </a:solidFill>
                          <a:latin typeface="Cambria Math" panose="02040503050406030204" pitchFamily="18" charset="0"/>
                        </a:rPr>
                        <m:t>≡</m:t>
                      </m:r>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𝑘𝑋</m:t>
                          </m:r>
                        </m:num>
                        <m:den>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𝑟</m:t>
                              </m:r>
                            </m:e>
                            <m:sub>
                              <m:r>
                                <a:rPr lang="en-US" i="1">
                                  <a:solidFill>
                                    <a:srgbClr val="000000"/>
                                  </a:solidFill>
                                  <a:latin typeface="Cambria Math" panose="02040503050406030204" pitchFamily="18" charset="0"/>
                                </a:rPr>
                                <m:t>0</m:t>
                              </m:r>
                            </m:sub>
                          </m:sSub>
                        </m:den>
                      </m:f>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and</m:t>
                      </m:r>
                      <m:r>
                        <m:rPr>
                          <m:nor/>
                        </m:rPr>
                        <a:rPr lang="en-US" i="0">
                          <a:solidFill>
                            <a:srgbClr val="000000"/>
                          </a:solidFill>
                          <a:latin typeface="Cambria Math" panose="02040503050406030204" pitchFamily="18" charset="0"/>
                        </a:rPr>
                        <m:t> </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𝑘</m:t>
                          </m:r>
                        </m:e>
                        <m:sub>
                          <m:r>
                            <a:rPr lang="en-US" i="1">
                              <a:solidFill>
                                <a:srgbClr val="000000"/>
                              </a:solidFill>
                              <a:latin typeface="Cambria Math" panose="02040503050406030204" pitchFamily="18" charset="0"/>
                            </a:rPr>
                            <m:t>𝑌</m:t>
                          </m:r>
                        </m:sub>
                      </m:sSub>
                      <m:r>
                        <a:rPr lang="en-US" i="1">
                          <a:solidFill>
                            <a:srgbClr val="000000"/>
                          </a:solidFill>
                          <a:latin typeface="Cambria Math" panose="02040503050406030204" pitchFamily="18" charset="0"/>
                        </a:rPr>
                        <m:t>≡</m:t>
                      </m:r>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𝑘𝑌</m:t>
                          </m:r>
                        </m:num>
                        <m:den>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𝑟</m:t>
                              </m:r>
                            </m:e>
                            <m:sub>
                              <m:r>
                                <a:rPr lang="en-US" i="1">
                                  <a:solidFill>
                                    <a:srgbClr val="000000"/>
                                  </a:solidFill>
                                  <a:latin typeface="Cambria Math" panose="02040503050406030204" pitchFamily="18" charset="0"/>
                                </a:rPr>
                                <m:t>0</m:t>
                              </m:r>
                            </m:sub>
                          </m:sSub>
                        </m:den>
                      </m:f>
                    </m:oMath>
                  </m:oMathPara>
                </a14:m>
                <a:endParaRPr lang="en-US" dirty="0"/>
              </a:p>
            </p:txBody>
          </p:sp>
        </mc:Choice>
        <mc:Fallback xmlns="">
          <p:sp>
            <p:nvSpPr>
              <p:cNvPr id="6" name="Object 5"/>
              <p:cNvSpPr txBox="1">
                <a:spLocks noRot="1" noChangeAspect="1" noMove="1" noResize="1" noEditPoints="1" noAdjustHandles="1" noChangeArrowheads="1" noChangeShapeType="1" noTextEdit="1"/>
              </p:cNvSpPr>
              <p:nvPr/>
            </p:nvSpPr>
            <p:spPr>
              <a:xfrm>
                <a:off x="6811963" y="2333625"/>
                <a:ext cx="2576512" cy="760413"/>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Object 6"/>
              <p:cNvSpPr txBox="1"/>
              <p:nvPr/>
            </p:nvSpPr>
            <p:spPr>
              <a:xfrm>
                <a:off x="2005013" y="3309938"/>
                <a:ext cx="6811962" cy="811212"/>
              </a:xfrm>
              <a:prstGeom prst="rect">
                <a:avLst/>
              </a:prstGeom>
              <a:solidFill>
                <a:srgbClr val="FFFF00"/>
              </a:solidFill>
            </p:spPr>
            <p:txBody>
              <a:bodyPr>
                <a:normAutofit/>
              </a:bodyPr>
              <a:lstStyle/>
              <a:p>
                <a:pPr/>
                <a14:m>
                  <m:oMathPara xmlns:m="http://schemas.openxmlformats.org/officeDocument/2006/math">
                    <m:oMathParaPr>
                      <m:jc m:val="left"/>
                    </m:oMathParaPr>
                    <m:oMath xmlns:m="http://schemas.openxmlformats.org/officeDocument/2006/math">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𝐴</m:t>
                          </m:r>
                        </m:e>
                        <m:sub>
                          <m:r>
                            <a:rPr lang="en-US" i="1">
                              <a:solidFill>
                                <a:srgbClr val="000000"/>
                              </a:solidFill>
                              <a:latin typeface="Cambria Math" panose="02040503050406030204" pitchFamily="18" charset="0"/>
                            </a:rPr>
                            <m:t>𝑝</m:t>
                          </m:r>
                        </m:sub>
                      </m:sSub>
                      <m:d>
                        <m:dPr>
                          <m:ctrlPr>
                            <a:rPr lang="en-US" i="1">
                              <a:solidFill>
                                <a:srgbClr val="000000"/>
                              </a:solidFill>
                              <a:latin typeface="Cambria Math" panose="02040503050406030204" pitchFamily="18" charset="0"/>
                            </a:rPr>
                          </m:ctrlPr>
                        </m:dP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𝑘</m:t>
                              </m:r>
                            </m:e>
                            <m:sub>
                              <m:r>
                                <a:rPr lang="en-US" i="1">
                                  <a:solidFill>
                                    <a:srgbClr val="000000"/>
                                  </a:solidFill>
                                  <a:latin typeface="Cambria Math" panose="02040503050406030204" pitchFamily="18" charset="0"/>
                                </a:rPr>
                                <m:t>𝑋</m:t>
                              </m:r>
                            </m:sub>
                          </m:sSub>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𝑘</m:t>
                              </m:r>
                            </m:e>
                            <m:sub>
                              <m:r>
                                <a:rPr lang="en-US" i="1">
                                  <a:solidFill>
                                    <a:srgbClr val="000000"/>
                                  </a:solidFill>
                                  <a:latin typeface="Cambria Math" panose="02040503050406030204" pitchFamily="18" charset="0"/>
                                </a:rPr>
                                <m:t>𝑌</m:t>
                              </m:r>
                            </m:sub>
                          </m:sSub>
                        </m:e>
                      </m:d>
                      <m:r>
                        <a:rPr lang="en-US" i="1">
                          <a:solidFill>
                            <a:srgbClr val="000000"/>
                          </a:solidFill>
                          <a:latin typeface="Cambria Math" panose="02040503050406030204" pitchFamily="18" charset="0"/>
                        </a:rPr>
                        <m:t>=</m:t>
                      </m:r>
                      <m:nary>
                        <m:naryPr>
                          <m:chr m:val="∬"/>
                          <m:subHide m:val="on"/>
                          <m:supHide m:val="on"/>
                          <m:ctrlPr>
                            <a:rPr lang="en-US" i="1">
                              <a:solidFill>
                                <a:srgbClr val="000000"/>
                              </a:solidFill>
                              <a:latin typeface="Cambria Math" panose="02040503050406030204" pitchFamily="18" charset="0"/>
                            </a:rPr>
                          </m:ctrlPr>
                        </m:naryPr>
                        <m:sub/>
                        <m:sup/>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𝐸</m:t>
                              </m:r>
                            </m:e>
                            <m:sub>
                              <m:r>
                                <a:rPr lang="en-US" i="1">
                                  <a:solidFill>
                                    <a:srgbClr val="000000"/>
                                  </a:solidFill>
                                  <a:latin typeface="Cambria Math" panose="02040503050406030204" pitchFamily="18" charset="0"/>
                                </a:rPr>
                                <m:t>𝐴</m:t>
                              </m:r>
                            </m:sub>
                          </m:sSub>
                          <m:d>
                            <m:dPr>
                              <m:ctrlPr>
                                <a:rPr lang="en-US" i="1">
                                  <a:solidFill>
                                    <a:srgbClr val="000000"/>
                                  </a:solidFill>
                                  <a:latin typeface="Cambria Math" panose="02040503050406030204" pitchFamily="18" charset="0"/>
                                </a:rPr>
                              </m:ctrlPr>
                            </m:dPr>
                            <m:e>
                              <m:r>
                                <a:rPr lang="en-US" i="1">
                                  <a:solidFill>
                                    <a:srgbClr val="000000"/>
                                  </a:solidFill>
                                  <a:latin typeface="Cambria Math" panose="02040503050406030204" pitchFamily="18" charset="0"/>
                                </a:rPr>
                                <m:t>𝑥</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𝑦</m:t>
                              </m:r>
                            </m:e>
                          </m:d>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𝑒</m:t>
                              </m:r>
                            </m:e>
                            <m:sup>
                              <m:r>
                                <a:rPr lang="en-US" i="1">
                                  <a:solidFill>
                                    <a:srgbClr val="000000"/>
                                  </a:solidFill>
                                  <a:latin typeface="Cambria Math" panose="02040503050406030204" pitchFamily="18" charset="0"/>
                                </a:rPr>
                                <m:t>𝑖</m:t>
                              </m:r>
                              <m:d>
                                <m:dPr>
                                  <m:ctrlPr>
                                    <a:rPr lang="en-US" i="1">
                                      <a:solidFill>
                                        <a:srgbClr val="000000"/>
                                      </a:solidFill>
                                      <a:latin typeface="Cambria Math" panose="02040503050406030204" pitchFamily="18" charset="0"/>
                                    </a:rPr>
                                  </m:ctrlPr>
                                </m:dP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𝑘</m:t>
                                      </m:r>
                                    </m:e>
                                    <m:sub>
                                      <m:r>
                                        <a:rPr lang="en-US" i="1">
                                          <a:solidFill>
                                            <a:srgbClr val="000000"/>
                                          </a:solidFill>
                                          <a:latin typeface="Cambria Math" panose="02040503050406030204" pitchFamily="18" charset="0"/>
                                        </a:rPr>
                                        <m:t>𝑋</m:t>
                                      </m:r>
                                    </m:sub>
                                  </m:sSub>
                                  <m:r>
                                    <a:rPr lang="en-US" i="1">
                                      <a:solidFill>
                                        <a:srgbClr val="000000"/>
                                      </a:solidFill>
                                      <a:latin typeface="Cambria Math" panose="02040503050406030204" pitchFamily="18" charset="0"/>
                                    </a:rPr>
                                    <m:t>𝑥</m:t>
                                  </m:r>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𝑘</m:t>
                                      </m:r>
                                    </m:e>
                                    <m:sub>
                                      <m:r>
                                        <a:rPr lang="en-US" i="1">
                                          <a:solidFill>
                                            <a:srgbClr val="000000"/>
                                          </a:solidFill>
                                          <a:latin typeface="Cambria Math" panose="02040503050406030204" pitchFamily="18" charset="0"/>
                                        </a:rPr>
                                        <m:t>𝑌</m:t>
                                      </m:r>
                                    </m:sub>
                                  </m:sSub>
                                  <m:r>
                                    <a:rPr lang="en-US" i="1">
                                      <a:solidFill>
                                        <a:srgbClr val="000000"/>
                                      </a:solidFill>
                                      <a:latin typeface="Cambria Math" panose="02040503050406030204" pitchFamily="18" charset="0"/>
                                    </a:rPr>
                                    <m:t>𝑦</m:t>
                                  </m:r>
                                </m:e>
                              </m:d>
                            </m:sup>
                          </m:sSup>
                          <m:r>
                            <a:rPr lang="en-US" i="1">
                              <a:solidFill>
                                <a:srgbClr val="000000"/>
                              </a:solidFill>
                              <a:latin typeface="Cambria Math" panose="02040503050406030204" pitchFamily="18" charset="0"/>
                            </a:rPr>
                            <m:t>𝑑𝑥𝑑𝑦</m:t>
                          </m:r>
                        </m:e>
                      </m:nary>
                    </m:oMath>
                  </m:oMathPara>
                </a14:m>
                <a:endParaRPr lang="en-US" dirty="0"/>
              </a:p>
            </p:txBody>
          </p:sp>
        </mc:Choice>
        <mc:Fallback xmlns="">
          <p:sp>
            <p:nvSpPr>
              <p:cNvPr id="7" name="Object 6"/>
              <p:cNvSpPr txBox="1">
                <a:spLocks noRot="1" noChangeAspect="1" noMove="1" noResize="1" noEditPoints="1" noAdjustHandles="1" noChangeArrowheads="1" noChangeShapeType="1" noTextEdit="1"/>
              </p:cNvSpPr>
              <p:nvPr/>
            </p:nvSpPr>
            <p:spPr>
              <a:xfrm>
                <a:off x="2005013" y="3309938"/>
                <a:ext cx="6811962" cy="811212"/>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Object 7"/>
              <p:cNvSpPr txBox="1"/>
              <p:nvPr/>
            </p:nvSpPr>
            <p:spPr>
              <a:xfrm>
                <a:off x="6571659" y="5281720"/>
                <a:ext cx="5347386" cy="746125"/>
              </a:xfrm>
              <a:prstGeom prst="rect">
                <a:avLst/>
              </a:prstGeom>
              <a:solidFill>
                <a:srgbClr val="FFFF00"/>
              </a:solidFill>
            </p:spPr>
            <p:txBody>
              <a:bodyPr>
                <a:normAutofit/>
              </a:bodyPr>
              <a:lstStyle/>
              <a:p>
                <a:pPr/>
                <a14:m>
                  <m:oMathPara xmlns:m="http://schemas.openxmlformats.org/officeDocument/2006/math">
                    <m:oMathParaPr>
                      <m:jc m:val="left"/>
                    </m:oMathParaPr>
                    <m:oMath xmlns:m="http://schemas.openxmlformats.org/officeDocument/2006/math">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𝐸</m:t>
                          </m:r>
                        </m:e>
                        <m:sub>
                          <m:r>
                            <a:rPr lang="en-US" i="1">
                              <a:solidFill>
                                <a:srgbClr val="000000"/>
                              </a:solidFill>
                              <a:latin typeface="Cambria Math" panose="02040503050406030204" pitchFamily="18" charset="0"/>
                            </a:rPr>
                            <m:t>𝐴</m:t>
                          </m:r>
                        </m:sub>
                      </m:sSub>
                      <m:d>
                        <m:dPr>
                          <m:ctrlPr>
                            <a:rPr lang="en-US" i="1">
                              <a:solidFill>
                                <a:srgbClr val="000000"/>
                              </a:solidFill>
                              <a:latin typeface="Cambria Math" panose="02040503050406030204" pitchFamily="18" charset="0"/>
                            </a:rPr>
                          </m:ctrlPr>
                        </m:dPr>
                        <m:e>
                          <m:r>
                            <a:rPr lang="en-US" i="1">
                              <a:solidFill>
                                <a:srgbClr val="000000"/>
                              </a:solidFill>
                              <a:latin typeface="Cambria Math" panose="02040503050406030204" pitchFamily="18" charset="0"/>
                            </a:rPr>
                            <m:t>𝑥</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𝑦</m:t>
                          </m:r>
                        </m:e>
                      </m:d>
                      <m:r>
                        <a:rPr lang="en-US" i="1">
                          <a:solidFill>
                            <a:srgbClr val="000000"/>
                          </a:solidFill>
                          <a:latin typeface="Cambria Math" panose="02040503050406030204" pitchFamily="18" charset="0"/>
                        </a:rPr>
                        <m:t>=</m:t>
                      </m:r>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1</m:t>
                          </m:r>
                        </m:num>
                        <m:den>
                          <m:sSup>
                            <m:sSupPr>
                              <m:ctrlPr>
                                <a:rPr lang="en-US" i="1">
                                  <a:solidFill>
                                    <a:srgbClr val="000000"/>
                                  </a:solidFill>
                                  <a:latin typeface="Cambria Math" panose="02040503050406030204" pitchFamily="18" charset="0"/>
                                </a:rPr>
                              </m:ctrlPr>
                            </m:sSupPr>
                            <m:e>
                              <m:d>
                                <m:dPr>
                                  <m:ctrlPr>
                                    <a:rPr lang="en-US" i="1">
                                      <a:solidFill>
                                        <a:srgbClr val="000000"/>
                                      </a:solidFill>
                                      <a:latin typeface="Cambria Math" panose="02040503050406030204" pitchFamily="18" charset="0"/>
                                    </a:rPr>
                                  </m:ctrlPr>
                                </m:dPr>
                                <m:e>
                                  <m:r>
                                    <a:rPr lang="en-US" i="1">
                                      <a:solidFill>
                                        <a:srgbClr val="000000"/>
                                      </a:solidFill>
                                      <a:latin typeface="Cambria Math" panose="02040503050406030204" pitchFamily="18" charset="0"/>
                                    </a:rPr>
                                    <m:t>2</m:t>
                                  </m:r>
                                  <m:r>
                                    <a:rPr lang="en-US" i="1">
                                      <a:solidFill>
                                        <a:srgbClr val="000000"/>
                                      </a:solidFill>
                                      <a:latin typeface="Cambria Math" panose="02040503050406030204" pitchFamily="18" charset="0"/>
                                    </a:rPr>
                                    <m:t>𝜋</m:t>
                                  </m:r>
                                </m:e>
                              </m:d>
                            </m:e>
                            <m:sup>
                              <m:r>
                                <a:rPr lang="en-US" i="1">
                                  <a:solidFill>
                                    <a:srgbClr val="000000"/>
                                  </a:solidFill>
                                  <a:latin typeface="Cambria Math" panose="02040503050406030204" pitchFamily="18" charset="0"/>
                                </a:rPr>
                                <m:t>2</m:t>
                              </m:r>
                            </m:sup>
                          </m:sSup>
                        </m:den>
                      </m:f>
                      <m:nary>
                        <m:naryPr>
                          <m:chr m:val="∬"/>
                          <m:subHide m:val="on"/>
                          <m:supHide m:val="on"/>
                          <m:ctrlPr>
                            <a:rPr lang="en-US" i="1">
                              <a:solidFill>
                                <a:srgbClr val="000000"/>
                              </a:solidFill>
                              <a:latin typeface="Cambria Math" panose="02040503050406030204" pitchFamily="18" charset="0"/>
                            </a:rPr>
                          </m:ctrlPr>
                        </m:naryPr>
                        <m:sub/>
                        <m:sup/>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𝐴</m:t>
                              </m:r>
                            </m:e>
                            <m:sub>
                              <m:r>
                                <a:rPr lang="en-US" i="1">
                                  <a:solidFill>
                                    <a:srgbClr val="000000"/>
                                  </a:solidFill>
                                  <a:latin typeface="Cambria Math" panose="02040503050406030204" pitchFamily="18" charset="0"/>
                                </a:rPr>
                                <m:t>𝑝</m:t>
                              </m:r>
                            </m:sub>
                          </m:sSub>
                          <m:d>
                            <m:dPr>
                              <m:ctrlPr>
                                <a:rPr lang="en-US" i="1">
                                  <a:solidFill>
                                    <a:srgbClr val="000000"/>
                                  </a:solidFill>
                                  <a:latin typeface="Cambria Math" panose="02040503050406030204" pitchFamily="18" charset="0"/>
                                </a:rPr>
                              </m:ctrlPr>
                            </m:dP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𝑘</m:t>
                                  </m:r>
                                </m:e>
                                <m:sub>
                                  <m:r>
                                    <a:rPr lang="en-US" i="1">
                                      <a:solidFill>
                                        <a:srgbClr val="000000"/>
                                      </a:solidFill>
                                      <a:latin typeface="Cambria Math" panose="02040503050406030204" pitchFamily="18" charset="0"/>
                                    </a:rPr>
                                    <m:t>𝑋</m:t>
                                  </m:r>
                                </m:sub>
                              </m:sSub>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𝑘</m:t>
                                  </m:r>
                                </m:e>
                                <m:sub>
                                  <m:r>
                                    <a:rPr lang="en-US" i="1">
                                      <a:solidFill>
                                        <a:srgbClr val="000000"/>
                                      </a:solidFill>
                                      <a:latin typeface="Cambria Math" panose="02040503050406030204" pitchFamily="18" charset="0"/>
                                    </a:rPr>
                                    <m:t>𝑌</m:t>
                                  </m:r>
                                </m:sub>
                              </m:sSub>
                            </m:e>
                          </m:d>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𝑒</m:t>
                              </m:r>
                            </m:e>
                            <m:sup>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𝑖</m:t>
                              </m:r>
                              <m:d>
                                <m:dPr>
                                  <m:ctrlPr>
                                    <a:rPr lang="en-US" i="1">
                                      <a:solidFill>
                                        <a:srgbClr val="000000"/>
                                      </a:solidFill>
                                      <a:latin typeface="Cambria Math" panose="02040503050406030204" pitchFamily="18" charset="0"/>
                                    </a:rPr>
                                  </m:ctrlPr>
                                </m:dP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𝑘</m:t>
                                      </m:r>
                                    </m:e>
                                    <m:sub>
                                      <m:r>
                                        <a:rPr lang="en-US" i="1">
                                          <a:solidFill>
                                            <a:srgbClr val="000000"/>
                                          </a:solidFill>
                                          <a:latin typeface="Cambria Math" panose="02040503050406030204" pitchFamily="18" charset="0"/>
                                        </a:rPr>
                                        <m:t>𝑋</m:t>
                                      </m:r>
                                    </m:sub>
                                  </m:sSub>
                                  <m:r>
                                    <a:rPr lang="en-US" i="1">
                                      <a:solidFill>
                                        <a:srgbClr val="000000"/>
                                      </a:solidFill>
                                      <a:latin typeface="Cambria Math" panose="02040503050406030204" pitchFamily="18" charset="0"/>
                                    </a:rPr>
                                    <m:t>𝑥</m:t>
                                  </m:r>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𝑘</m:t>
                                      </m:r>
                                    </m:e>
                                    <m:sub>
                                      <m:r>
                                        <a:rPr lang="en-US" i="1">
                                          <a:solidFill>
                                            <a:srgbClr val="000000"/>
                                          </a:solidFill>
                                          <a:latin typeface="Cambria Math" panose="02040503050406030204" pitchFamily="18" charset="0"/>
                                        </a:rPr>
                                        <m:t>𝑌</m:t>
                                      </m:r>
                                    </m:sub>
                                  </m:sSub>
                                  <m:r>
                                    <a:rPr lang="en-US" i="1">
                                      <a:solidFill>
                                        <a:srgbClr val="000000"/>
                                      </a:solidFill>
                                      <a:latin typeface="Cambria Math" panose="02040503050406030204" pitchFamily="18" charset="0"/>
                                    </a:rPr>
                                    <m:t>𝑦</m:t>
                                  </m:r>
                                </m:e>
                              </m:d>
                            </m:sup>
                          </m:sSup>
                          <m:r>
                            <a:rPr lang="en-US" i="1">
                              <a:solidFill>
                                <a:srgbClr val="000000"/>
                              </a:solidFill>
                              <a:latin typeface="Cambria Math" panose="02040503050406030204" pitchFamily="18" charset="0"/>
                            </a:rPr>
                            <m:t>𝑑</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𝑘</m:t>
                              </m:r>
                            </m:e>
                            <m:sub>
                              <m:r>
                                <a:rPr lang="en-US" i="1">
                                  <a:solidFill>
                                    <a:srgbClr val="000000"/>
                                  </a:solidFill>
                                  <a:latin typeface="Cambria Math" panose="02040503050406030204" pitchFamily="18" charset="0"/>
                                </a:rPr>
                                <m:t>𝑋</m:t>
                              </m:r>
                            </m:sub>
                          </m:sSub>
                          <m:r>
                            <a:rPr lang="en-US" i="1">
                              <a:solidFill>
                                <a:srgbClr val="000000"/>
                              </a:solidFill>
                              <a:latin typeface="Cambria Math" panose="02040503050406030204" pitchFamily="18" charset="0"/>
                            </a:rPr>
                            <m:t>𝑑</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𝑘</m:t>
                              </m:r>
                            </m:e>
                            <m:sub>
                              <m:r>
                                <a:rPr lang="en-US" i="1">
                                  <a:solidFill>
                                    <a:srgbClr val="000000"/>
                                  </a:solidFill>
                                  <a:latin typeface="Cambria Math" panose="02040503050406030204" pitchFamily="18" charset="0"/>
                                </a:rPr>
                                <m:t>𝑌</m:t>
                              </m:r>
                            </m:sub>
                          </m:sSub>
                        </m:e>
                      </m:nary>
                    </m:oMath>
                  </m:oMathPara>
                </a14:m>
                <a:endParaRPr lang="en-US" dirty="0"/>
              </a:p>
            </p:txBody>
          </p:sp>
        </mc:Choice>
        <mc:Fallback xmlns="">
          <p:sp>
            <p:nvSpPr>
              <p:cNvPr id="8" name="Object 7"/>
              <p:cNvSpPr txBox="1">
                <a:spLocks noRot="1" noChangeAspect="1" noMove="1" noResize="1" noEditPoints="1" noAdjustHandles="1" noChangeArrowheads="1" noChangeShapeType="1" noTextEdit="1"/>
              </p:cNvSpPr>
              <p:nvPr/>
            </p:nvSpPr>
            <p:spPr>
              <a:xfrm>
                <a:off x="6571659" y="5281720"/>
                <a:ext cx="5347386" cy="746125"/>
              </a:xfrm>
              <a:prstGeom prst="rect">
                <a:avLst/>
              </a:prstGeom>
              <a:blipFill>
                <a:blip r:embed="rId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2706846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imes New Roman" panose="02020603050405020304" pitchFamily="18" charset="0"/>
                <a:cs typeface="Times New Roman" panose="02020603050405020304" pitchFamily="18" charset="0"/>
              </a:rPr>
              <a:t>Fourier method in diffraction theory</a:t>
            </a:r>
          </a:p>
        </p:txBody>
      </p:sp>
      <p:sp>
        <p:nvSpPr>
          <p:cNvPr id="3" name="Content Placeholder 2"/>
          <p:cNvSpPr>
            <a:spLocks noGrp="1"/>
          </p:cNvSpPr>
          <p:nvPr>
            <p:ph idx="1"/>
          </p:nvPr>
        </p:nvSpPr>
        <p:spPr>
          <a:xfrm>
            <a:off x="259307" y="1845734"/>
            <a:ext cx="11778018" cy="4418588"/>
          </a:xfrm>
        </p:spPr>
        <p:txBody>
          <a:bodyPr>
            <a:normAutofit/>
          </a:bodyPr>
          <a:lstStyle/>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We have arrived at the key point: </a:t>
            </a:r>
            <a:r>
              <a:rPr lang="en-US" sz="2400" b="1" dirty="0">
                <a:solidFill>
                  <a:srgbClr val="FF0000"/>
                </a:solidFill>
                <a:latin typeface="Times New Roman" panose="02020603050405020304" pitchFamily="18" charset="0"/>
                <a:cs typeface="Times New Roman" panose="02020603050405020304" pitchFamily="18" charset="0"/>
              </a:rPr>
              <a:t>the field distribution in the </a:t>
            </a:r>
            <a:r>
              <a:rPr lang="en-US" sz="2400" b="1" dirty="0" err="1">
                <a:solidFill>
                  <a:srgbClr val="FF0000"/>
                </a:solidFill>
                <a:latin typeface="Times New Roman" panose="02020603050405020304" pitchFamily="18" charset="0"/>
                <a:cs typeface="Times New Roman" panose="02020603050405020304" pitchFamily="18" charset="0"/>
              </a:rPr>
              <a:t>Fraunhofer</a:t>
            </a:r>
            <a:r>
              <a:rPr lang="en-US" sz="2400" b="1" dirty="0">
                <a:solidFill>
                  <a:srgbClr val="FF0000"/>
                </a:solidFill>
                <a:latin typeface="Times New Roman" panose="02020603050405020304" pitchFamily="18" charset="0"/>
                <a:cs typeface="Times New Roman" panose="02020603050405020304" pitchFamily="18" charset="0"/>
              </a:rPr>
              <a:t> diffraction pattern is the Fourier transform of the field distribution across the aperture (i.e., the aperture function)</a:t>
            </a:r>
          </a:p>
          <a:p>
            <a:pPr>
              <a:buFont typeface="Arial" panose="020B0604020202020204" pitchFamily="34" charset="0"/>
              <a:buChar char="•"/>
            </a:pPr>
            <a:endParaRPr lang="en-US" sz="2400" b="1" dirty="0">
              <a:solidFill>
                <a:srgbClr val="FF0000"/>
              </a:solidFill>
              <a:latin typeface="Times New Roman" panose="02020603050405020304" pitchFamily="18" charset="0"/>
              <a:cs typeface="Times New Roman" panose="02020603050405020304" pitchFamily="18" charset="0"/>
            </a:endParaRPr>
          </a:p>
          <a:p>
            <a:pPr>
              <a:buFont typeface="Arial" panose="020B0604020202020204" pitchFamily="34" charset="0"/>
              <a:buChar char="•"/>
            </a:pPr>
            <a:endParaRPr lang="en-US" sz="2400" b="1" dirty="0">
              <a:solidFill>
                <a:srgbClr val="FF0000"/>
              </a:solidFill>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sz="2400" b="1" dirty="0">
                <a:solidFill>
                  <a:srgbClr val="FF0000"/>
                </a:solidFill>
                <a:latin typeface="Times New Roman" panose="02020603050405020304" pitchFamily="18" charset="0"/>
                <a:cs typeface="Times New Roman" panose="02020603050405020304" pitchFamily="18" charset="0"/>
              </a:rPr>
              <a:t>For each point on the image plane (spectrum plane), there is a corresponding spatial frequency.</a:t>
            </a:r>
          </a:p>
          <a:p>
            <a:pPr>
              <a:buFont typeface="Arial" panose="020B0604020202020204" pitchFamily="34" charset="0"/>
              <a:buChar char="•"/>
            </a:pPr>
            <a:r>
              <a:rPr lang="en-US" sz="2400" dirty="0">
                <a:solidFill>
                  <a:schemeClr val="tx1"/>
                </a:solidFill>
                <a:latin typeface="Times New Roman" panose="02020603050405020304" pitchFamily="18" charset="0"/>
                <a:cs typeface="Times New Roman" panose="02020603050405020304" pitchFamily="18" charset="0"/>
              </a:rPr>
              <a:t>The inverse transform is then</a:t>
            </a:r>
          </a:p>
        </p:txBody>
      </p:sp>
      <p:sp>
        <p:nvSpPr>
          <p:cNvPr id="4" name="Slide Number Placeholder 3"/>
          <p:cNvSpPr>
            <a:spLocks noGrp="1"/>
          </p:cNvSpPr>
          <p:nvPr>
            <p:ph type="sldNum" sz="quarter" idx="12"/>
          </p:nvPr>
        </p:nvSpPr>
        <p:spPr/>
        <p:txBody>
          <a:bodyPr/>
          <a:lstStyle/>
          <a:p>
            <a:fld id="{63B05E86-07BE-43B8-8130-896D23496EBB}" type="slidenum">
              <a:rPr lang="en-US" smtClean="0"/>
              <a:t>25</a:t>
            </a:fld>
            <a:endParaRPr lang="en-US"/>
          </a:p>
        </p:txBody>
      </p:sp>
      <mc:AlternateContent xmlns:mc="http://schemas.openxmlformats.org/markup-compatibility/2006" xmlns:a14="http://schemas.microsoft.com/office/drawing/2010/main">
        <mc:Choice Requires="a14">
          <p:sp>
            <p:nvSpPr>
              <p:cNvPr id="5" name="Object 4"/>
              <p:cNvSpPr txBox="1"/>
              <p:nvPr/>
            </p:nvSpPr>
            <p:spPr>
              <a:xfrm>
                <a:off x="2467293" y="3035300"/>
                <a:ext cx="3659187" cy="654050"/>
              </a:xfrm>
              <a:prstGeom prst="rect">
                <a:avLst/>
              </a:prstGeom>
              <a:solidFill>
                <a:srgbClr val="FFFF00"/>
              </a:solidFill>
            </p:spPr>
            <p:txBody>
              <a:bodyPr>
                <a:normAutofit fontScale="85000" lnSpcReduction="10000"/>
              </a:bodyPr>
              <a:lstStyle/>
              <a:p>
                <a:pPr/>
                <a14:m>
                  <m:oMathPara xmlns:m="http://schemas.openxmlformats.org/officeDocument/2006/math">
                    <m:oMathParaPr>
                      <m:jc m:val="left"/>
                    </m:oMathParaPr>
                    <m:oMath xmlns:m="http://schemas.openxmlformats.org/officeDocument/2006/math">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𝐴</m:t>
                          </m:r>
                        </m:e>
                        <m:sub>
                          <m:r>
                            <a:rPr lang="en-US" i="1">
                              <a:solidFill>
                                <a:srgbClr val="000000"/>
                              </a:solidFill>
                              <a:latin typeface="Cambria Math" panose="02040503050406030204" pitchFamily="18" charset="0"/>
                            </a:rPr>
                            <m:t>𝑝</m:t>
                          </m:r>
                        </m:sub>
                      </m:sSub>
                      <m:d>
                        <m:dPr>
                          <m:ctrlPr>
                            <a:rPr lang="en-US" i="1">
                              <a:solidFill>
                                <a:srgbClr val="000000"/>
                              </a:solidFill>
                              <a:latin typeface="Cambria Math" panose="02040503050406030204" pitchFamily="18" charset="0"/>
                            </a:rPr>
                          </m:ctrlPr>
                        </m:dP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𝑘</m:t>
                              </m:r>
                            </m:e>
                            <m:sub>
                              <m:r>
                                <a:rPr lang="en-US" i="1">
                                  <a:solidFill>
                                    <a:srgbClr val="000000"/>
                                  </a:solidFill>
                                  <a:latin typeface="Cambria Math" panose="02040503050406030204" pitchFamily="18" charset="0"/>
                                </a:rPr>
                                <m:t>𝑋</m:t>
                              </m:r>
                            </m:sub>
                          </m:sSub>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𝑘</m:t>
                              </m:r>
                            </m:e>
                            <m:sub>
                              <m:r>
                                <a:rPr lang="en-US" i="1">
                                  <a:solidFill>
                                    <a:srgbClr val="000000"/>
                                  </a:solidFill>
                                  <a:latin typeface="Cambria Math" panose="02040503050406030204" pitchFamily="18" charset="0"/>
                                </a:rPr>
                                <m:t>𝑌</m:t>
                              </m:r>
                            </m:sub>
                          </m:sSub>
                        </m:e>
                      </m:d>
                      <m:r>
                        <a:rPr lang="en-US" i="1">
                          <a:solidFill>
                            <a:srgbClr val="000000"/>
                          </a:solidFill>
                          <a:latin typeface="Cambria Math" panose="02040503050406030204" pitchFamily="18" charset="0"/>
                        </a:rPr>
                        <m:t>=</m:t>
                      </m:r>
                      <m:nary>
                        <m:naryPr>
                          <m:chr m:val="∬"/>
                          <m:subHide m:val="on"/>
                          <m:supHide m:val="on"/>
                          <m:ctrlPr>
                            <a:rPr lang="en-US" i="1">
                              <a:solidFill>
                                <a:srgbClr val="000000"/>
                              </a:solidFill>
                              <a:latin typeface="Cambria Math" panose="02040503050406030204" pitchFamily="18" charset="0"/>
                            </a:rPr>
                          </m:ctrlPr>
                        </m:naryPr>
                        <m:sub/>
                        <m:sup/>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𝐸</m:t>
                              </m:r>
                            </m:e>
                            <m:sub>
                              <m:r>
                                <a:rPr lang="en-US" i="1">
                                  <a:solidFill>
                                    <a:srgbClr val="000000"/>
                                  </a:solidFill>
                                  <a:latin typeface="Cambria Math" panose="02040503050406030204" pitchFamily="18" charset="0"/>
                                </a:rPr>
                                <m:t>𝐴</m:t>
                              </m:r>
                            </m:sub>
                          </m:sSub>
                          <m:d>
                            <m:dPr>
                              <m:ctrlPr>
                                <a:rPr lang="en-US" i="1">
                                  <a:solidFill>
                                    <a:srgbClr val="000000"/>
                                  </a:solidFill>
                                  <a:latin typeface="Cambria Math" panose="02040503050406030204" pitchFamily="18" charset="0"/>
                                </a:rPr>
                              </m:ctrlPr>
                            </m:dPr>
                            <m:e>
                              <m:r>
                                <a:rPr lang="en-US" i="1">
                                  <a:solidFill>
                                    <a:srgbClr val="000000"/>
                                  </a:solidFill>
                                  <a:latin typeface="Cambria Math" panose="02040503050406030204" pitchFamily="18" charset="0"/>
                                </a:rPr>
                                <m:t>𝑥</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𝑦</m:t>
                              </m:r>
                            </m:e>
                          </m:d>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𝑒</m:t>
                              </m:r>
                            </m:e>
                            <m:sup>
                              <m:r>
                                <a:rPr lang="en-US" i="1">
                                  <a:solidFill>
                                    <a:srgbClr val="000000"/>
                                  </a:solidFill>
                                  <a:latin typeface="Cambria Math" panose="02040503050406030204" pitchFamily="18" charset="0"/>
                                </a:rPr>
                                <m:t>𝑖</m:t>
                              </m:r>
                              <m:d>
                                <m:dPr>
                                  <m:ctrlPr>
                                    <a:rPr lang="en-US" i="1">
                                      <a:solidFill>
                                        <a:srgbClr val="000000"/>
                                      </a:solidFill>
                                      <a:latin typeface="Cambria Math" panose="02040503050406030204" pitchFamily="18" charset="0"/>
                                    </a:rPr>
                                  </m:ctrlPr>
                                </m:dP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𝑘</m:t>
                                      </m:r>
                                    </m:e>
                                    <m:sub>
                                      <m:r>
                                        <a:rPr lang="en-US" i="1">
                                          <a:solidFill>
                                            <a:srgbClr val="000000"/>
                                          </a:solidFill>
                                          <a:latin typeface="Cambria Math" panose="02040503050406030204" pitchFamily="18" charset="0"/>
                                        </a:rPr>
                                        <m:t>𝑋</m:t>
                                      </m:r>
                                    </m:sub>
                                  </m:sSub>
                                  <m:r>
                                    <a:rPr lang="en-US" i="1">
                                      <a:solidFill>
                                        <a:srgbClr val="000000"/>
                                      </a:solidFill>
                                      <a:latin typeface="Cambria Math" panose="02040503050406030204" pitchFamily="18" charset="0"/>
                                    </a:rPr>
                                    <m:t>𝑥</m:t>
                                  </m:r>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𝑘</m:t>
                                      </m:r>
                                    </m:e>
                                    <m:sub>
                                      <m:r>
                                        <a:rPr lang="en-US" i="1">
                                          <a:solidFill>
                                            <a:srgbClr val="000000"/>
                                          </a:solidFill>
                                          <a:latin typeface="Cambria Math" panose="02040503050406030204" pitchFamily="18" charset="0"/>
                                        </a:rPr>
                                        <m:t>𝑌</m:t>
                                      </m:r>
                                    </m:sub>
                                  </m:sSub>
                                  <m:r>
                                    <a:rPr lang="en-US" i="1">
                                      <a:solidFill>
                                        <a:srgbClr val="000000"/>
                                      </a:solidFill>
                                      <a:latin typeface="Cambria Math" panose="02040503050406030204" pitchFamily="18" charset="0"/>
                                    </a:rPr>
                                    <m:t>𝑦</m:t>
                                  </m:r>
                                </m:e>
                              </m:d>
                            </m:sup>
                          </m:sSup>
                          <m:r>
                            <a:rPr lang="en-US" i="1">
                              <a:solidFill>
                                <a:srgbClr val="000000"/>
                              </a:solidFill>
                              <a:latin typeface="Cambria Math" panose="02040503050406030204" pitchFamily="18" charset="0"/>
                            </a:rPr>
                            <m:t>𝑑𝑥𝑑𝑦</m:t>
                          </m:r>
                        </m:e>
                      </m:nary>
                    </m:oMath>
                  </m:oMathPara>
                </a14:m>
                <a:endParaRPr lang="en-US" dirty="0"/>
              </a:p>
            </p:txBody>
          </p:sp>
        </mc:Choice>
        <mc:Fallback xmlns="">
          <p:sp>
            <p:nvSpPr>
              <p:cNvPr id="5" name="Object 4"/>
              <p:cNvSpPr txBox="1">
                <a:spLocks noRot="1" noChangeAspect="1" noMove="1" noResize="1" noEditPoints="1" noAdjustHandles="1" noChangeArrowheads="1" noChangeShapeType="1" noTextEdit="1"/>
              </p:cNvSpPr>
              <p:nvPr/>
            </p:nvSpPr>
            <p:spPr>
              <a:xfrm>
                <a:off x="2467293" y="3035300"/>
                <a:ext cx="3659187" cy="654050"/>
              </a:xfrm>
              <a:prstGeom prst="rect">
                <a:avLst/>
              </a:prstGeom>
              <a:blipFill>
                <a:blip r:embed="rId2"/>
                <a:stretch>
                  <a:fillRect t="-144860" b="-19439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Object 5"/>
              <p:cNvSpPr txBox="1"/>
              <p:nvPr/>
            </p:nvSpPr>
            <p:spPr>
              <a:xfrm>
                <a:off x="6364288" y="3101975"/>
                <a:ext cx="4948237" cy="654050"/>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or</m:t>
                      </m:r>
                      <m:r>
                        <m:rPr>
                          <m:nor/>
                        </m:rPr>
                        <a:rPr lang="en-US" i="0">
                          <a:solidFill>
                            <a:srgbClr val="000000"/>
                          </a:solidFill>
                          <a:latin typeface="Cambria Math" panose="02040503050406030204" pitchFamily="18" charset="0"/>
                        </a:rPr>
                        <m:t>    </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𝐴</m:t>
                          </m:r>
                        </m:e>
                        <m:sub>
                          <m:r>
                            <a:rPr lang="en-US" i="1">
                              <a:solidFill>
                                <a:srgbClr val="000000"/>
                              </a:solidFill>
                              <a:latin typeface="Cambria Math" panose="02040503050406030204" pitchFamily="18" charset="0"/>
                            </a:rPr>
                            <m:t>𝑝</m:t>
                          </m:r>
                        </m:sub>
                      </m:sSub>
                      <m:d>
                        <m:dPr>
                          <m:ctrlPr>
                            <a:rPr lang="en-US" i="1">
                              <a:solidFill>
                                <a:srgbClr val="000000"/>
                              </a:solidFill>
                              <a:latin typeface="Cambria Math" panose="02040503050406030204" pitchFamily="18" charset="0"/>
                            </a:rPr>
                          </m:ctrlPr>
                        </m:dP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𝑘</m:t>
                              </m:r>
                            </m:e>
                            <m:sub>
                              <m:r>
                                <a:rPr lang="en-US" i="1">
                                  <a:solidFill>
                                    <a:srgbClr val="000000"/>
                                  </a:solidFill>
                                  <a:latin typeface="Cambria Math" panose="02040503050406030204" pitchFamily="18" charset="0"/>
                                </a:rPr>
                                <m:t>𝑋</m:t>
                              </m:r>
                            </m:sub>
                          </m:sSub>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𝑘</m:t>
                              </m:r>
                            </m:e>
                            <m:sub>
                              <m:r>
                                <a:rPr lang="en-US" i="1">
                                  <a:solidFill>
                                    <a:srgbClr val="000000"/>
                                  </a:solidFill>
                                  <a:latin typeface="Cambria Math" panose="02040503050406030204" pitchFamily="18" charset="0"/>
                                </a:rPr>
                                <m:t>𝑌</m:t>
                              </m:r>
                            </m:sub>
                          </m:sSub>
                        </m:e>
                      </m:d>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𝐹</m:t>
                      </m:r>
                      <m:d>
                        <m:dPr>
                          <m:ctrlPr>
                            <a:rPr lang="en-US" i="1">
                              <a:solidFill>
                                <a:srgbClr val="000000"/>
                              </a:solidFill>
                              <a:latin typeface="Cambria Math" panose="02040503050406030204" pitchFamily="18" charset="0"/>
                            </a:rPr>
                          </m:ctrlPr>
                        </m:dP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𝐸</m:t>
                              </m:r>
                            </m:e>
                            <m:sub>
                              <m:r>
                                <a:rPr lang="en-US" i="1">
                                  <a:solidFill>
                                    <a:srgbClr val="000000"/>
                                  </a:solidFill>
                                  <a:latin typeface="Cambria Math" panose="02040503050406030204" pitchFamily="18" charset="0"/>
                                </a:rPr>
                                <m:t>𝐴</m:t>
                              </m:r>
                            </m:sub>
                          </m:sSub>
                          <m:d>
                            <m:dPr>
                              <m:ctrlPr>
                                <a:rPr lang="en-US" i="1">
                                  <a:solidFill>
                                    <a:srgbClr val="000000"/>
                                  </a:solidFill>
                                  <a:latin typeface="Cambria Math" panose="02040503050406030204" pitchFamily="18" charset="0"/>
                                </a:rPr>
                              </m:ctrlPr>
                            </m:dPr>
                            <m:e>
                              <m:r>
                                <a:rPr lang="en-US" i="1">
                                  <a:solidFill>
                                    <a:srgbClr val="000000"/>
                                  </a:solidFill>
                                  <a:latin typeface="Cambria Math" panose="02040503050406030204" pitchFamily="18" charset="0"/>
                                </a:rPr>
                                <m:t>𝑥</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𝑦</m:t>
                              </m:r>
                            </m:e>
                          </m:d>
                        </m:e>
                      </m:d>
                    </m:oMath>
                  </m:oMathPara>
                </a14:m>
                <a:endParaRPr lang="en-US" dirty="0"/>
              </a:p>
            </p:txBody>
          </p:sp>
        </mc:Choice>
        <mc:Fallback xmlns="">
          <p:sp>
            <p:nvSpPr>
              <p:cNvPr id="6" name="Object 5"/>
              <p:cNvSpPr txBox="1">
                <a:spLocks noRot="1" noChangeAspect="1" noMove="1" noResize="1" noEditPoints="1" noAdjustHandles="1" noChangeArrowheads="1" noChangeShapeType="1" noTextEdit="1"/>
              </p:cNvSpPr>
              <p:nvPr/>
            </p:nvSpPr>
            <p:spPr>
              <a:xfrm>
                <a:off x="6364288" y="3101975"/>
                <a:ext cx="4948237" cy="654050"/>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Object 6"/>
              <p:cNvSpPr txBox="1"/>
              <p:nvPr/>
            </p:nvSpPr>
            <p:spPr>
              <a:xfrm>
                <a:off x="1258888" y="5259536"/>
                <a:ext cx="5399087" cy="747712"/>
              </a:xfrm>
              <a:prstGeom prst="rect">
                <a:avLst/>
              </a:prstGeom>
              <a:solidFill>
                <a:srgbClr val="FFFF00"/>
              </a:solidFill>
            </p:spPr>
            <p:txBody>
              <a:bodyPr>
                <a:normAutofit/>
              </a:bodyPr>
              <a:lstStyle/>
              <a:p>
                <a:pPr/>
                <a14:m>
                  <m:oMathPara xmlns:m="http://schemas.openxmlformats.org/officeDocument/2006/math">
                    <m:oMathParaPr>
                      <m:jc m:val="left"/>
                    </m:oMathParaPr>
                    <m:oMath xmlns:m="http://schemas.openxmlformats.org/officeDocument/2006/math">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𝐸</m:t>
                          </m:r>
                        </m:e>
                        <m:sub>
                          <m:r>
                            <a:rPr lang="en-US" i="1">
                              <a:solidFill>
                                <a:srgbClr val="000000"/>
                              </a:solidFill>
                              <a:latin typeface="Cambria Math" panose="02040503050406030204" pitchFamily="18" charset="0"/>
                            </a:rPr>
                            <m:t>𝐴</m:t>
                          </m:r>
                        </m:sub>
                      </m:sSub>
                      <m:d>
                        <m:dPr>
                          <m:ctrlPr>
                            <a:rPr lang="en-US" i="1">
                              <a:solidFill>
                                <a:srgbClr val="000000"/>
                              </a:solidFill>
                              <a:latin typeface="Cambria Math" panose="02040503050406030204" pitchFamily="18" charset="0"/>
                            </a:rPr>
                          </m:ctrlPr>
                        </m:dPr>
                        <m:e>
                          <m:r>
                            <a:rPr lang="en-US" i="1">
                              <a:solidFill>
                                <a:srgbClr val="000000"/>
                              </a:solidFill>
                              <a:latin typeface="Cambria Math" panose="02040503050406030204" pitchFamily="18" charset="0"/>
                            </a:rPr>
                            <m:t>𝑥</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𝑦</m:t>
                          </m:r>
                        </m:e>
                      </m:d>
                      <m:r>
                        <a:rPr lang="en-US" i="1">
                          <a:solidFill>
                            <a:srgbClr val="000000"/>
                          </a:solidFill>
                          <a:latin typeface="Cambria Math" panose="02040503050406030204" pitchFamily="18" charset="0"/>
                        </a:rPr>
                        <m:t>=</m:t>
                      </m:r>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1</m:t>
                          </m:r>
                        </m:num>
                        <m:den>
                          <m:sSup>
                            <m:sSupPr>
                              <m:ctrlPr>
                                <a:rPr lang="en-US" i="1">
                                  <a:solidFill>
                                    <a:srgbClr val="000000"/>
                                  </a:solidFill>
                                  <a:latin typeface="Cambria Math" panose="02040503050406030204" pitchFamily="18" charset="0"/>
                                </a:rPr>
                              </m:ctrlPr>
                            </m:sSupPr>
                            <m:e>
                              <m:d>
                                <m:dPr>
                                  <m:ctrlPr>
                                    <a:rPr lang="en-US" i="1">
                                      <a:solidFill>
                                        <a:srgbClr val="000000"/>
                                      </a:solidFill>
                                      <a:latin typeface="Cambria Math" panose="02040503050406030204" pitchFamily="18" charset="0"/>
                                    </a:rPr>
                                  </m:ctrlPr>
                                </m:dPr>
                                <m:e>
                                  <m:r>
                                    <a:rPr lang="en-US" i="1">
                                      <a:solidFill>
                                        <a:srgbClr val="000000"/>
                                      </a:solidFill>
                                      <a:latin typeface="Cambria Math" panose="02040503050406030204" pitchFamily="18" charset="0"/>
                                    </a:rPr>
                                    <m:t>2</m:t>
                                  </m:r>
                                  <m:r>
                                    <a:rPr lang="en-US" i="1">
                                      <a:solidFill>
                                        <a:srgbClr val="000000"/>
                                      </a:solidFill>
                                      <a:latin typeface="Cambria Math" panose="02040503050406030204" pitchFamily="18" charset="0"/>
                                    </a:rPr>
                                    <m:t>𝜋</m:t>
                                  </m:r>
                                </m:e>
                              </m:d>
                            </m:e>
                            <m:sup>
                              <m:r>
                                <a:rPr lang="en-US" i="1">
                                  <a:solidFill>
                                    <a:srgbClr val="000000"/>
                                  </a:solidFill>
                                  <a:latin typeface="Cambria Math" panose="02040503050406030204" pitchFamily="18" charset="0"/>
                                </a:rPr>
                                <m:t>2</m:t>
                              </m:r>
                            </m:sup>
                          </m:sSup>
                        </m:den>
                      </m:f>
                      <m:nary>
                        <m:naryPr>
                          <m:chr m:val="∬"/>
                          <m:subHide m:val="on"/>
                          <m:supHide m:val="on"/>
                          <m:ctrlPr>
                            <a:rPr lang="en-US" i="1">
                              <a:solidFill>
                                <a:srgbClr val="000000"/>
                              </a:solidFill>
                              <a:latin typeface="Cambria Math" panose="02040503050406030204" pitchFamily="18" charset="0"/>
                            </a:rPr>
                          </m:ctrlPr>
                        </m:naryPr>
                        <m:sub/>
                        <m:sup/>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𝐴</m:t>
                              </m:r>
                            </m:e>
                            <m:sub>
                              <m:r>
                                <a:rPr lang="en-US" i="1">
                                  <a:solidFill>
                                    <a:srgbClr val="000000"/>
                                  </a:solidFill>
                                  <a:latin typeface="Cambria Math" panose="02040503050406030204" pitchFamily="18" charset="0"/>
                                </a:rPr>
                                <m:t>𝑝</m:t>
                              </m:r>
                            </m:sub>
                          </m:sSub>
                          <m:d>
                            <m:dPr>
                              <m:ctrlPr>
                                <a:rPr lang="en-US" i="1">
                                  <a:solidFill>
                                    <a:srgbClr val="000000"/>
                                  </a:solidFill>
                                  <a:latin typeface="Cambria Math" panose="02040503050406030204" pitchFamily="18" charset="0"/>
                                </a:rPr>
                              </m:ctrlPr>
                            </m:dP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𝑘</m:t>
                                  </m:r>
                                </m:e>
                                <m:sub>
                                  <m:r>
                                    <a:rPr lang="en-US" i="1">
                                      <a:solidFill>
                                        <a:srgbClr val="000000"/>
                                      </a:solidFill>
                                      <a:latin typeface="Cambria Math" panose="02040503050406030204" pitchFamily="18" charset="0"/>
                                    </a:rPr>
                                    <m:t>𝑋</m:t>
                                  </m:r>
                                </m:sub>
                              </m:sSub>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𝑘</m:t>
                                  </m:r>
                                </m:e>
                                <m:sub>
                                  <m:r>
                                    <a:rPr lang="en-US" i="1">
                                      <a:solidFill>
                                        <a:srgbClr val="000000"/>
                                      </a:solidFill>
                                      <a:latin typeface="Cambria Math" panose="02040503050406030204" pitchFamily="18" charset="0"/>
                                    </a:rPr>
                                    <m:t>𝑌</m:t>
                                  </m:r>
                                </m:sub>
                              </m:sSub>
                            </m:e>
                          </m:d>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𝑒</m:t>
                              </m:r>
                            </m:e>
                            <m:sup>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𝑖</m:t>
                              </m:r>
                              <m:d>
                                <m:dPr>
                                  <m:ctrlPr>
                                    <a:rPr lang="en-US" i="1">
                                      <a:solidFill>
                                        <a:srgbClr val="000000"/>
                                      </a:solidFill>
                                      <a:latin typeface="Cambria Math" panose="02040503050406030204" pitchFamily="18" charset="0"/>
                                    </a:rPr>
                                  </m:ctrlPr>
                                </m:dP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𝑘</m:t>
                                      </m:r>
                                    </m:e>
                                    <m:sub>
                                      <m:r>
                                        <a:rPr lang="en-US" i="1">
                                          <a:solidFill>
                                            <a:srgbClr val="000000"/>
                                          </a:solidFill>
                                          <a:latin typeface="Cambria Math" panose="02040503050406030204" pitchFamily="18" charset="0"/>
                                        </a:rPr>
                                        <m:t>𝑋</m:t>
                                      </m:r>
                                    </m:sub>
                                  </m:sSub>
                                  <m:r>
                                    <a:rPr lang="en-US" i="1">
                                      <a:solidFill>
                                        <a:srgbClr val="000000"/>
                                      </a:solidFill>
                                      <a:latin typeface="Cambria Math" panose="02040503050406030204" pitchFamily="18" charset="0"/>
                                    </a:rPr>
                                    <m:t>𝑥</m:t>
                                  </m:r>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𝑘</m:t>
                                      </m:r>
                                    </m:e>
                                    <m:sub>
                                      <m:r>
                                        <a:rPr lang="en-US" i="1">
                                          <a:solidFill>
                                            <a:srgbClr val="000000"/>
                                          </a:solidFill>
                                          <a:latin typeface="Cambria Math" panose="02040503050406030204" pitchFamily="18" charset="0"/>
                                        </a:rPr>
                                        <m:t>𝑌</m:t>
                                      </m:r>
                                    </m:sub>
                                  </m:sSub>
                                  <m:r>
                                    <a:rPr lang="en-US" i="1">
                                      <a:solidFill>
                                        <a:srgbClr val="000000"/>
                                      </a:solidFill>
                                      <a:latin typeface="Cambria Math" panose="02040503050406030204" pitchFamily="18" charset="0"/>
                                    </a:rPr>
                                    <m:t>𝑦</m:t>
                                  </m:r>
                                </m:e>
                              </m:d>
                            </m:sup>
                          </m:sSup>
                          <m:r>
                            <a:rPr lang="en-US" i="1">
                              <a:solidFill>
                                <a:srgbClr val="000000"/>
                              </a:solidFill>
                              <a:latin typeface="Cambria Math" panose="02040503050406030204" pitchFamily="18" charset="0"/>
                            </a:rPr>
                            <m:t>𝑑</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𝑘</m:t>
                              </m:r>
                            </m:e>
                            <m:sub>
                              <m:r>
                                <a:rPr lang="en-US" i="1">
                                  <a:solidFill>
                                    <a:srgbClr val="000000"/>
                                  </a:solidFill>
                                  <a:latin typeface="Cambria Math" panose="02040503050406030204" pitchFamily="18" charset="0"/>
                                </a:rPr>
                                <m:t>𝑋</m:t>
                              </m:r>
                            </m:sub>
                          </m:sSub>
                          <m:r>
                            <a:rPr lang="en-US" i="1">
                              <a:solidFill>
                                <a:srgbClr val="000000"/>
                              </a:solidFill>
                              <a:latin typeface="Cambria Math" panose="02040503050406030204" pitchFamily="18" charset="0"/>
                            </a:rPr>
                            <m:t>𝑑</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𝑘</m:t>
                              </m:r>
                            </m:e>
                            <m:sub>
                              <m:r>
                                <a:rPr lang="en-US" i="1">
                                  <a:solidFill>
                                    <a:srgbClr val="000000"/>
                                  </a:solidFill>
                                  <a:latin typeface="Cambria Math" panose="02040503050406030204" pitchFamily="18" charset="0"/>
                                </a:rPr>
                                <m:t>𝑌</m:t>
                              </m:r>
                            </m:sub>
                          </m:sSub>
                        </m:e>
                      </m:nary>
                    </m:oMath>
                  </m:oMathPara>
                </a14:m>
                <a:endParaRPr lang="en-US" dirty="0"/>
              </a:p>
            </p:txBody>
          </p:sp>
        </mc:Choice>
        <mc:Fallback xmlns="">
          <p:sp>
            <p:nvSpPr>
              <p:cNvPr id="7" name="Object 6"/>
              <p:cNvSpPr txBox="1">
                <a:spLocks noRot="1" noChangeAspect="1" noMove="1" noResize="1" noEditPoints="1" noAdjustHandles="1" noChangeArrowheads="1" noChangeShapeType="1" noTextEdit="1"/>
              </p:cNvSpPr>
              <p:nvPr/>
            </p:nvSpPr>
            <p:spPr>
              <a:xfrm>
                <a:off x="1258888" y="5259536"/>
                <a:ext cx="5399087" cy="747712"/>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Object 7"/>
              <p:cNvSpPr txBox="1"/>
              <p:nvPr/>
            </p:nvSpPr>
            <p:spPr>
              <a:xfrm>
                <a:off x="6783388" y="5411788"/>
                <a:ext cx="5291137" cy="747712"/>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or</m:t>
                      </m:r>
                      <m:r>
                        <m:rPr>
                          <m:nor/>
                        </m:rPr>
                        <a:rPr lang="en-US" i="0">
                          <a:solidFill>
                            <a:srgbClr val="000000"/>
                          </a:solidFill>
                          <a:latin typeface="Cambria Math" panose="02040503050406030204" pitchFamily="18" charset="0"/>
                        </a:rPr>
                        <m:t>    </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𝐸</m:t>
                          </m:r>
                        </m:e>
                        <m:sub>
                          <m:r>
                            <a:rPr lang="en-US" i="1">
                              <a:solidFill>
                                <a:srgbClr val="000000"/>
                              </a:solidFill>
                              <a:latin typeface="Cambria Math" panose="02040503050406030204" pitchFamily="18" charset="0"/>
                            </a:rPr>
                            <m:t>𝐴</m:t>
                          </m:r>
                        </m:sub>
                      </m:sSub>
                      <m:d>
                        <m:dPr>
                          <m:ctrlPr>
                            <a:rPr lang="en-US" i="1">
                              <a:solidFill>
                                <a:srgbClr val="000000"/>
                              </a:solidFill>
                              <a:latin typeface="Cambria Math" panose="02040503050406030204" pitchFamily="18" charset="0"/>
                            </a:rPr>
                          </m:ctrlPr>
                        </m:dPr>
                        <m:e>
                          <m:r>
                            <a:rPr lang="en-US" i="1">
                              <a:solidFill>
                                <a:srgbClr val="000000"/>
                              </a:solidFill>
                              <a:latin typeface="Cambria Math" panose="02040503050406030204" pitchFamily="18" charset="0"/>
                            </a:rPr>
                            <m:t>𝑥</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𝑦</m:t>
                          </m:r>
                        </m:e>
                      </m:d>
                      <m:r>
                        <a:rPr lang="en-US" i="1">
                          <a:solidFill>
                            <a:srgbClr val="000000"/>
                          </a:solidFill>
                          <a:latin typeface="Cambria Math" panose="02040503050406030204" pitchFamily="18" charset="0"/>
                        </a:rPr>
                        <m:t>=</m:t>
                      </m:r>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𝐹</m:t>
                          </m:r>
                        </m:e>
                        <m:sup>
                          <m:r>
                            <a:rPr lang="en-US" i="1">
                              <a:solidFill>
                                <a:srgbClr val="000000"/>
                              </a:solidFill>
                              <a:latin typeface="Cambria Math" panose="02040503050406030204" pitchFamily="18" charset="0"/>
                            </a:rPr>
                            <m:t>−1</m:t>
                          </m:r>
                        </m:sup>
                      </m:sSup>
                      <m:d>
                        <m:dPr>
                          <m:begChr m:val="{"/>
                          <m:endChr m:val="}"/>
                          <m:ctrlPr>
                            <a:rPr lang="en-US" i="1">
                              <a:solidFill>
                                <a:srgbClr val="000000"/>
                              </a:solidFill>
                              <a:latin typeface="Cambria Math" panose="02040503050406030204" pitchFamily="18" charset="0"/>
                            </a:rPr>
                          </m:ctrlPr>
                        </m:dP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𝐴</m:t>
                              </m:r>
                            </m:e>
                            <m:sub>
                              <m:r>
                                <a:rPr lang="en-US" i="1">
                                  <a:solidFill>
                                    <a:srgbClr val="000000"/>
                                  </a:solidFill>
                                  <a:latin typeface="Cambria Math" panose="02040503050406030204" pitchFamily="18" charset="0"/>
                                </a:rPr>
                                <m:t>𝑝</m:t>
                              </m:r>
                            </m:sub>
                          </m:sSub>
                          <m:d>
                            <m:dPr>
                              <m:ctrlPr>
                                <a:rPr lang="en-US" i="1">
                                  <a:solidFill>
                                    <a:srgbClr val="000000"/>
                                  </a:solidFill>
                                  <a:latin typeface="Cambria Math" panose="02040503050406030204" pitchFamily="18" charset="0"/>
                                </a:rPr>
                              </m:ctrlPr>
                            </m:dP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𝑘</m:t>
                                  </m:r>
                                </m:e>
                                <m:sub>
                                  <m:r>
                                    <a:rPr lang="en-US" i="1">
                                      <a:solidFill>
                                        <a:srgbClr val="000000"/>
                                      </a:solidFill>
                                      <a:latin typeface="Cambria Math" panose="02040503050406030204" pitchFamily="18" charset="0"/>
                                    </a:rPr>
                                    <m:t>𝑋</m:t>
                                  </m:r>
                                </m:sub>
                              </m:sSub>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𝑘</m:t>
                                  </m:r>
                                </m:e>
                                <m:sub>
                                  <m:r>
                                    <a:rPr lang="en-US" i="1">
                                      <a:solidFill>
                                        <a:srgbClr val="000000"/>
                                      </a:solidFill>
                                      <a:latin typeface="Cambria Math" panose="02040503050406030204" pitchFamily="18" charset="0"/>
                                    </a:rPr>
                                    <m:t>𝑌</m:t>
                                  </m:r>
                                </m:sub>
                              </m:sSub>
                            </m:e>
                          </m:d>
                        </m:e>
                      </m:d>
                    </m:oMath>
                  </m:oMathPara>
                </a14:m>
                <a:endParaRPr lang="en-US" dirty="0"/>
              </a:p>
            </p:txBody>
          </p:sp>
        </mc:Choice>
        <mc:Fallback xmlns="">
          <p:sp>
            <p:nvSpPr>
              <p:cNvPr id="8" name="Object 7"/>
              <p:cNvSpPr txBox="1">
                <a:spLocks noRot="1" noChangeAspect="1" noMove="1" noResize="1" noEditPoints="1" noAdjustHandles="1" noChangeArrowheads="1" noChangeShapeType="1" noTextEdit="1"/>
              </p:cNvSpPr>
              <p:nvPr/>
            </p:nvSpPr>
            <p:spPr>
              <a:xfrm>
                <a:off x="6783388" y="5411788"/>
                <a:ext cx="5291137" cy="747712"/>
              </a:xfrm>
              <a:prstGeom prst="rect">
                <a:avLst/>
              </a:prstGeom>
              <a:blipFill>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8139460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10162E77-11AD-44A7-84EC-40C59EEFBD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3831981-6BE2-463F-8514-2BAEAA5416D8}"/>
              </a:ext>
            </a:extLst>
          </p:cNvPr>
          <p:cNvSpPr>
            <a:spLocks noGrp="1"/>
          </p:cNvSpPr>
          <p:nvPr>
            <p:ph type="title"/>
          </p:nvPr>
        </p:nvSpPr>
        <p:spPr>
          <a:xfrm>
            <a:off x="1747521" y="-123674"/>
            <a:ext cx="9477102" cy="1450757"/>
          </a:xfrm>
        </p:spPr>
        <p:txBody>
          <a:bodyPr>
            <a:normAutofit/>
          </a:bodyPr>
          <a:lstStyle/>
          <a:p>
            <a:r>
              <a:rPr lang="en-US" b="1" dirty="0">
                <a:latin typeface="Times New Roman" panose="02020603050405020304" pitchFamily="18" charset="0"/>
                <a:cs typeface="Times New Roman" panose="02020603050405020304" pitchFamily="18" charset="0"/>
              </a:rPr>
              <a:t>Visual concept of the diffraction </a:t>
            </a:r>
          </a:p>
        </p:txBody>
      </p:sp>
      <p:pic>
        <p:nvPicPr>
          <p:cNvPr id="18436" name="Picture 4">
            <a:extLst>
              <a:ext uri="{FF2B5EF4-FFF2-40B4-BE49-F238E27FC236}">
                <a16:creationId xmlns:a16="http://schemas.microsoft.com/office/drawing/2014/main" id="{6F24D083-0F1C-4A6C-AFE7-7674143C940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4625"/>
          <a:stretch/>
        </p:blipFill>
        <p:spPr bwMode="auto">
          <a:xfrm>
            <a:off x="3031171" y="1343297"/>
            <a:ext cx="6909801" cy="5314406"/>
          </a:xfrm>
          <a:prstGeom prst="rect">
            <a:avLst/>
          </a:prstGeom>
          <a:noFill/>
          <a:extLst>
            <a:ext uri="{909E8E84-426E-40DD-AFC4-6F175D3DCCD1}">
              <a14:hiddenFill xmlns:a14="http://schemas.microsoft.com/office/drawing/2010/main">
                <a:solidFill>
                  <a:srgbClr val="FFFFFF"/>
                </a:solidFill>
              </a14:hiddenFill>
            </a:ext>
          </a:extLst>
        </p:spPr>
      </p:pic>
      <p:cxnSp>
        <p:nvCxnSpPr>
          <p:cNvPr id="75" name="Straight Connector 74">
            <a:extLst>
              <a:ext uri="{FF2B5EF4-FFF2-40B4-BE49-F238E27FC236}">
                <a16:creationId xmlns:a16="http://schemas.microsoft.com/office/drawing/2014/main" id="{5AB158E9-1B40-4CD6-95F0-95CA11DF7B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92143" y="2085703"/>
            <a:ext cx="3566160"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77" name="Rectangle 76">
            <a:extLst>
              <a:ext uri="{FF2B5EF4-FFF2-40B4-BE49-F238E27FC236}">
                <a16:creationId xmlns:a16="http://schemas.microsoft.com/office/drawing/2014/main" id="{6329CBCE-21AE-419D-AC1F-8ACF510A66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 name="Rectangle 78">
            <a:extLst>
              <a:ext uri="{FF2B5EF4-FFF2-40B4-BE49-F238E27FC236}">
                <a16:creationId xmlns:a16="http://schemas.microsoft.com/office/drawing/2014/main" id="{FF2DA012-1414-493D-888F-5D99D0BDA3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40E30A11-089E-43F9-A518-14AA332F4772}"/>
                  </a:ext>
                </a:extLst>
              </p:cNvPr>
              <p:cNvSpPr txBox="1"/>
              <p:nvPr/>
            </p:nvSpPr>
            <p:spPr>
              <a:xfrm>
                <a:off x="168887" y="3261836"/>
                <a:ext cx="2529205" cy="1477328"/>
              </a:xfrm>
              <a:prstGeom prst="rect">
                <a:avLst/>
              </a:prstGeom>
              <a:noFill/>
            </p:spPr>
            <p:txBody>
              <a:bodyPr wrap="square" rtlCol="0">
                <a:spAutoFit/>
              </a:bodyPr>
              <a:lstStyle/>
              <a:p>
                <a:r>
                  <a:rPr lang="en-US" b="1" dirty="0">
                    <a:solidFill>
                      <a:srgbClr val="FF0000"/>
                    </a:solidFill>
                    <a:latin typeface="Times New Roman" panose="02020603050405020304" pitchFamily="18" charset="0"/>
                    <a:cs typeface="Times New Roman" panose="02020603050405020304" pitchFamily="18" charset="0"/>
                  </a:rPr>
                  <a:t>Field distribution across an aperture described by the aperture function </a:t>
                </a:r>
                <a14:m>
                  <m:oMath xmlns:m="http://schemas.openxmlformats.org/officeDocument/2006/math">
                    <m:sSub>
                      <m:sSubPr>
                        <m:ctrlPr>
                          <a:rPr lang="en-US" b="1" i="1">
                            <a:solidFill>
                              <a:srgbClr val="FF0000"/>
                            </a:solidFill>
                            <a:latin typeface="Cambria Math" panose="02040503050406030204" pitchFamily="18" charset="0"/>
                          </a:rPr>
                        </m:ctrlPr>
                      </m:sSubPr>
                      <m:e>
                        <m:r>
                          <a:rPr lang="en-US" b="1" i="1">
                            <a:solidFill>
                              <a:srgbClr val="FF0000"/>
                            </a:solidFill>
                            <a:latin typeface="Cambria Math" panose="02040503050406030204" pitchFamily="18" charset="0"/>
                          </a:rPr>
                          <m:t>𝑬</m:t>
                        </m:r>
                      </m:e>
                      <m:sub>
                        <m:r>
                          <a:rPr lang="en-US" b="1" i="1">
                            <a:solidFill>
                              <a:srgbClr val="FF0000"/>
                            </a:solidFill>
                            <a:latin typeface="Cambria Math" panose="02040503050406030204" pitchFamily="18" charset="0"/>
                          </a:rPr>
                          <m:t>𝑨</m:t>
                        </m:r>
                      </m:sub>
                    </m:sSub>
                    <m:r>
                      <a:rPr lang="en-US" b="1" i="1">
                        <a:solidFill>
                          <a:srgbClr val="FF0000"/>
                        </a:solidFill>
                        <a:latin typeface="Cambria Math" panose="02040503050406030204" pitchFamily="18" charset="0"/>
                      </a:rPr>
                      <m:t> </m:t>
                    </m:r>
                    <m:d>
                      <m:dPr>
                        <m:ctrlPr>
                          <a:rPr lang="en-US" b="1" i="1">
                            <a:solidFill>
                              <a:srgbClr val="FF0000"/>
                            </a:solidFill>
                            <a:latin typeface="Cambria Math" panose="02040503050406030204" pitchFamily="18" charset="0"/>
                          </a:rPr>
                        </m:ctrlPr>
                      </m:dPr>
                      <m:e>
                        <m:r>
                          <a:rPr lang="en-US" b="1" i="1">
                            <a:solidFill>
                              <a:srgbClr val="FF0000"/>
                            </a:solidFill>
                            <a:latin typeface="Cambria Math" panose="02040503050406030204" pitchFamily="18" charset="0"/>
                          </a:rPr>
                          <m:t>𝒙</m:t>
                        </m:r>
                        <m:r>
                          <a:rPr lang="en-US" b="1" i="1">
                            <a:solidFill>
                              <a:srgbClr val="FF0000"/>
                            </a:solidFill>
                            <a:latin typeface="Cambria Math" panose="02040503050406030204" pitchFamily="18" charset="0"/>
                          </a:rPr>
                          <m:t>,</m:t>
                        </m:r>
                        <m:r>
                          <a:rPr lang="en-US" b="1" i="1">
                            <a:solidFill>
                              <a:srgbClr val="FF0000"/>
                            </a:solidFill>
                            <a:latin typeface="Cambria Math" panose="02040503050406030204" pitchFamily="18" charset="0"/>
                          </a:rPr>
                          <m:t>𝒚</m:t>
                        </m:r>
                      </m:e>
                    </m:d>
                  </m:oMath>
                </a14:m>
                <a:endParaRPr lang="en-US" b="1" dirty="0">
                  <a:solidFill>
                    <a:srgbClr val="FF0000"/>
                  </a:solidFill>
                  <a:latin typeface="Times New Roman" panose="02020603050405020304" pitchFamily="18" charset="0"/>
                  <a:cs typeface="Times New Roman" panose="02020603050405020304" pitchFamily="18" charset="0"/>
                </a:endParaRPr>
              </a:p>
            </p:txBody>
          </p:sp>
        </mc:Choice>
        <mc:Fallback xmlns="">
          <p:sp>
            <p:nvSpPr>
              <p:cNvPr id="6" name="TextBox 5">
                <a:extLst>
                  <a:ext uri="{FF2B5EF4-FFF2-40B4-BE49-F238E27FC236}">
                    <a16:creationId xmlns:a16="http://schemas.microsoft.com/office/drawing/2014/main" id="{40E30A11-089E-43F9-A518-14AA332F4772}"/>
                  </a:ext>
                </a:extLst>
              </p:cNvPr>
              <p:cNvSpPr txBox="1">
                <a:spLocks noRot="1" noChangeAspect="1" noMove="1" noResize="1" noEditPoints="1" noAdjustHandles="1" noChangeArrowheads="1" noChangeShapeType="1" noTextEdit="1"/>
              </p:cNvSpPr>
              <p:nvPr/>
            </p:nvSpPr>
            <p:spPr>
              <a:xfrm>
                <a:off x="168887" y="3261836"/>
                <a:ext cx="2529205" cy="1477328"/>
              </a:xfrm>
              <a:prstGeom prst="rect">
                <a:avLst/>
              </a:prstGeom>
              <a:blipFill>
                <a:blip r:embed="rId3"/>
                <a:stretch>
                  <a:fillRect l="-2169" t="-2066" b="-1653"/>
                </a:stretch>
              </a:blipFill>
            </p:spPr>
            <p:txBody>
              <a:bodyPr/>
              <a:lstStyle/>
              <a:p>
                <a:r>
                  <a:rPr lang="en-US">
                    <a:noFill/>
                  </a:rPr>
                  <a:t> </a:t>
                </a:r>
              </a:p>
            </p:txBody>
          </p:sp>
        </mc:Fallback>
      </mc:AlternateContent>
      <p:sp>
        <p:nvSpPr>
          <p:cNvPr id="7" name="Arrow: Right 6">
            <a:extLst>
              <a:ext uri="{FF2B5EF4-FFF2-40B4-BE49-F238E27FC236}">
                <a16:creationId xmlns:a16="http://schemas.microsoft.com/office/drawing/2014/main" id="{593E653C-FF47-43A0-AC86-8EADB037027D}"/>
              </a:ext>
            </a:extLst>
          </p:cNvPr>
          <p:cNvSpPr/>
          <p:nvPr/>
        </p:nvSpPr>
        <p:spPr>
          <a:xfrm>
            <a:off x="2229167" y="3838535"/>
            <a:ext cx="600075" cy="371475"/>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87BAC18F-A5E8-4A24-9F85-53E8A55E3AA8}"/>
              </a:ext>
            </a:extLst>
          </p:cNvPr>
          <p:cNvSpPr/>
          <p:nvPr/>
        </p:nvSpPr>
        <p:spPr>
          <a:xfrm>
            <a:off x="3315493" y="6378250"/>
            <a:ext cx="6341155" cy="369332"/>
          </a:xfrm>
          <a:prstGeom prst="rect">
            <a:avLst/>
          </a:prstGeom>
        </p:spPr>
        <p:txBody>
          <a:bodyPr wrap="square">
            <a:spAutoFit/>
          </a:bodyPr>
          <a:lstStyle/>
          <a:p>
            <a:r>
              <a:rPr lang="en-US" dirty="0">
                <a:hlinkClick r:id="rId4"/>
              </a:rPr>
              <a:t>https://ef.engr.utk.edu/hyperphysics/hbase/phyopt/mulslid.html</a:t>
            </a:r>
            <a:endParaRPr lang="en-US" dirty="0"/>
          </a:p>
        </p:txBody>
      </p:sp>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7D8EC8BE-FCCF-4A01-B8F8-D40EE5B3C3B9}"/>
                  </a:ext>
                </a:extLst>
              </p:cNvPr>
              <p:cNvSpPr/>
              <p:nvPr/>
            </p:nvSpPr>
            <p:spPr>
              <a:xfrm>
                <a:off x="6726224" y="3838535"/>
                <a:ext cx="2721001" cy="41049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𝐴</m:t>
                          </m:r>
                        </m:e>
                        <m:sub>
                          <m:r>
                            <a:rPr lang="en-US" i="1">
                              <a:solidFill>
                                <a:srgbClr val="000000"/>
                              </a:solidFill>
                              <a:latin typeface="Cambria Math" panose="02040503050406030204" pitchFamily="18" charset="0"/>
                            </a:rPr>
                            <m:t>𝑝</m:t>
                          </m:r>
                        </m:sub>
                      </m:sSub>
                      <m:d>
                        <m:dPr>
                          <m:ctrlPr>
                            <a:rPr lang="en-US" i="1">
                              <a:solidFill>
                                <a:srgbClr val="000000"/>
                              </a:solidFill>
                              <a:latin typeface="Cambria Math" panose="02040503050406030204" pitchFamily="18" charset="0"/>
                            </a:rPr>
                          </m:ctrlPr>
                        </m:dP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𝑘</m:t>
                              </m:r>
                            </m:e>
                            <m:sub>
                              <m:r>
                                <a:rPr lang="en-US" i="1">
                                  <a:solidFill>
                                    <a:srgbClr val="000000"/>
                                  </a:solidFill>
                                  <a:latin typeface="Cambria Math" panose="02040503050406030204" pitchFamily="18" charset="0"/>
                                </a:rPr>
                                <m:t>𝑋</m:t>
                              </m:r>
                            </m:sub>
                          </m:sSub>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𝑘</m:t>
                              </m:r>
                            </m:e>
                            <m:sub>
                              <m:r>
                                <a:rPr lang="en-US" i="1">
                                  <a:solidFill>
                                    <a:srgbClr val="000000"/>
                                  </a:solidFill>
                                  <a:latin typeface="Cambria Math" panose="02040503050406030204" pitchFamily="18" charset="0"/>
                                </a:rPr>
                                <m:t>𝑌</m:t>
                              </m:r>
                            </m:sub>
                          </m:sSub>
                        </m:e>
                      </m:d>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𝐹</m:t>
                      </m:r>
                      <m:d>
                        <m:dPr>
                          <m:ctrlPr>
                            <a:rPr lang="en-US" i="1">
                              <a:solidFill>
                                <a:srgbClr val="000000"/>
                              </a:solidFill>
                              <a:latin typeface="Cambria Math" panose="02040503050406030204" pitchFamily="18" charset="0"/>
                            </a:rPr>
                          </m:ctrlPr>
                        </m:dP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𝐸</m:t>
                              </m:r>
                            </m:e>
                            <m:sub>
                              <m:r>
                                <a:rPr lang="en-US" i="1">
                                  <a:solidFill>
                                    <a:srgbClr val="000000"/>
                                  </a:solidFill>
                                  <a:latin typeface="Cambria Math" panose="02040503050406030204" pitchFamily="18" charset="0"/>
                                </a:rPr>
                                <m:t>𝐴</m:t>
                              </m:r>
                            </m:sub>
                          </m:sSub>
                          <m:d>
                            <m:dPr>
                              <m:ctrlPr>
                                <a:rPr lang="en-US" i="1">
                                  <a:solidFill>
                                    <a:srgbClr val="000000"/>
                                  </a:solidFill>
                                  <a:latin typeface="Cambria Math" panose="02040503050406030204" pitchFamily="18" charset="0"/>
                                </a:rPr>
                              </m:ctrlPr>
                            </m:dPr>
                            <m:e>
                              <m:r>
                                <a:rPr lang="en-US" i="1">
                                  <a:solidFill>
                                    <a:srgbClr val="000000"/>
                                  </a:solidFill>
                                  <a:latin typeface="Cambria Math" panose="02040503050406030204" pitchFamily="18" charset="0"/>
                                </a:rPr>
                                <m:t>𝑥</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𝑦</m:t>
                              </m:r>
                            </m:e>
                          </m:d>
                        </m:e>
                      </m:d>
                    </m:oMath>
                  </m:oMathPara>
                </a14:m>
                <a:endParaRPr lang="en-US" dirty="0"/>
              </a:p>
            </p:txBody>
          </p:sp>
        </mc:Choice>
        <mc:Fallback xmlns="">
          <p:sp>
            <p:nvSpPr>
              <p:cNvPr id="9" name="Rectangle 8">
                <a:extLst>
                  <a:ext uri="{FF2B5EF4-FFF2-40B4-BE49-F238E27FC236}">
                    <a16:creationId xmlns:a16="http://schemas.microsoft.com/office/drawing/2014/main" id="{7D8EC8BE-FCCF-4A01-B8F8-D40EE5B3C3B9}"/>
                  </a:ext>
                </a:extLst>
              </p:cNvPr>
              <p:cNvSpPr>
                <a:spLocks noRot="1" noChangeAspect="1" noMove="1" noResize="1" noEditPoints="1" noAdjustHandles="1" noChangeArrowheads="1" noChangeShapeType="1" noTextEdit="1"/>
              </p:cNvSpPr>
              <p:nvPr/>
            </p:nvSpPr>
            <p:spPr>
              <a:xfrm>
                <a:off x="6726224" y="3838535"/>
                <a:ext cx="2721001" cy="410497"/>
              </a:xfrm>
              <a:prstGeom prst="rect">
                <a:avLst/>
              </a:prstGeom>
              <a:blipFill>
                <a:blip r:embed="rId5"/>
                <a:stretch>
                  <a:fillRect b="-2985"/>
                </a:stretch>
              </a:blipFill>
            </p:spPr>
            <p:txBody>
              <a:bodyPr/>
              <a:lstStyle/>
              <a:p>
                <a:r>
                  <a:rPr lang="en-US">
                    <a:noFill/>
                  </a:rPr>
                  <a:t> </a:t>
                </a:r>
              </a:p>
            </p:txBody>
          </p:sp>
        </mc:Fallback>
      </mc:AlternateContent>
      <p:sp>
        <p:nvSpPr>
          <p:cNvPr id="10" name="TextBox 9">
            <a:extLst>
              <a:ext uri="{FF2B5EF4-FFF2-40B4-BE49-F238E27FC236}">
                <a16:creationId xmlns:a16="http://schemas.microsoft.com/office/drawing/2014/main" id="{B4D7E9D4-D59A-4781-A543-EC834540BE03}"/>
              </a:ext>
            </a:extLst>
          </p:cNvPr>
          <p:cNvSpPr txBox="1"/>
          <p:nvPr/>
        </p:nvSpPr>
        <p:spPr>
          <a:xfrm>
            <a:off x="9825923" y="3167158"/>
            <a:ext cx="2366077" cy="1631216"/>
          </a:xfrm>
          <a:prstGeom prst="rect">
            <a:avLst/>
          </a:prstGeom>
          <a:noFill/>
        </p:spPr>
        <p:txBody>
          <a:bodyPr wrap="square" rtlCol="0">
            <a:spAutoFit/>
          </a:bodyPr>
          <a:lstStyle/>
          <a:p>
            <a:r>
              <a:rPr lang="en-US" sz="2000" b="1" dirty="0">
                <a:solidFill>
                  <a:srgbClr val="FF0000"/>
                </a:solidFill>
                <a:latin typeface="Times New Roman" panose="02020603050405020304" pitchFamily="18" charset="0"/>
                <a:cs typeface="Times New Roman" panose="02020603050405020304" pitchFamily="18" charset="0"/>
              </a:rPr>
              <a:t>Fraunhofer diffraction pattern = Fourier transform of the aperture function</a:t>
            </a:r>
          </a:p>
        </p:txBody>
      </p:sp>
      <p:sp>
        <p:nvSpPr>
          <p:cNvPr id="11" name="TextBox 10">
            <a:extLst>
              <a:ext uri="{FF2B5EF4-FFF2-40B4-BE49-F238E27FC236}">
                <a16:creationId xmlns:a16="http://schemas.microsoft.com/office/drawing/2014/main" id="{476E6656-2989-4D58-B2ED-2680462D342B}"/>
              </a:ext>
            </a:extLst>
          </p:cNvPr>
          <p:cNvSpPr txBox="1"/>
          <p:nvPr/>
        </p:nvSpPr>
        <p:spPr>
          <a:xfrm>
            <a:off x="1641638" y="5083373"/>
            <a:ext cx="7304398" cy="1015663"/>
          </a:xfrm>
          <a:prstGeom prst="rect">
            <a:avLst/>
          </a:prstGeom>
          <a:solidFill>
            <a:srgbClr val="FFFF00"/>
          </a:solidFill>
        </p:spPr>
        <p:txBody>
          <a:bodyPr wrap="square" rtlCol="0">
            <a:spAutoFit/>
          </a:bodyPr>
          <a:lstStyle/>
          <a:p>
            <a:r>
              <a:rPr lang="en-US" sz="2000" b="1" dirty="0">
                <a:latin typeface="Times New Roman" panose="02020603050405020304" pitchFamily="18" charset="0"/>
                <a:cs typeface="Times New Roman" panose="02020603050405020304" pitchFamily="18" charset="0"/>
              </a:rPr>
              <a:t>NOTE : The evaluation of the diffraction pattern from an aperture is equivalent to take the Fourier transform of an aperture function e.g. single slit, double slit, circular aperture etc.</a:t>
            </a:r>
          </a:p>
        </p:txBody>
      </p:sp>
      <p:sp>
        <p:nvSpPr>
          <p:cNvPr id="3" name="Slide Number Placeholder 2">
            <a:extLst>
              <a:ext uri="{FF2B5EF4-FFF2-40B4-BE49-F238E27FC236}">
                <a16:creationId xmlns:a16="http://schemas.microsoft.com/office/drawing/2014/main" id="{61EDD9C1-4A71-468B-B910-1D80FA9E0B85}"/>
              </a:ext>
            </a:extLst>
          </p:cNvPr>
          <p:cNvSpPr>
            <a:spLocks noGrp="1"/>
          </p:cNvSpPr>
          <p:nvPr>
            <p:ph type="sldNum" sz="quarter" idx="12"/>
          </p:nvPr>
        </p:nvSpPr>
        <p:spPr/>
        <p:txBody>
          <a:bodyPr/>
          <a:lstStyle/>
          <a:p>
            <a:fld id="{18FBD2FA-2555-40DC-89DF-11DF5B5C64DC}" type="slidenum">
              <a:rPr lang="en-US" smtClean="0"/>
              <a:t>26</a:t>
            </a:fld>
            <a:endParaRPr lang="en-US"/>
          </a:p>
        </p:txBody>
      </p:sp>
    </p:spTree>
    <p:extLst>
      <p:ext uri="{BB962C8B-B14F-4D97-AF65-F5344CB8AC3E}">
        <p14:creationId xmlns:p14="http://schemas.microsoft.com/office/powerpoint/2010/main" val="13671497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imes New Roman" panose="02020603050405020304" pitchFamily="18" charset="0"/>
                <a:cs typeface="Times New Roman" panose="02020603050405020304" pitchFamily="18" charset="0"/>
              </a:rPr>
              <a:t>Problem 6</a:t>
            </a:r>
            <a:br>
              <a:rPr lang="en-US" b="1" dirty="0">
                <a:latin typeface="Times New Roman" panose="02020603050405020304" pitchFamily="18" charset="0"/>
                <a:cs typeface="Times New Roman" panose="02020603050405020304" pitchFamily="18" charset="0"/>
              </a:rPr>
            </a:br>
            <a:r>
              <a:rPr lang="en-US" b="1" dirty="0">
                <a:latin typeface="Times New Roman" panose="02020603050405020304" pitchFamily="18" charset="0"/>
                <a:cs typeface="Times New Roman" panose="02020603050405020304" pitchFamily="18" charset="0"/>
              </a:rPr>
              <a:t>Fourier transform of a Single slit</a:t>
            </a:r>
          </a:p>
        </p:txBody>
      </p:sp>
      <p:sp>
        <p:nvSpPr>
          <p:cNvPr id="3" name="Content Placeholder 2"/>
          <p:cNvSpPr>
            <a:spLocks noGrp="1"/>
          </p:cNvSpPr>
          <p:nvPr>
            <p:ph idx="1"/>
          </p:nvPr>
        </p:nvSpPr>
        <p:spPr>
          <a:xfrm>
            <a:off x="313899" y="1845734"/>
            <a:ext cx="11518710" cy="4023360"/>
          </a:xfrm>
        </p:spPr>
        <p:txBody>
          <a:bodyPr>
            <a:normAutofit/>
          </a:bodyPr>
          <a:lstStyle/>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Assuming that there are no phase or amplitude variations across the aperture, </a:t>
            </a:r>
            <a:r>
              <a:rPr lang="en-US" sz="2400" b="1" dirty="0">
                <a:latin typeface="Times New Roman" panose="02020603050405020304" pitchFamily="18" charset="0"/>
                <a:cs typeface="Times New Roman" panose="02020603050405020304" pitchFamily="18" charset="0"/>
              </a:rPr>
              <a:t>the aperture function </a:t>
            </a:r>
            <a:r>
              <a:rPr lang="en-US" sz="2400" b="1" i="1" dirty="0">
                <a:latin typeface="Times New Roman" panose="02020603050405020304" pitchFamily="18" charset="0"/>
                <a:cs typeface="Times New Roman" panose="02020603050405020304" pitchFamily="18" charset="0"/>
              </a:rPr>
              <a:t>E</a:t>
            </a:r>
            <a:r>
              <a:rPr lang="en-US" sz="2400" b="1" baseline="-25000" dirty="0">
                <a:latin typeface="Times New Roman" panose="02020603050405020304" pitchFamily="18" charset="0"/>
                <a:cs typeface="Times New Roman" panose="02020603050405020304" pitchFamily="18" charset="0"/>
              </a:rPr>
              <a:t>A</a:t>
            </a:r>
            <a:r>
              <a:rPr lang="en-US" sz="2400" b="1" dirty="0">
                <a:latin typeface="Times New Roman" panose="02020603050405020304" pitchFamily="18" charset="0"/>
                <a:cs typeface="Times New Roman" panose="02020603050405020304" pitchFamily="18" charset="0"/>
              </a:rPr>
              <a:t>(</a:t>
            </a:r>
            <a:r>
              <a:rPr lang="en-US" sz="2400" b="1" dirty="0" err="1">
                <a:latin typeface="Times New Roman" panose="02020603050405020304" pitchFamily="18" charset="0"/>
                <a:cs typeface="Times New Roman" panose="02020603050405020304" pitchFamily="18" charset="0"/>
              </a:rPr>
              <a:t>x,y</a:t>
            </a:r>
            <a:r>
              <a:rPr lang="en-US" sz="2400" b="1" dirty="0">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has the form of a square pulse,</a:t>
            </a:r>
          </a:p>
          <a:p>
            <a:pPr>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Determine the field distribution from the single slit on the spectrum plane.</a:t>
            </a:r>
          </a:p>
        </p:txBody>
      </p:sp>
      <p:sp>
        <p:nvSpPr>
          <p:cNvPr id="4" name="Slide Number Placeholder 3"/>
          <p:cNvSpPr>
            <a:spLocks noGrp="1"/>
          </p:cNvSpPr>
          <p:nvPr>
            <p:ph type="sldNum" sz="quarter" idx="12"/>
          </p:nvPr>
        </p:nvSpPr>
        <p:spPr/>
        <p:txBody>
          <a:bodyPr/>
          <a:lstStyle/>
          <a:p>
            <a:fld id="{63B05E86-07BE-43B8-8130-896D23496EBB}" type="slidenum">
              <a:rPr lang="en-US" smtClean="0"/>
              <a:t>27</a:t>
            </a:fld>
            <a:endParaRPr lang="en-US"/>
          </a:p>
        </p:txBody>
      </p:sp>
      <mc:AlternateContent xmlns:mc="http://schemas.openxmlformats.org/markup-compatibility/2006" xmlns:a14="http://schemas.microsoft.com/office/drawing/2010/main">
        <mc:Choice Requires="a14">
          <p:sp>
            <p:nvSpPr>
              <p:cNvPr id="5" name="Object 4"/>
              <p:cNvSpPr txBox="1"/>
              <p:nvPr/>
            </p:nvSpPr>
            <p:spPr>
              <a:xfrm>
                <a:off x="3255961" y="2617787"/>
                <a:ext cx="3249613" cy="1697037"/>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𝐸</m:t>
                          </m:r>
                        </m:e>
                        <m:sub>
                          <m:r>
                            <a:rPr lang="en-US" i="1">
                              <a:solidFill>
                                <a:srgbClr val="000000"/>
                              </a:solidFill>
                              <a:latin typeface="Cambria Math" panose="02040503050406030204" pitchFamily="18" charset="0"/>
                            </a:rPr>
                            <m:t>𝐴</m:t>
                          </m:r>
                        </m:sub>
                      </m:sSub>
                      <m:d>
                        <m:dPr>
                          <m:ctrlPr>
                            <a:rPr lang="en-US" i="1">
                              <a:solidFill>
                                <a:srgbClr val="000000"/>
                              </a:solidFill>
                              <a:latin typeface="Cambria Math" panose="02040503050406030204" pitchFamily="18" charset="0"/>
                            </a:rPr>
                          </m:ctrlPr>
                        </m:dPr>
                        <m:e>
                          <m:r>
                            <a:rPr lang="en-US" i="1">
                              <a:solidFill>
                                <a:srgbClr val="000000"/>
                              </a:solidFill>
                              <a:latin typeface="Cambria Math" panose="02040503050406030204" pitchFamily="18" charset="0"/>
                            </a:rPr>
                            <m:t>𝑥</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𝑦</m:t>
                          </m:r>
                        </m:e>
                      </m:d>
                      <m:r>
                        <a:rPr lang="en-US" i="1">
                          <a:solidFill>
                            <a:srgbClr val="000000"/>
                          </a:solidFill>
                          <a:latin typeface="Cambria Math" panose="02040503050406030204" pitchFamily="18" charset="0"/>
                        </a:rPr>
                        <m:t>=</m:t>
                      </m:r>
                      <m:d>
                        <m:dPr>
                          <m:begChr m:val="{"/>
                          <m:endChr m:val=""/>
                          <m:ctrlPr>
                            <a:rPr lang="en-US" i="1">
                              <a:solidFill>
                                <a:srgbClr val="000000"/>
                              </a:solidFill>
                              <a:latin typeface="Cambria Math" panose="02040503050406030204" pitchFamily="18" charset="0"/>
                            </a:rPr>
                          </m:ctrlPr>
                        </m:dPr>
                        <m:e>
                          <m:m>
                            <m:mPr>
                              <m:plcHide m:val="on"/>
                              <m:mcs>
                                <m:mc>
                                  <m:mcPr>
                                    <m:count m:val="2"/>
                                    <m:mcJc m:val="center"/>
                                  </m:mcPr>
                                </m:mc>
                              </m:mcs>
                              <m:ctrlPr>
                                <a:rPr lang="en-US" i="1">
                                  <a:solidFill>
                                    <a:srgbClr val="000000"/>
                                  </a:solidFill>
                                  <a:latin typeface="Cambria Math" panose="02040503050406030204" pitchFamily="18" charset="0"/>
                                </a:rPr>
                              </m:ctrlPr>
                            </m:mPr>
                            <m:m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𝐸</m:t>
                                    </m:r>
                                  </m:e>
                                  <m:sub>
                                    <m:r>
                                      <a:rPr lang="en-US" i="1">
                                        <a:solidFill>
                                          <a:srgbClr val="000000"/>
                                        </a:solidFill>
                                        <a:latin typeface="Cambria Math" panose="02040503050406030204" pitchFamily="18" charset="0"/>
                                      </a:rPr>
                                      <m:t>0</m:t>
                                    </m:r>
                                  </m:sub>
                                </m:sSub>
                              </m:e>
                              <m:e>
                                <m:r>
                                  <a:rPr lang="en-US" i="1">
                                    <a:solidFill>
                                      <a:srgbClr val="000000"/>
                                    </a:solidFill>
                                    <a:latin typeface="Cambria Math" panose="02040503050406030204" pitchFamily="18" charset="0"/>
                                  </a:rPr>
                                  <m:t>;</m:t>
                                </m:r>
                                <m:d>
                                  <m:dPr>
                                    <m:begChr m:val="|"/>
                                    <m:endChr m:val="|"/>
                                    <m:ctrlPr>
                                      <a:rPr lang="en-US" i="1">
                                        <a:solidFill>
                                          <a:srgbClr val="000000"/>
                                        </a:solidFill>
                                        <a:latin typeface="Cambria Math" panose="02040503050406030204" pitchFamily="18" charset="0"/>
                                      </a:rPr>
                                    </m:ctrlPr>
                                  </m:dPr>
                                  <m:e>
                                    <m:r>
                                      <a:rPr lang="en-US" i="1">
                                        <a:solidFill>
                                          <a:srgbClr val="000000"/>
                                        </a:solidFill>
                                        <a:latin typeface="Cambria Math" panose="02040503050406030204" pitchFamily="18" charset="0"/>
                                      </a:rPr>
                                      <m:t>𝑦</m:t>
                                    </m:r>
                                  </m:e>
                                </m:d>
                                <m:r>
                                  <a:rPr lang="en-US" i="1">
                                    <a:solidFill>
                                      <a:srgbClr val="000000"/>
                                    </a:solidFill>
                                    <a:latin typeface="Cambria Math" panose="02040503050406030204" pitchFamily="18" charset="0"/>
                                  </a:rPr>
                                  <m:t>≤</m:t>
                                </m:r>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𝑏</m:t>
                                    </m:r>
                                  </m:num>
                                  <m:den>
                                    <m:r>
                                      <a:rPr lang="en-US" i="1">
                                        <a:solidFill>
                                          <a:srgbClr val="000000"/>
                                        </a:solidFill>
                                        <a:latin typeface="Cambria Math" panose="02040503050406030204" pitchFamily="18" charset="0"/>
                                      </a:rPr>
                                      <m:t>2</m:t>
                                    </m:r>
                                  </m:den>
                                </m:f>
                              </m:e>
                            </m:mr>
                            <m:mr>
                              <m:e>
                                <m:r>
                                  <a:rPr lang="en-US" i="1">
                                    <a:solidFill>
                                      <a:srgbClr val="000000"/>
                                    </a:solidFill>
                                    <a:latin typeface="Cambria Math" panose="02040503050406030204" pitchFamily="18" charset="0"/>
                                  </a:rPr>
                                  <m:t>0</m:t>
                                </m:r>
                              </m:e>
                              <m:e>
                                <m:r>
                                  <a:rPr lang="en-US" i="1">
                                    <a:solidFill>
                                      <a:srgbClr val="000000"/>
                                    </a:solidFill>
                                    <a:latin typeface="Cambria Math" panose="02040503050406030204" pitchFamily="18" charset="0"/>
                                  </a:rPr>
                                  <m:t>;</m:t>
                                </m:r>
                                <m:d>
                                  <m:dPr>
                                    <m:begChr m:val="|"/>
                                    <m:endChr m:val="|"/>
                                    <m:ctrlPr>
                                      <a:rPr lang="en-US" i="1">
                                        <a:solidFill>
                                          <a:srgbClr val="000000"/>
                                        </a:solidFill>
                                        <a:latin typeface="Cambria Math" panose="02040503050406030204" pitchFamily="18" charset="0"/>
                                      </a:rPr>
                                    </m:ctrlPr>
                                  </m:dPr>
                                  <m:e>
                                    <m:r>
                                      <a:rPr lang="en-US" i="1">
                                        <a:solidFill>
                                          <a:srgbClr val="000000"/>
                                        </a:solidFill>
                                        <a:latin typeface="Cambria Math" panose="02040503050406030204" pitchFamily="18" charset="0"/>
                                      </a:rPr>
                                      <m:t>𝑦</m:t>
                                    </m:r>
                                  </m:e>
                                </m:d>
                                <m:r>
                                  <a:rPr lang="en-US" i="1">
                                    <a:solidFill>
                                      <a:srgbClr val="000000"/>
                                    </a:solidFill>
                                    <a:latin typeface="Cambria Math" panose="02040503050406030204" pitchFamily="18" charset="0"/>
                                  </a:rPr>
                                  <m:t>&gt;</m:t>
                                </m:r>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𝑏</m:t>
                                    </m:r>
                                  </m:num>
                                  <m:den>
                                    <m:r>
                                      <a:rPr lang="en-US" i="1">
                                        <a:solidFill>
                                          <a:srgbClr val="000000"/>
                                        </a:solidFill>
                                        <a:latin typeface="Cambria Math" panose="02040503050406030204" pitchFamily="18" charset="0"/>
                                      </a:rPr>
                                      <m:t>2</m:t>
                                    </m:r>
                                  </m:den>
                                </m:f>
                              </m:e>
                            </m:mr>
                          </m:m>
                        </m:e>
                      </m:d>
                    </m:oMath>
                  </m:oMathPara>
                </a14:m>
                <a:endParaRPr lang="en-US" dirty="0"/>
              </a:p>
            </p:txBody>
          </p:sp>
        </mc:Choice>
        <mc:Fallback xmlns="">
          <p:sp>
            <p:nvSpPr>
              <p:cNvPr id="5" name="Object 4"/>
              <p:cNvSpPr txBox="1">
                <a:spLocks noRot="1" noChangeAspect="1" noMove="1" noResize="1" noEditPoints="1" noAdjustHandles="1" noChangeArrowheads="1" noChangeShapeType="1" noTextEdit="1"/>
              </p:cNvSpPr>
              <p:nvPr/>
            </p:nvSpPr>
            <p:spPr>
              <a:xfrm>
                <a:off x="3255961" y="2617787"/>
                <a:ext cx="3249613" cy="1697037"/>
              </a:xfrm>
              <a:prstGeom prst="rect">
                <a:avLst/>
              </a:prstGeom>
              <a:blipFill>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1762194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8FB151-74F4-4CE2-AF05-15304142E80F}"/>
              </a:ext>
            </a:extLst>
          </p:cNvPr>
          <p:cNvSpPr>
            <a:spLocks noGrp="1"/>
          </p:cNvSpPr>
          <p:nvPr>
            <p:ph type="title"/>
          </p:nvPr>
        </p:nvSpPr>
        <p:spPr/>
        <p:txBody>
          <a:bodyPr/>
          <a:lstStyle/>
          <a:p>
            <a:r>
              <a:rPr lang="en-US" b="1" dirty="0">
                <a:latin typeface="Times New Roman" panose="02020603050405020304" pitchFamily="18" charset="0"/>
                <a:cs typeface="Times New Roman" panose="02020603050405020304" pitchFamily="18" charset="0"/>
              </a:rPr>
              <a:t>Solution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EADAC05-CA58-4811-9B26-A915C2A5AC26}"/>
                  </a:ext>
                </a:extLst>
              </p:cNvPr>
              <p:cNvSpPr>
                <a:spLocks noGrp="1"/>
              </p:cNvSpPr>
              <p:nvPr>
                <p:ph idx="1"/>
              </p:nvPr>
            </p:nvSpPr>
            <p:spPr>
              <a:xfrm>
                <a:off x="563880" y="1731316"/>
                <a:ext cx="10058400" cy="4023360"/>
              </a:xfrm>
            </p:spPr>
            <p:txBody>
              <a:bodyPr/>
              <a:lstStyle/>
              <a:p>
                <a:pPr>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From the given aperture function, this problem is really 1D Fourier transform along y axis.</a:t>
                </a:r>
              </a:p>
              <a:p>
                <a:pPr marL="0" indent="0">
                  <a:buNone/>
                </a:pPr>
                <a:r>
                  <a:rPr lang="en-US" dirty="0">
                    <a:latin typeface="Times New Roman" panose="02020603050405020304" pitchFamily="18" charset="0"/>
                    <a:cs typeface="Times New Roman" panose="02020603050405020304" pitchFamily="18" charset="0"/>
                  </a:rPr>
                  <a:t>   </a:t>
                </a:r>
              </a:p>
              <a:p>
                <a:pPr marL="0" indent="0">
                  <a:buNone/>
                </a:pPr>
                <a:r>
                  <a:rPr lang="en-US" dirty="0">
                    <a:latin typeface="Times New Roman" panose="02020603050405020304" pitchFamily="18" charset="0"/>
                    <a:cs typeface="Times New Roman" panose="02020603050405020304" pitchFamily="18" charset="0"/>
                  </a:rPr>
                  <a:t> </a:t>
                </a:r>
                <a14:m>
                  <m:oMath xmlns:m="http://schemas.openxmlformats.org/officeDocument/2006/math">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𝐴</m:t>
                        </m:r>
                      </m:e>
                      <m:sub>
                        <m:r>
                          <a:rPr lang="en-US" i="1">
                            <a:solidFill>
                              <a:srgbClr val="000000"/>
                            </a:solidFill>
                            <a:latin typeface="Cambria Math" panose="02040503050406030204" pitchFamily="18" charset="0"/>
                          </a:rPr>
                          <m:t>𝑝</m:t>
                        </m:r>
                      </m:sub>
                    </m:sSub>
                    <m:d>
                      <m:dPr>
                        <m:ctrlPr>
                          <a:rPr lang="en-US" i="1">
                            <a:solidFill>
                              <a:srgbClr val="000000"/>
                            </a:solidFill>
                            <a:latin typeface="Cambria Math" panose="02040503050406030204" pitchFamily="18" charset="0"/>
                          </a:rPr>
                        </m:ctrlPr>
                      </m:dP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𝑘</m:t>
                            </m:r>
                          </m:e>
                          <m:sub>
                            <m:r>
                              <a:rPr lang="en-US" b="0" i="1" smtClean="0">
                                <a:solidFill>
                                  <a:srgbClr val="000000"/>
                                </a:solidFill>
                                <a:latin typeface="Cambria Math" panose="02040503050406030204" pitchFamily="18" charset="0"/>
                              </a:rPr>
                              <m:t>𝑦</m:t>
                            </m:r>
                          </m:sub>
                        </m:sSub>
                        <m:r>
                          <a:rPr lang="en-US" i="1" smtClean="0">
                            <a:solidFill>
                              <a:srgbClr val="000000"/>
                            </a:solidFill>
                            <a:latin typeface="Cambria Math" panose="02040503050406030204" pitchFamily="18" charset="0"/>
                          </a:rPr>
                          <m:t> </m:t>
                        </m:r>
                      </m:e>
                    </m:d>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𝐹</m:t>
                    </m:r>
                    <m:d>
                      <m:dPr>
                        <m:ctrlPr>
                          <a:rPr lang="en-US" i="1">
                            <a:solidFill>
                              <a:srgbClr val="000000"/>
                            </a:solidFill>
                            <a:latin typeface="Cambria Math" panose="02040503050406030204" pitchFamily="18" charset="0"/>
                          </a:rPr>
                        </m:ctrlPr>
                      </m:dP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𝐸</m:t>
                            </m:r>
                          </m:e>
                          <m:sub>
                            <m:r>
                              <a:rPr lang="en-US" i="1">
                                <a:solidFill>
                                  <a:srgbClr val="000000"/>
                                </a:solidFill>
                                <a:latin typeface="Cambria Math" panose="02040503050406030204" pitchFamily="18" charset="0"/>
                              </a:rPr>
                              <m:t>𝐴</m:t>
                            </m:r>
                          </m:sub>
                        </m:sSub>
                        <m:d>
                          <m:dPr>
                            <m:ctrlPr>
                              <a:rPr lang="en-US" i="1">
                                <a:solidFill>
                                  <a:srgbClr val="000000"/>
                                </a:solidFill>
                                <a:latin typeface="Cambria Math" panose="02040503050406030204" pitchFamily="18" charset="0"/>
                              </a:rPr>
                            </m:ctrlPr>
                          </m:dPr>
                          <m:e>
                            <m:r>
                              <a:rPr lang="en-US" i="1">
                                <a:solidFill>
                                  <a:srgbClr val="000000"/>
                                </a:solidFill>
                                <a:latin typeface="Cambria Math" panose="02040503050406030204" pitchFamily="18" charset="0"/>
                              </a:rPr>
                              <m:t>𝑦</m:t>
                            </m:r>
                          </m:e>
                        </m:d>
                      </m:e>
                    </m:d>
                  </m:oMath>
                </a14:m>
                <a:r>
                  <a:rPr lang="en-US" dirty="0">
                    <a:latin typeface="Times New Roman" panose="02020603050405020304" pitchFamily="18" charset="0"/>
                    <a:cs typeface="Times New Roman" panose="02020603050405020304" pitchFamily="18" charset="0"/>
                  </a:rPr>
                  <a:t> </a:t>
                </a:r>
              </a:p>
              <a:p>
                <a:pPr marL="0" indent="0">
                  <a:buNone/>
                </a:pPr>
                <a:r>
                  <a:rPr lang="en-US" dirty="0">
                    <a:latin typeface="Times New Roman" panose="02020603050405020304" pitchFamily="18" charset="0"/>
                    <a:cs typeface="Times New Roman" panose="02020603050405020304" pitchFamily="18" charset="0"/>
                  </a:rPr>
                  <a:t>                =</a:t>
                </a:r>
                <a:r>
                  <a:rPr lang="en-US" dirty="0">
                    <a:solidFill>
                      <a:srgbClr val="000000"/>
                    </a:solidFill>
                  </a:rPr>
                  <a:t> </a:t>
                </a:r>
                <a14:m>
                  <m:oMath xmlns:m="http://schemas.openxmlformats.org/officeDocument/2006/math">
                    <m:nary>
                      <m:naryPr>
                        <m:limLoc m:val="undOvr"/>
                        <m:ctrlPr>
                          <a:rPr lang="en-US" i="1">
                            <a:solidFill>
                              <a:srgbClr val="000000"/>
                            </a:solidFill>
                            <a:latin typeface="Cambria Math" panose="02040503050406030204" pitchFamily="18" charset="0"/>
                          </a:rPr>
                        </m:ctrlPr>
                      </m:naryPr>
                      <m:sub>
                        <m:r>
                          <a:rPr lang="en-US" i="1">
                            <a:solidFill>
                              <a:srgbClr val="000000"/>
                            </a:solidFill>
                            <a:latin typeface="Cambria Math" panose="02040503050406030204" pitchFamily="18" charset="0"/>
                          </a:rPr>
                          <m:t>−∞</m:t>
                        </m:r>
                      </m:sub>
                      <m:sup>
                        <m:r>
                          <a:rPr lang="en-US" i="1">
                            <a:solidFill>
                              <a:srgbClr val="000000"/>
                            </a:solidFill>
                            <a:latin typeface="Cambria Math" panose="02040503050406030204" pitchFamily="18" charset="0"/>
                          </a:rPr>
                          <m:t>∞</m:t>
                        </m:r>
                      </m:sup>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𝐸</m:t>
                            </m:r>
                          </m:e>
                          <m:sub>
                            <m:r>
                              <a:rPr lang="en-US" i="1">
                                <a:solidFill>
                                  <a:srgbClr val="000000"/>
                                </a:solidFill>
                                <a:latin typeface="Cambria Math" panose="02040503050406030204" pitchFamily="18" charset="0"/>
                              </a:rPr>
                              <m:t>𝐴</m:t>
                            </m:r>
                          </m:sub>
                        </m:sSub>
                        <m:d>
                          <m:dPr>
                            <m:ctrlPr>
                              <a:rPr lang="en-US" i="1">
                                <a:solidFill>
                                  <a:srgbClr val="000000"/>
                                </a:solidFill>
                                <a:latin typeface="Cambria Math" panose="02040503050406030204" pitchFamily="18" charset="0"/>
                              </a:rPr>
                            </m:ctrlPr>
                          </m:dPr>
                          <m:e>
                            <m:r>
                              <a:rPr lang="en-US" i="1">
                                <a:solidFill>
                                  <a:srgbClr val="000000"/>
                                </a:solidFill>
                                <a:latin typeface="Cambria Math" panose="02040503050406030204" pitchFamily="18" charset="0"/>
                              </a:rPr>
                              <m:t>𝑦</m:t>
                            </m:r>
                          </m:e>
                        </m:d>
                      </m:e>
                    </m:nary>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𝑒</m:t>
                        </m:r>
                      </m:e>
                      <m:sup>
                        <m:r>
                          <a:rPr lang="en-US" i="1">
                            <a:solidFill>
                              <a:srgbClr val="000000"/>
                            </a:solidFill>
                            <a:latin typeface="Cambria Math" panose="02040503050406030204" pitchFamily="18" charset="0"/>
                          </a:rPr>
                          <m:t>𝑖𝑘</m:t>
                        </m:r>
                        <m:r>
                          <a:rPr lang="en-US" b="0" i="1" smtClean="0">
                            <a:solidFill>
                              <a:srgbClr val="000000"/>
                            </a:solidFill>
                            <a:latin typeface="Cambria Math" panose="02040503050406030204" pitchFamily="18" charset="0"/>
                          </a:rPr>
                          <m:t>𝑦</m:t>
                        </m:r>
                      </m:sup>
                    </m:sSup>
                    <m:r>
                      <a:rPr lang="en-US" i="1">
                        <a:solidFill>
                          <a:srgbClr val="000000"/>
                        </a:solidFill>
                        <a:latin typeface="Cambria Math" panose="02040503050406030204" pitchFamily="18" charset="0"/>
                      </a:rPr>
                      <m:t>𝑑</m:t>
                    </m:r>
                    <m:r>
                      <a:rPr lang="en-US" b="0" i="1" smtClean="0">
                        <a:solidFill>
                          <a:srgbClr val="000000"/>
                        </a:solidFill>
                        <a:latin typeface="Cambria Math" panose="02040503050406030204" pitchFamily="18" charset="0"/>
                      </a:rPr>
                      <m:t>𝑦</m:t>
                    </m:r>
                  </m:oMath>
                </a14:m>
                <a:r>
                  <a:rPr lang="en-US" dirty="0">
                    <a:latin typeface="Times New Roman" panose="02020603050405020304" pitchFamily="18" charset="0"/>
                    <a:cs typeface="Times New Roman" panose="02020603050405020304" pitchFamily="18" charset="0"/>
                  </a:rPr>
                  <a:t>  </a:t>
                </a:r>
              </a:p>
              <a:p>
                <a:pPr marL="0" indent="0">
                  <a:buNone/>
                </a:pPr>
                <a:r>
                  <a:rPr lang="en-US" dirty="0">
                    <a:latin typeface="Times New Roman" panose="02020603050405020304" pitchFamily="18" charset="0"/>
                    <a:cs typeface="Times New Roman" panose="02020603050405020304" pitchFamily="18" charset="0"/>
                  </a:rPr>
                  <a:t>                = </a:t>
                </a:r>
                <a14:m>
                  <m:oMath xmlns:m="http://schemas.openxmlformats.org/officeDocument/2006/math">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𝐸</m:t>
                        </m:r>
                      </m:e>
                      <m:sub>
                        <m:r>
                          <a:rPr lang="en-US" i="1">
                            <a:solidFill>
                              <a:srgbClr val="000000"/>
                            </a:solidFill>
                            <a:latin typeface="Cambria Math" panose="02040503050406030204" pitchFamily="18" charset="0"/>
                          </a:rPr>
                          <m:t>0</m:t>
                        </m:r>
                      </m:sub>
                    </m:sSub>
                    <m:nary>
                      <m:naryPr>
                        <m:limLoc m:val="undOvr"/>
                        <m:ctrlPr>
                          <a:rPr lang="en-US" i="1">
                            <a:solidFill>
                              <a:srgbClr val="000000"/>
                            </a:solidFill>
                            <a:latin typeface="Cambria Math" panose="02040503050406030204" pitchFamily="18" charset="0"/>
                          </a:rPr>
                        </m:ctrlPr>
                      </m:naryPr>
                      <m:sub>
                        <m:r>
                          <a:rPr lang="en-US" i="1">
                            <a:solidFill>
                              <a:srgbClr val="000000"/>
                            </a:solidFill>
                            <a:latin typeface="Cambria Math" panose="02040503050406030204" pitchFamily="18" charset="0"/>
                          </a:rPr>
                          <m:t>−</m:t>
                        </m:r>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𝑏</m:t>
                            </m:r>
                          </m:num>
                          <m:den>
                            <m:r>
                              <a:rPr lang="en-US" i="1">
                                <a:solidFill>
                                  <a:srgbClr val="000000"/>
                                </a:solidFill>
                                <a:latin typeface="Cambria Math" panose="02040503050406030204" pitchFamily="18" charset="0"/>
                              </a:rPr>
                              <m:t>2</m:t>
                            </m:r>
                          </m:den>
                        </m:f>
                      </m:sub>
                      <m:sup>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𝑏</m:t>
                            </m:r>
                          </m:num>
                          <m:den>
                            <m:r>
                              <a:rPr lang="en-US" i="1">
                                <a:solidFill>
                                  <a:srgbClr val="000000"/>
                                </a:solidFill>
                                <a:latin typeface="Cambria Math" panose="02040503050406030204" pitchFamily="18" charset="0"/>
                              </a:rPr>
                              <m:t>2</m:t>
                            </m:r>
                          </m:den>
                        </m:f>
                      </m:sup>
                      <m:e>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𝑒</m:t>
                            </m:r>
                          </m:e>
                          <m:sup>
                            <m:r>
                              <a:rPr lang="en-US" i="1">
                                <a:solidFill>
                                  <a:srgbClr val="000000"/>
                                </a:solidFill>
                                <a:latin typeface="Cambria Math" panose="02040503050406030204" pitchFamily="18" charset="0"/>
                              </a:rPr>
                              <m:t>𝑖</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𝑘</m:t>
                                </m:r>
                              </m:e>
                              <m:sub>
                                <m:r>
                                  <a:rPr lang="en-US" i="1">
                                    <a:solidFill>
                                      <a:srgbClr val="000000"/>
                                    </a:solidFill>
                                    <a:latin typeface="Cambria Math" panose="02040503050406030204" pitchFamily="18" charset="0"/>
                                  </a:rPr>
                                  <m:t>𝑌</m:t>
                                </m:r>
                              </m:sub>
                            </m:sSub>
                            <m:r>
                              <a:rPr lang="en-US" i="1">
                                <a:solidFill>
                                  <a:srgbClr val="000000"/>
                                </a:solidFill>
                                <a:latin typeface="Cambria Math" panose="02040503050406030204" pitchFamily="18" charset="0"/>
                              </a:rPr>
                              <m:t>𝑦</m:t>
                            </m:r>
                          </m:sup>
                        </m:sSup>
                        <m:r>
                          <a:rPr lang="en-US" i="1">
                            <a:solidFill>
                              <a:srgbClr val="000000"/>
                            </a:solidFill>
                            <a:latin typeface="Cambria Math" panose="02040503050406030204" pitchFamily="18" charset="0"/>
                          </a:rPr>
                          <m:t>𝑑𝑦</m:t>
                        </m:r>
                      </m:e>
                    </m:nary>
                  </m:oMath>
                </a14:m>
                <a:endParaRPr lang="en-US" dirty="0">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                = </a:t>
                </a:r>
                <a14:m>
                  <m:oMath xmlns:m="http://schemas.openxmlformats.org/officeDocument/2006/math">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𝐸</m:t>
                        </m:r>
                      </m:e>
                      <m:sub>
                        <m:r>
                          <a:rPr lang="en-US" i="1">
                            <a:solidFill>
                              <a:srgbClr val="000000"/>
                            </a:solidFill>
                            <a:latin typeface="Cambria Math" panose="02040503050406030204" pitchFamily="18" charset="0"/>
                          </a:rPr>
                          <m:t>0</m:t>
                        </m:r>
                      </m:sub>
                    </m:sSub>
                    <m:r>
                      <a:rPr lang="en-US" i="1">
                        <a:solidFill>
                          <a:srgbClr val="000000"/>
                        </a:solidFill>
                        <a:latin typeface="Cambria Math" panose="02040503050406030204" pitchFamily="18" charset="0"/>
                      </a:rPr>
                      <m:t>𝑏</m:t>
                    </m:r>
                    <m:func>
                      <m:funcPr>
                        <m:ctrlPr>
                          <a:rPr lang="en-US" i="1">
                            <a:solidFill>
                              <a:srgbClr val="000000"/>
                            </a:solidFill>
                            <a:latin typeface="Cambria Math" panose="02040503050406030204" pitchFamily="18" charset="0"/>
                          </a:rPr>
                        </m:ctrlPr>
                      </m:funcPr>
                      <m:fName>
                        <m:r>
                          <m:rPr>
                            <m:sty m:val="p"/>
                          </m:rPr>
                          <a:rPr lang="en-US">
                            <a:solidFill>
                              <a:srgbClr val="000000"/>
                            </a:solidFill>
                            <a:latin typeface="Cambria Math" panose="02040503050406030204" pitchFamily="18" charset="0"/>
                          </a:rPr>
                          <m:t>sin</m:t>
                        </m:r>
                      </m:fName>
                      <m:e>
                        <m:r>
                          <a:rPr lang="en-US" i="1">
                            <a:solidFill>
                              <a:srgbClr val="000000"/>
                            </a:solidFill>
                            <a:latin typeface="Cambria Math" panose="02040503050406030204" pitchFamily="18" charset="0"/>
                          </a:rPr>
                          <m:t>𝑐</m:t>
                        </m:r>
                      </m:e>
                    </m:func>
                    <m:d>
                      <m:dPr>
                        <m:ctrlPr>
                          <a:rPr lang="en-US" i="1">
                            <a:solidFill>
                              <a:srgbClr val="000000"/>
                            </a:solidFill>
                            <a:latin typeface="Cambria Math" panose="02040503050406030204" pitchFamily="18" charset="0"/>
                          </a:rPr>
                        </m:ctrlPr>
                      </m:dPr>
                      <m:e>
                        <m:f>
                          <m:fPr>
                            <m:ctrlPr>
                              <a:rPr lang="en-US" i="1">
                                <a:solidFill>
                                  <a:srgbClr val="000000"/>
                                </a:solidFill>
                                <a:latin typeface="Cambria Math" panose="02040503050406030204" pitchFamily="18" charset="0"/>
                              </a:rPr>
                            </m:ctrlPr>
                          </m:fPr>
                          <m:num>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𝑘</m:t>
                                </m:r>
                              </m:e>
                              <m:sub>
                                <m:r>
                                  <a:rPr lang="en-US" i="1">
                                    <a:solidFill>
                                      <a:srgbClr val="000000"/>
                                    </a:solidFill>
                                    <a:latin typeface="Cambria Math" panose="02040503050406030204" pitchFamily="18" charset="0"/>
                                  </a:rPr>
                                  <m:t>𝑌</m:t>
                                </m:r>
                              </m:sub>
                            </m:sSub>
                            <m:r>
                              <a:rPr lang="en-US" i="1">
                                <a:solidFill>
                                  <a:srgbClr val="000000"/>
                                </a:solidFill>
                                <a:latin typeface="Cambria Math" panose="02040503050406030204" pitchFamily="18" charset="0"/>
                              </a:rPr>
                              <m:t>𝑏</m:t>
                            </m:r>
                          </m:num>
                          <m:den>
                            <m:r>
                              <a:rPr lang="en-US" i="1">
                                <a:solidFill>
                                  <a:srgbClr val="000000"/>
                                </a:solidFill>
                                <a:latin typeface="Cambria Math" panose="02040503050406030204" pitchFamily="18" charset="0"/>
                              </a:rPr>
                              <m:t>2</m:t>
                            </m:r>
                          </m:den>
                        </m:f>
                      </m:e>
                    </m:d>
                  </m:oMath>
                </a14:m>
                <a:endParaRPr lang="en-US" dirty="0">
                  <a:latin typeface="Times New Roman" panose="02020603050405020304" pitchFamily="18" charset="0"/>
                  <a:cs typeface="Times New Roman" panose="02020603050405020304" pitchFamily="18" charset="0"/>
                </a:endParaRPr>
              </a:p>
            </p:txBody>
          </p:sp>
        </mc:Choice>
        <mc:Fallback xmlns="">
          <p:sp>
            <p:nvSpPr>
              <p:cNvPr id="3" name="Content Placeholder 2">
                <a:extLst>
                  <a:ext uri="{FF2B5EF4-FFF2-40B4-BE49-F238E27FC236}">
                    <a16:creationId xmlns:a16="http://schemas.microsoft.com/office/drawing/2014/main" id="{CEADAC05-CA58-4811-9B26-A915C2A5AC26}"/>
                  </a:ext>
                </a:extLst>
              </p:cNvPr>
              <p:cNvSpPr>
                <a:spLocks noGrp="1" noRot="1" noChangeAspect="1" noMove="1" noResize="1" noEditPoints="1" noAdjustHandles="1" noChangeArrowheads="1" noChangeShapeType="1" noTextEdit="1"/>
              </p:cNvSpPr>
              <p:nvPr>
                <p:ph idx="1"/>
              </p:nvPr>
            </p:nvSpPr>
            <p:spPr>
              <a:xfrm>
                <a:off x="563880" y="1731316"/>
                <a:ext cx="10058400" cy="4023360"/>
              </a:xfrm>
              <a:blipFill>
                <a:blip r:embed="rId2"/>
                <a:stretch>
                  <a:fillRect l="-1455" t="-1515"/>
                </a:stretch>
              </a:blipFill>
            </p:spPr>
            <p:txBody>
              <a:bodyPr/>
              <a:lstStyle/>
              <a:p>
                <a:r>
                  <a:rPr lang="en-US">
                    <a:noFill/>
                  </a:rPr>
                  <a:t> </a:t>
                </a:r>
              </a:p>
            </p:txBody>
          </p:sp>
        </mc:Fallback>
      </mc:AlternateContent>
      <p:grpSp>
        <p:nvGrpSpPr>
          <p:cNvPr id="29" name="Group 28">
            <a:extLst>
              <a:ext uri="{FF2B5EF4-FFF2-40B4-BE49-F238E27FC236}">
                <a16:creationId xmlns:a16="http://schemas.microsoft.com/office/drawing/2014/main" id="{7CC222AA-AA66-4127-BF4B-4CED45789A56}"/>
              </a:ext>
            </a:extLst>
          </p:cNvPr>
          <p:cNvGrpSpPr/>
          <p:nvPr/>
        </p:nvGrpSpPr>
        <p:grpSpPr>
          <a:xfrm>
            <a:off x="4000500" y="2466975"/>
            <a:ext cx="7943850" cy="2886075"/>
            <a:chOff x="4000500" y="2466975"/>
            <a:chExt cx="7943850" cy="2886075"/>
          </a:xfrm>
        </p:grpSpPr>
        <p:grpSp>
          <p:nvGrpSpPr>
            <p:cNvPr id="26" name="Group 25">
              <a:extLst>
                <a:ext uri="{FF2B5EF4-FFF2-40B4-BE49-F238E27FC236}">
                  <a16:creationId xmlns:a16="http://schemas.microsoft.com/office/drawing/2014/main" id="{A7A01852-EC58-4F70-A218-9F1EE64D8B3C}"/>
                </a:ext>
              </a:extLst>
            </p:cNvPr>
            <p:cNvGrpSpPr/>
            <p:nvPr/>
          </p:nvGrpSpPr>
          <p:grpSpPr>
            <a:xfrm>
              <a:off x="4000500" y="2466975"/>
              <a:ext cx="7943850" cy="2886075"/>
              <a:chOff x="4000500" y="2466975"/>
              <a:chExt cx="7943850" cy="2886075"/>
            </a:xfrm>
          </p:grpSpPr>
          <p:grpSp>
            <p:nvGrpSpPr>
              <p:cNvPr id="24" name="Group 23">
                <a:extLst>
                  <a:ext uri="{FF2B5EF4-FFF2-40B4-BE49-F238E27FC236}">
                    <a16:creationId xmlns:a16="http://schemas.microsoft.com/office/drawing/2014/main" id="{FCB3E232-2C77-4354-8023-26F4470EAD1D}"/>
                  </a:ext>
                </a:extLst>
              </p:cNvPr>
              <p:cNvGrpSpPr/>
              <p:nvPr/>
            </p:nvGrpSpPr>
            <p:grpSpPr>
              <a:xfrm>
                <a:off x="4200407" y="2694947"/>
                <a:ext cx="7388782" cy="2307016"/>
                <a:chOff x="4200407" y="2694947"/>
                <a:chExt cx="7388782" cy="2307016"/>
              </a:xfrm>
            </p:grpSpPr>
            <p:grpSp>
              <p:nvGrpSpPr>
                <p:cNvPr id="19" name="Group 18">
                  <a:extLst>
                    <a:ext uri="{FF2B5EF4-FFF2-40B4-BE49-F238E27FC236}">
                      <a16:creationId xmlns:a16="http://schemas.microsoft.com/office/drawing/2014/main" id="{1001A9F0-D715-458C-A235-D9A2376B5BFD}"/>
                    </a:ext>
                  </a:extLst>
                </p:cNvPr>
                <p:cNvGrpSpPr/>
                <p:nvPr/>
              </p:nvGrpSpPr>
              <p:grpSpPr>
                <a:xfrm>
                  <a:off x="4200407" y="2825804"/>
                  <a:ext cx="4128849" cy="2126457"/>
                  <a:chOff x="7555230" y="2288381"/>
                  <a:chExt cx="4128849" cy="2126457"/>
                </a:xfrm>
              </p:grpSpPr>
              <p:sp>
                <p:nvSpPr>
                  <p:cNvPr id="15" name="TextBox 14">
                    <a:extLst>
                      <a:ext uri="{FF2B5EF4-FFF2-40B4-BE49-F238E27FC236}">
                        <a16:creationId xmlns:a16="http://schemas.microsoft.com/office/drawing/2014/main" id="{AE58A8CD-A3CC-4DC9-A403-E75FFBCCF17A}"/>
                      </a:ext>
                    </a:extLst>
                  </p:cNvPr>
                  <p:cNvSpPr txBox="1"/>
                  <p:nvPr/>
                </p:nvSpPr>
                <p:spPr>
                  <a:xfrm>
                    <a:off x="11226879" y="3672748"/>
                    <a:ext cx="457200" cy="369332"/>
                  </a:xfrm>
                  <a:prstGeom prst="rect">
                    <a:avLst/>
                  </a:prstGeom>
                  <a:noFill/>
                </p:spPr>
                <p:txBody>
                  <a:bodyPr wrap="square" rtlCol="0">
                    <a:spAutoFit/>
                  </a:bodyPr>
                  <a:lstStyle/>
                  <a:p>
                    <a:r>
                      <a:rPr lang="en-US" i="1" dirty="0">
                        <a:latin typeface="Times New Roman" panose="02020603050405020304" pitchFamily="18" charset="0"/>
                        <a:cs typeface="Times New Roman" panose="02020603050405020304" pitchFamily="18" charset="0"/>
                      </a:rPr>
                      <a:t>y</a:t>
                    </a:r>
                  </a:p>
                </p:txBody>
              </p:sp>
              <p:grpSp>
                <p:nvGrpSpPr>
                  <p:cNvPr id="17" name="Group 16">
                    <a:extLst>
                      <a:ext uri="{FF2B5EF4-FFF2-40B4-BE49-F238E27FC236}">
                        <a16:creationId xmlns:a16="http://schemas.microsoft.com/office/drawing/2014/main" id="{33B6B88F-2EB9-4BBC-93B9-1D0E0FC99784}"/>
                      </a:ext>
                    </a:extLst>
                  </p:cNvPr>
                  <p:cNvGrpSpPr/>
                  <p:nvPr/>
                </p:nvGrpSpPr>
                <p:grpSpPr>
                  <a:xfrm>
                    <a:off x="7555230" y="2288381"/>
                    <a:ext cx="3600450" cy="2126457"/>
                    <a:chOff x="7534275" y="2237449"/>
                    <a:chExt cx="3600450" cy="2126457"/>
                  </a:xfrm>
                </p:grpSpPr>
                <p:cxnSp>
                  <p:nvCxnSpPr>
                    <p:cNvPr id="8" name="Straight Connector 7">
                      <a:extLst>
                        <a:ext uri="{FF2B5EF4-FFF2-40B4-BE49-F238E27FC236}">
                          <a16:creationId xmlns:a16="http://schemas.microsoft.com/office/drawing/2014/main" id="{9BBCB7A7-875C-4318-875A-1B40146B62DB}"/>
                        </a:ext>
                      </a:extLst>
                    </p:cNvPr>
                    <p:cNvCxnSpPr/>
                    <p:nvPr/>
                  </p:nvCxnSpPr>
                  <p:spPr>
                    <a:xfrm>
                      <a:off x="7534275" y="3886200"/>
                      <a:ext cx="360045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7CFAD3CB-36F5-4157-A0C5-D9C40A7919F6}"/>
                        </a:ext>
                      </a:extLst>
                    </p:cNvPr>
                    <p:cNvSpPr/>
                    <p:nvPr/>
                  </p:nvSpPr>
                  <p:spPr>
                    <a:xfrm>
                      <a:off x="8828246" y="3076575"/>
                      <a:ext cx="771525" cy="809625"/>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A5B2AB58-7E54-4FFF-8764-AC2ACF8B9724}"/>
                        </a:ext>
                      </a:extLst>
                    </p:cNvPr>
                    <p:cNvCxnSpPr>
                      <a:cxnSpLocks/>
                      <a:stCxn id="9" idx="2"/>
                    </p:cNvCxnSpPr>
                    <p:nvPr/>
                  </p:nvCxnSpPr>
                  <p:spPr>
                    <a:xfrm flipV="1">
                      <a:off x="9214009" y="2667000"/>
                      <a:ext cx="0" cy="12192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CBD6C41-9AF9-4AF6-82E2-23D7A08F3C4B}"/>
                        </a:ext>
                      </a:extLst>
                    </p:cNvPr>
                    <p:cNvSpPr txBox="1"/>
                    <p:nvPr/>
                  </p:nvSpPr>
                  <p:spPr>
                    <a:xfrm>
                      <a:off x="9334500" y="3994574"/>
                      <a:ext cx="668179" cy="369332"/>
                    </a:xfrm>
                    <a:prstGeom prst="rect">
                      <a:avLst/>
                    </a:prstGeom>
                    <a:noFill/>
                  </p:spPr>
                  <p:txBody>
                    <a:bodyPr wrap="square" rtlCol="0">
                      <a:spAutoFit/>
                    </a:bodyPr>
                    <a:lstStyle/>
                    <a:p>
                      <a:r>
                        <a:rPr lang="en-US" i="1" dirty="0">
                          <a:latin typeface="Times New Roman" panose="02020603050405020304" pitchFamily="18" charset="0"/>
                          <a:cs typeface="Times New Roman" panose="02020603050405020304" pitchFamily="18" charset="0"/>
                        </a:rPr>
                        <a:t>+b/2</a:t>
                      </a:r>
                    </a:p>
                  </p:txBody>
                </p:sp>
                <p:sp>
                  <p:nvSpPr>
                    <p:cNvPr id="14" name="TextBox 13">
                      <a:extLst>
                        <a:ext uri="{FF2B5EF4-FFF2-40B4-BE49-F238E27FC236}">
                          <a16:creationId xmlns:a16="http://schemas.microsoft.com/office/drawing/2014/main" id="{1FB81BDD-7B9B-4062-99AA-E6F251619B39}"/>
                        </a:ext>
                      </a:extLst>
                    </p:cNvPr>
                    <p:cNvSpPr txBox="1"/>
                    <p:nvPr/>
                  </p:nvSpPr>
                  <p:spPr>
                    <a:xfrm>
                      <a:off x="8494156" y="3994574"/>
                      <a:ext cx="668179" cy="369332"/>
                    </a:xfrm>
                    <a:prstGeom prst="rect">
                      <a:avLst/>
                    </a:prstGeom>
                    <a:noFill/>
                  </p:spPr>
                  <p:txBody>
                    <a:bodyPr wrap="square" rtlCol="0">
                      <a:spAutoFit/>
                    </a:bodyPr>
                    <a:lstStyle/>
                    <a:p>
                      <a:r>
                        <a:rPr lang="en-US" i="1" dirty="0">
                          <a:latin typeface="Times New Roman" panose="02020603050405020304" pitchFamily="18" charset="0"/>
                          <a:cs typeface="Times New Roman" panose="02020603050405020304" pitchFamily="18" charset="0"/>
                        </a:rPr>
                        <a:t>-b/2</a:t>
                      </a:r>
                    </a:p>
                  </p:txBody>
                </p:sp>
                <p:sp>
                  <p:nvSpPr>
                    <p:cNvPr id="16" name="TextBox 15">
                      <a:extLst>
                        <a:ext uri="{FF2B5EF4-FFF2-40B4-BE49-F238E27FC236}">
                          <a16:creationId xmlns:a16="http://schemas.microsoft.com/office/drawing/2014/main" id="{2596E343-0DA2-46FC-A17C-0ED303599E1F}"/>
                        </a:ext>
                      </a:extLst>
                    </p:cNvPr>
                    <p:cNvSpPr txBox="1"/>
                    <p:nvPr/>
                  </p:nvSpPr>
                  <p:spPr>
                    <a:xfrm>
                      <a:off x="8940164" y="2237449"/>
                      <a:ext cx="788671" cy="369332"/>
                    </a:xfrm>
                    <a:prstGeom prst="rect">
                      <a:avLst/>
                    </a:prstGeom>
                    <a:noFill/>
                  </p:spPr>
                  <p:txBody>
                    <a:bodyPr wrap="square" rtlCol="0">
                      <a:spAutoFit/>
                    </a:bodyPr>
                    <a:lstStyle/>
                    <a:p>
                      <a:r>
                        <a:rPr lang="en-US" i="1" dirty="0">
                          <a:latin typeface="Times New Roman" panose="02020603050405020304" pitchFamily="18" charset="0"/>
                          <a:cs typeface="Times New Roman" panose="02020603050405020304" pitchFamily="18" charset="0"/>
                        </a:rPr>
                        <a:t>E</a:t>
                      </a:r>
                      <a:r>
                        <a:rPr lang="en-US" i="1" baseline="-25000" dirty="0">
                          <a:latin typeface="Times New Roman" panose="02020603050405020304" pitchFamily="18" charset="0"/>
                          <a:cs typeface="Times New Roman" panose="02020603050405020304" pitchFamily="18" charset="0"/>
                        </a:rPr>
                        <a:t>A</a:t>
                      </a:r>
                      <a:r>
                        <a:rPr lang="en-US" i="1" dirty="0">
                          <a:latin typeface="Times New Roman" panose="02020603050405020304" pitchFamily="18" charset="0"/>
                          <a:cs typeface="Times New Roman" panose="02020603050405020304" pitchFamily="18" charset="0"/>
                        </a:rPr>
                        <a:t>(y)</a:t>
                      </a:r>
                    </a:p>
                  </p:txBody>
                </p:sp>
              </p:grpSp>
              <p:sp>
                <p:nvSpPr>
                  <p:cNvPr id="18" name="TextBox 17">
                    <a:extLst>
                      <a:ext uri="{FF2B5EF4-FFF2-40B4-BE49-F238E27FC236}">
                        <a16:creationId xmlns:a16="http://schemas.microsoft.com/office/drawing/2014/main" id="{DF73431B-C9E6-493C-81F8-DD0C130B9F8E}"/>
                      </a:ext>
                    </a:extLst>
                  </p:cNvPr>
                  <p:cNvSpPr txBox="1"/>
                  <p:nvPr/>
                </p:nvSpPr>
                <p:spPr>
                  <a:xfrm>
                    <a:off x="9232344" y="2699862"/>
                    <a:ext cx="457200" cy="369332"/>
                  </a:xfrm>
                  <a:prstGeom prst="rect">
                    <a:avLst/>
                  </a:prstGeom>
                  <a:noFill/>
                </p:spPr>
                <p:txBody>
                  <a:bodyPr wrap="square" rtlCol="0">
                    <a:spAutoFit/>
                  </a:bodyPr>
                  <a:lstStyle/>
                  <a:p>
                    <a:r>
                      <a:rPr lang="en-US" i="1" dirty="0">
                        <a:latin typeface="Times New Roman" panose="02020603050405020304" pitchFamily="18" charset="0"/>
                        <a:cs typeface="Times New Roman" panose="02020603050405020304" pitchFamily="18" charset="0"/>
                      </a:rPr>
                      <a:t>E</a:t>
                    </a:r>
                    <a:r>
                      <a:rPr lang="en-US" i="1" baseline="-25000" dirty="0">
                        <a:latin typeface="Times New Roman" panose="02020603050405020304" pitchFamily="18" charset="0"/>
                        <a:cs typeface="Times New Roman" panose="02020603050405020304" pitchFamily="18" charset="0"/>
                      </a:rPr>
                      <a:t>0</a:t>
                    </a:r>
                  </a:p>
                </p:txBody>
              </p:sp>
            </p:grpSp>
            <p:pic>
              <p:nvPicPr>
                <p:cNvPr id="20" name="Picture 19">
                  <a:extLst>
                    <a:ext uri="{FF2B5EF4-FFF2-40B4-BE49-F238E27FC236}">
                      <a16:creationId xmlns:a16="http://schemas.microsoft.com/office/drawing/2014/main" id="{8755BCBB-FEC2-4A21-8B24-D7A21C095CBE}"/>
                    </a:ext>
                  </a:extLst>
                </p:cNvPr>
                <p:cNvPicPr>
                  <a:picLocks noChangeAspect="1"/>
                </p:cNvPicPr>
                <p:nvPr/>
              </p:nvPicPr>
              <p:blipFill>
                <a:blip r:embed="rId3"/>
                <a:stretch>
                  <a:fillRect/>
                </a:stretch>
              </p:blipFill>
              <p:spPr>
                <a:xfrm>
                  <a:off x="8676448" y="2845424"/>
                  <a:ext cx="2912741" cy="2156539"/>
                </a:xfrm>
                <a:prstGeom prst="rect">
                  <a:avLst/>
                </a:prstGeom>
              </p:spPr>
            </p:pic>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8681B328-A06E-4837-9248-EF9A822F6830}"/>
                        </a:ext>
                      </a:extLst>
                    </p:cNvPr>
                    <p:cNvSpPr txBox="1"/>
                    <p:nvPr/>
                  </p:nvSpPr>
                  <p:spPr>
                    <a:xfrm>
                      <a:off x="9826586" y="2694947"/>
                      <a:ext cx="762000" cy="4110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𝐴</m:t>
                                </m:r>
                              </m:e>
                              <m:sub>
                                <m:r>
                                  <a:rPr lang="en-US" i="1">
                                    <a:solidFill>
                                      <a:srgbClr val="000000"/>
                                    </a:solidFill>
                                    <a:latin typeface="Cambria Math" panose="02040503050406030204" pitchFamily="18" charset="0"/>
                                  </a:rPr>
                                  <m:t>𝑝</m:t>
                                </m:r>
                              </m:sub>
                            </m:sSub>
                            <m:d>
                              <m:dPr>
                                <m:ctrlPr>
                                  <a:rPr lang="en-US" i="1">
                                    <a:solidFill>
                                      <a:srgbClr val="000000"/>
                                    </a:solidFill>
                                    <a:latin typeface="Cambria Math" panose="02040503050406030204" pitchFamily="18" charset="0"/>
                                  </a:rPr>
                                </m:ctrlPr>
                              </m:dP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𝑘</m:t>
                                    </m:r>
                                  </m:e>
                                  <m:sub>
                                    <m:r>
                                      <a:rPr lang="en-US" i="1">
                                        <a:solidFill>
                                          <a:srgbClr val="000000"/>
                                        </a:solidFill>
                                        <a:latin typeface="Cambria Math" panose="02040503050406030204" pitchFamily="18" charset="0"/>
                                      </a:rPr>
                                      <m:t>𝑦</m:t>
                                    </m:r>
                                  </m:sub>
                                </m:sSub>
                                <m:r>
                                  <a:rPr lang="en-US" i="1">
                                    <a:solidFill>
                                      <a:srgbClr val="000000"/>
                                    </a:solidFill>
                                    <a:latin typeface="Cambria Math" panose="02040503050406030204" pitchFamily="18" charset="0"/>
                                  </a:rPr>
                                  <m:t> </m:t>
                                </m:r>
                              </m:e>
                            </m:d>
                          </m:oMath>
                        </m:oMathPara>
                      </a14:m>
                      <a:endParaRPr lang="en-US" dirty="0"/>
                    </a:p>
                  </p:txBody>
                </p:sp>
              </mc:Choice>
              <mc:Fallback xmlns="">
                <p:sp>
                  <p:nvSpPr>
                    <p:cNvPr id="22" name="TextBox 21">
                      <a:extLst>
                        <a:ext uri="{FF2B5EF4-FFF2-40B4-BE49-F238E27FC236}">
                          <a16:creationId xmlns:a16="http://schemas.microsoft.com/office/drawing/2014/main" id="{8681B328-A06E-4837-9248-EF9A822F6830}"/>
                        </a:ext>
                      </a:extLst>
                    </p:cNvPr>
                    <p:cNvSpPr txBox="1">
                      <a:spLocks noRot="1" noChangeAspect="1" noMove="1" noResize="1" noEditPoints="1" noAdjustHandles="1" noChangeArrowheads="1" noChangeShapeType="1" noTextEdit="1"/>
                    </p:cNvSpPr>
                    <p:nvPr/>
                  </p:nvSpPr>
                  <p:spPr>
                    <a:xfrm>
                      <a:off x="9826586" y="2694947"/>
                      <a:ext cx="762000" cy="411010"/>
                    </a:xfrm>
                    <a:prstGeom prst="rect">
                      <a:avLst/>
                    </a:prstGeom>
                    <a:blipFill>
                      <a:blip r:embed="rId4"/>
                      <a:stretch>
                        <a:fillRect r="-10400" b="-294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5596DADA-9F14-4237-A1DB-5A0DBE754324}"/>
                        </a:ext>
                      </a:extLst>
                    </p:cNvPr>
                    <p:cNvSpPr txBox="1"/>
                    <p:nvPr/>
                  </p:nvSpPr>
                  <p:spPr>
                    <a:xfrm>
                      <a:off x="11008043" y="4474555"/>
                      <a:ext cx="567094" cy="391261"/>
                    </a:xfrm>
                    <a:prstGeom prst="rect">
                      <a:avLst/>
                    </a:prstGeom>
                    <a:solidFill>
                      <a:schemeClr val="bg1"/>
                    </a:solid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𝑘</m:t>
                                </m:r>
                              </m:e>
                              <m:sub>
                                <m:r>
                                  <a:rPr lang="en-US" i="1">
                                    <a:solidFill>
                                      <a:srgbClr val="000000"/>
                                    </a:solidFill>
                                    <a:latin typeface="Cambria Math" panose="02040503050406030204" pitchFamily="18" charset="0"/>
                                  </a:rPr>
                                  <m:t>𝑦</m:t>
                                </m:r>
                              </m:sub>
                            </m:sSub>
                          </m:oMath>
                        </m:oMathPara>
                      </a14:m>
                      <a:endParaRPr lang="en-US" dirty="0"/>
                    </a:p>
                  </p:txBody>
                </p:sp>
              </mc:Choice>
              <mc:Fallback xmlns="">
                <p:sp>
                  <p:nvSpPr>
                    <p:cNvPr id="23" name="TextBox 22">
                      <a:extLst>
                        <a:ext uri="{FF2B5EF4-FFF2-40B4-BE49-F238E27FC236}">
                          <a16:creationId xmlns:a16="http://schemas.microsoft.com/office/drawing/2014/main" id="{5596DADA-9F14-4237-A1DB-5A0DBE754324}"/>
                        </a:ext>
                      </a:extLst>
                    </p:cNvPr>
                    <p:cNvSpPr txBox="1">
                      <a:spLocks noRot="1" noChangeAspect="1" noMove="1" noResize="1" noEditPoints="1" noAdjustHandles="1" noChangeArrowheads="1" noChangeShapeType="1" noTextEdit="1"/>
                    </p:cNvSpPr>
                    <p:nvPr/>
                  </p:nvSpPr>
                  <p:spPr>
                    <a:xfrm>
                      <a:off x="11008043" y="4474555"/>
                      <a:ext cx="567094" cy="391261"/>
                    </a:xfrm>
                    <a:prstGeom prst="rect">
                      <a:avLst/>
                    </a:prstGeom>
                    <a:blipFill>
                      <a:blip r:embed="rId5"/>
                      <a:stretch>
                        <a:fillRect b="-4688"/>
                      </a:stretch>
                    </a:blipFill>
                  </p:spPr>
                  <p:txBody>
                    <a:bodyPr/>
                    <a:lstStyle/>
                    <a:p>
                      <a:r>
                        <a:rPr lang="en-US">
                          <a:noFill/>
                        </a:rPr>
                        <a:t> </a:t>
                      </a:r>
                    </a:p>
                  </p:txBody>
                </p:sp>
              </mc:Fallback>
            </mc:AlternateContent>
          </p:grpSp>
          <p:sp>
            <p:nvSpPr>
              <p:cNvPr id="25" name="Rectangle 24">
                <a:extLst>
                  <a:ext uri="{FF2B5EF4-FFF2-40B4-BE49-F238E27FC236}">
                    <a16:creationId xmlns:a16="http://schemas.microsoft.com/office/drawing/2014/main" id="{E26EAD1E-D6A6-4715-AC99-0104A69CE743}"/>
                  </a:ext>
                </a:extLst>
              </p:cNvPr>
              <p:cNvSpPr/>
              <p:nvPr/>
            </p:nvSpPr>
            <p:spPr>
              <a:xfrm>
                <a:off x="4000500" y="2466975"/>
                <a:ext cx="7943850" cy="288607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Arrow: Right 26">
              <a:extLst>
                <a:ext uri="{FF2B5EF4-FFF2-40B4-BE49-F238E27FC236}">
                  <a16:creationId xmlns:a16="http://schemas.microsoft.com/office/drawing/2014/main" id="{5C4BCF58-86A1-45D2-B602-A1AE840CA7F0}"/>
                </a:ext>
              </a:extLst>
            </p:cNvPr>
            <p:cNvSpPr/>
            <p:nvPr/>
          </p:nvSpPr>
          <p:spPr>
            <a:xfrm>
              <a:off x="7800857" y="3733800"/>
              <a:ext cx="927266" cy="33911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CBD49F6B-30C2-4F53-8A2C-D6ED4C2F0F38}"/>
                </a:ext>
              </a:extLst>
            </p:cNvPr>
            <p:cNvSpPr txBox="1"/>
            <p:nvPr/>
          </p:nvSpPr>
          <p:spPr>
            <a:xfrm>
              <a:off x="8001126" y="3410413"/>
              <a:ext cx="744140" cy="369332"/>
            </a:xfrm>
            <a:prstGeom prst="rect">
              <a:avLst/>
            </a:prstGeom>
            <a:noFill/>
          </p:spPr>
          <p:txBody>
            <a:bodyPr wrap="square" rtlCol="0">
              <a:spAutoFit/>
            </a:bodyPr>
            <a:lstStyle/>
            <a:p>
              <a:r>
                <a:rPr lang="en-US" b="1" dirty="0">
                  <a:latin typeface="Times New Roman" panose="02020603050405020304" pitchFamily="18" charset="0"/>
                  <a:cs typeface="Times New Roman" panose="02020603050405020304" pitchFamily="18" charset="0"/>
                </a:rPr>
                <a:t>FT</a:t>
              </a:r>
            </a:p>
          </p:txBody>
        </p:sp>
      </p:grpSp>
      <p:sp>
        <p:nvSpPr>
          <p:cNvPr id="30" name="TextBox 29">
            <a:extLst>
              <a:ext uri="{FF2B5EF4-FFF2-40B4-BE49-F238E27FC236}">
                <a16:creationId xmlns:a16="http://schemas.microsoft.com/office/drawing/2014/main" id="{1FFE6801-4E57-4206-97AB-0CC65EAFFABD}"/>
              </a:ext>
            </a:extLst>
          </p:cNvPr>
          <p:cNvSpPr txBox="1"/>
          <p:nvPr/>
        </p:nvSpPr>
        <p:spPr>
          <a:xfrm>
            <a:off x="3738206" y="5417993"/>
            <a:ext cx="8724899" cy="923330"/>
          </a:xfrm>
          <a:prstGeom prst="rect">
            <a:avLst/>
          </a:prstGeom>
          <a:noFill/>
        </p:spPr>
        <p:txBody>
          <a:bodyPr wrap="square" rtlCol="0">
            <a:spAutoFit/>
          </a:bodyPr>
          <a:lstStyle/>
          <a:p>
            <a:pPr marL="285750" indent="-285750">
              <a:buFont typeface="Arial" panose="020B0604020202020204" pitchFamily="34" charset="0"/>
              <a:buChar char="•"/>
            </a:pPr>
            <a:r>
              <a:rPr lang="en-US" b="1" dirty="0">
                <a:solidFill>
                  <a:srgbClr val="FF0000"/>
                </a:solidFill>
                <a:latin typeface="Times New Roman" panose="02020603050405020304" pitchFamily="18" charset="0"/>
                <a:cs typeface="Times New Roman" panose="02020603050405020304" pitchFamily="18" charset="0"/>
              </a:rPr>
              <a:t>Note that the Fourier transform gives the diffraction in terms of the electric field distribution NOT the irradiance.</a:t>
            </a:r>
          </a:p>
          <a:p>
            <a:pPr marL="285750" indent="-285750">
              <a:buFont typeface="Arial" panose="020B0604020202020204" pitchFamily="34" charset="0"/>
              <a:buChar char="•"/>
            </a:pPr>
            <a:r>
              <a:rPr lang="en-US" b="1" dirty="0">
                <a:solidFill>
                  <a:srgbClr val="FF0000"/>
                </a:solidFill>
                <a:latin typeface="Times New Roman" panose="02020603050405020304" pitchFamily="18" charset="0"/>
                <a:cs typeface="Times New Roman" panose="02020603050405020304" pitchFamily="18" charset="0"/>
              </a:rPr>
              <a:t>The diffraction pattern is composed a large number of spatial frequencies.</a:t>
            </a:r>
          </a:p>
        </p:txBody>
      </p:sp>
      <p:sp>
        <p:nvSpPr>
          <p:cNvPr id="4" name="Slide Number Placeholder 3">
            <a:extLst>
              <a:ext uri="{FF2B5EF4-FFF2-40B4-BE49-F238E27FC236}">
                <a16:creationId xmlns:a16="http://schemas.microsoft.com/office/drawing/2014/main" id="{3EF72B11-B836-406B-A25F-E97A6DEC6938}"/>
              </a:ext>
            </a:extLst>
          </p:cNvPr>
          <p:cNvSpPr>
            <a:spLocks noGrp="1"/>
          </p:cNvSpPr>
          <p:nvPr>
            <p:ph type="sldNum" sz="quarter" idx="12"/>
          </p:nvPr>
        </p:nvSpPr>
        <p:spPr/>
        <p:txBody>
          <a:bodyPr/>
          <a:lstStyle/>
          <a:p>
            <a:fld id="{18FBD2FA-2555-40DC-89DF-11DF5B5C64DC}" type="slidenum">
              <a:rPr lang="en-US" smtClean="0"/>
              <a:t>28</a:t>
            </a:fld>
            <a:endParaRPr lang="en-US"/>
          </a:p>
        </p:txBody>
      </p:sp>
    </p:spTree>
    <p:extLst>
      <p:ext uri="{BB962C8B-B14F-4D97-AF65-F5344CB8AC3E}">
        <p14:creationId xmlns:p14="http://schemas.microsoft.com/office/powerpoint/2010/main" val="9067636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0C8D5B-251F-407A-9BD2-DBD75FBCE518}"/>
              </a:ext>
            </a:extLst>
          </p:cNvPr>
          <p:cNvSpPr>
            <a:spLocks noGrp="1"/>
          </p:cNvSpPr>
          <p:nvPr>
            <p:ph type="title"/>
          </p:nvPr>
        </p:nvSpPr>
        <p:spPr>
          <a:xfrm>
            <a:off x="1069000" y="33090"/>
            <a:ext cx="10912468" cy="1450757"/>
          </a:xfrm>
        </p:spPr>
        <p:txBody>
          <a:bodyPr>
            <a:normAutofit fontScale="90000"/>
          </a:bodyPr>
          <a:lstStyle/>
          <a:p>
            <a:r>
              <a:rPr lang="en-US" sz="5400" b="1" dirty="0">
                <a:latin typeface="Times New Roman" panose="02020603050405020304" pitchFamily="18" charset="0"/>
                <a:cs typeface="Times New Roman" panose="02020603050405020304" pitchFamily="18" charset="0"/>
              </a:rPr>
              <a:t>Single slit Fraunhofer </a:t>
            </a:r>
            <a:r>
              <a:rPr lang="en-US" sz="5400" b="1" dirty="0" err="1">
                <a:latin typeface="Times New Roman" panose="02020603050405020304" pitchFamily="18" charset="0"/>
                <a:cs typeface="Times New Roman" panose="02020603050405020304" pitchFamily="18" charset="0"/>
              </a:rPr>
              <a:t>irradance</a:t>
            </a:r>
            <a:r>
              <a:rPr lang="en-US" sz="5400" b="1" dirty="0">
                <a:latin typeface="Times New Roman" panose="02020603050405020304" pitchFamily="18" charset="0"/>
                <a:cs typeface="Times New Roman" panose="02020603050405020304" pitchFamily="18" charset="0"/>
              </a:rPr>
              <a:t> diffraction pattern</a:t>
            </a:r>
          </a:p>
        </p:txBody>
      </p:sp>
      <p:sp>
        <p:nvSpPr>
          <p:cNvPr id="3" name="Content Placeholder 2">
            <a:extLst>
              <a:ext uri="{FF2B5EF4-FFF2-40B4-BE49-F238E27FC236}">
                <a16:creationId xmlns:a16="http://schemas.microsoft.com/office/drawing/2014/main" id="{93165DA7-40A0-40C0-9756-04F711684024}"/>
              </a:ext>
            </a:extLst>
          </p:cNvPr>
          <p:cNvSpPr>
            <a:spLocks noGrp="1"/>
          </p:cNvSpPr>
          <p:nvPr>
            <p:ph idx="1"/>
          </p:nvPr>
        </p:nvSpPr>
        <p:spPr>
          <a:xfrm>
            <a:off x="6909846" y="1845734"/>
            <a:ext cx="4245833" cy="4023360"/>
          </a:xfrm>
        </p:spPr>
        <p:txBody>
          <a:bodyPr/>
          <a:lstStyle/>
          <a:p>
            <a:r>
              <a:rPr lang="en-US" dirty="0">
                <a:latin typeface="Times New Roman" panose="02020603050405020304" pitchFamily="18" charset="0"/>
                <a:cs typeface="Times New Roman" panose="02020603050405020304" pitchFamily="18" charset="0"/>
              </a:rPr>
              <a:t>(a) Single slit diffraction pattern. Monochromatic light passing through a single slit has a central maximum and many smaller and dimmer maxima on either side. The central maximum is six times higher than shown. </a:t>
            </a:r>
          </a:p>
          <a:p>
            <a:r>
              <a:rPr lang="en-US" dirty="0">
                <a:latin typeface="Times New Roman" panose="02020603050405020304" pitchFamily="18" charset="0"/>
                <a:cs typeface="Times New Roman" panose="02020603050405020304" pitchFamily="18" charset="0"/>
              </a:rPr>
              <a:t>(b) The drawing shows the bright central maximum and dimmer and thinner maxima on either side.</a:t>
            </a:r>
          </a:p>
        </p:txBody>
      </p:sp>
      <p:sp>
        <p:nvSpPr>
          <p:cNvPr id="4" name="Slide Number Placeholder 3">
            <a:extLst>
              <a:ext uri="{FF2B5EF4-FFF2-40B4-BE49-F238E27FC236}">
                <a16:creationId xmlns:a16="http://schemas.microsoft.com/office/drawing/2014/main" id="{CEB928CE-C8C2-4277-9C4E-1D42BADCDDCF}"/>
              </a:ext>
            </a:extLst>
          </p:cNvPr>
          <p:cNvSpPr>
            <a:spLocks noGrp="1"/>
          </p:cNvSpPr>
          <p:nvPr>
            <p:ph type="sldNum" sz="quarter" idx="12"/>
          </p:nvPr>
        </p:nvSpPr>
        <p:spPr/>
        <p:txBody>
          <a:bodyPr/>
          <a:lstStyle/>
          <a:p>
            <a:fld id="{18FBD2FA-2555-40DC-89DF-11DF5B5C64DC}" type="slidenum">
              <a:rPr lang="en-US" smtClean="0"/>
              <a:t>29</a:t>
            </a:fld>
            <a:endParaRPr lang="en-US"/>
          </a:p>
        </p:txBody>
      </p:sp>
      <p:pic>
        <p:nvPicPr>
          <p:cNvPr id="5" name="Picture 4">
            <a:extLst>
              <a:ext uri="{FF2B5EF4-FFF2-40B4-BE49-F238E27FC236}">
                <a16:creationId xmlns:a16="http://schemas.microsoft.com/office/drawing/2014/main" id="{FEA92B72-2A02-4F94-9F4E-3A08A5A84168}"/>
              </a:ext>
            </a:extLst>
          </p:cNvPr>
          <p:cNvPicPr>
            <a:picLocks noChangeAspect="1"/>
          </p:cNvPicPr>
          <p:nvPr/>
        </p:nvPicPr>
        <p:blipFill>
          <a:blip r:embed="rId2"/>
          <a:stretch>
            <a:fillRect/>
          </a:stretch>
        </p:blipFill>
        <p:spPr>
          <a:xfrm>
            <a:off x="1446564" y="1845734"/>
            <a:ext cx="3835589" cy="4278478"/>
          </a:xfrm>
          <a:prstGeom prst="rect">
            <a:avLst/>
          </a:prstGeom>
        </p:spPr>
      </p:pic>
      <p:sp>
        <p:nvSpPr>
          <p:cNvPr id="6" name="Rectangle 5">
            <a:extLst>
              <a:ext uri="{FF2B5EF4-FFF2-40B4-BE49-F238E27FC236}">
                <a16:creationId xmlns:a16="http://schemas.microsoft.com/office/drawing/2014/main" id="{56521C27-34CC-4666-8BE2-8AAA31522C61}"/>
              </a:ext>
            </a:extLst>
          </p:cNvPr>
          <p:cNvSpPr/>
          <p:nvPr/>
        </p:nvSpPr>
        <p:spPr>
          <a:xfrm>
            <a:off x="2209643" y="6488668"/>
            <a:ext cx="7833674" cy="369332"/>
          </a:xfrm>
          <a:prstGeom prst="rect">
            <a:avLst/>
          </a:prstGeom>
        </p:spPr>
        <p:txBody>
          <a:bodyPr wrap="square">
            <a:spAutoFit/>
          </a:bodyPr>
          <a:lstStyle/>
          <a:p>
            <a:r>
              <a:rPr lang="en-US" dirty="0"/>
              <a:t>https://openstax.org/books/college-physics/pages/27-5-single-slit-diffraction</a:t>
            </a:r>
          </a:p>
        </p:txBody>
      </p:sp>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5E57CAEB-7E1B-4CB5-9AD5-ECA869481F5E}"/>
                  </a:ext>
                </a:extLst>
              </p:cNvPr>
              <p:cNvSpPr/>
              <p:nvPr/>
            </p:nvSpPr>
            <p:spPr>
              <a:xfrm>
                <a:off x="7523592" y="4813615"/>
                <a:ext cx="3626057" cy="714683"/>
              </a:xfrm>
              <a:prstGeom prst="rect">
                <a:avLst/>
              </a:prstGeom>
              <a:solidFill>
                <a:srgbClr val="FFFF00"/>
              </a:solidFill>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rgbClr val="000000"/>
                              </a:solidFill>
                              <a:latin typeface="Cambria Math" panose="02040503050406030204" pitchFamily="18" charset="0"/>
                            </a:rPr>
                          </m:ctrlPr>
                        </m:sSubPr>
                        <m:e>
                          <m:r>
                            <a:rPr lang="en-US" b="0" i="1" smtClean="0">
                              <a:solidFill>
                                <a:srgbClr val="000000"/>
                              </a:solidFill>
                              <a:latin typeface="Cambria Math" panose="02040503050406030204" pitchFamily="18" charset="0"/>
                            </a:rPr>
                            <m:t>𝐼</m:t>
                          </m:r>
                          <m:r>
                            <a:rPr lang="en-US" b="0" i="1" smtClean="0">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𝐴</m:t>
                          </m:r>
                          <m:r>
                            <a:rPr lang="en-US" b="0" i="1" baseline="30000" smtClean="0">
                              <a:solidFill>
                                <a:srgbClr val="000000"/>
                              </a:solidFill>
                              <a:latin typeface="Cambria Math" panose="02040503050406030204" pitchFamily="18" charset="0"/>
                            </a:rPr>
                            <m:t>2</m:t>
                          </m:r>
                        </m:e>
                        <m:sub>
                          <m:r>
                            <a:rPr lang="en-US" i="1">
                              <a:solidFill>
                                <a:srgbClr val="000000"/>
                              </a:solidFill>
                              <a:latin typeface="Cambria Math" panose="02040503050406030204" pitchFamily="18" charset="0"/>
                            </a:rPr>
                            <m:t>𝑝</m:t>
                          </m:r>
                        </m:sub>
                      </m:sSub>
                      <m:d>
                        <m:dPr>
                          <m:ctrlPr>
                            <a:rPr lang="en-US" i="1">
                              <a:solidFill>
                                <a:srgbClr val="000000"/>
                              </a:solidFill>
                              <a:latin typeface="Cambria Math" panose="02040503050406030204" pitchFamily="18" charset="0"/>
                            </a:rPr>
                          </m:ctrlPr>
                        </m:dP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𝑘</m:t>
                              </m:r>
                            </m:e>
                            <m:sub>
                              <m:r>
                                <a:rPr lang="en-US" i="1">
                                  <a:solidFill>
                                    <a:srgbClr val="000000"/>
                                  </a:solidFill>
                                  <a:latin typeface="Cambria Math" panose="02040503050406030204" pitchFamily="18" charset="0"/>
                                </a:rPr>
                                <m:t>𝑦</m:t>
                              </m:r>
                            </m:sub>
                          </m:sSub>
                          <m:r>
                            <a:rPr lang="en-US" i="1">
                              <a:solidFill>
                                <a:srgbClr val="000000"/>
                              </a:solidFill>
                              <a:latin typeface="Cambria Math" panose="02040503050406030204" pitchFamily="18" charset="0"/>
                            </a:rPr>
                            <m:t> </m:t>
                          </m:r>
                        </m:e>
                      </m:d>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𝐸</m:t>
                          </m:r>
                          <m:r>
                            <a:rPr lang="en-US" b="0" i="1" baseline="30000" smtClean="0">
                              <a:solidFill>
                                <a:srgbClr val="000000"/>
                              </a:solidFill>
                              <a:latin typeface="Cambria Math" panose="02040503050406030204" pitchFamily="18" charset="0"/>
                            </a:rPr>
                            <m:t>2</m:t>
                          </m:r>
                        </m:e>
                        <m:sub>
                          <m:r>
                            <a:rPr lang="en-US" i="1">
                              <a:solidFill>
                                <a:srgbClr val="000000"/>
                              </a:solidFill>
                              <a:latin typeface="Cambria Math" panose="02040503050406030204" pitchFamily="18" charset="0"/>
                            </a:rPr>
                            <m:t>0</m:t>
                          </m:r>
                        </m:sub>
                      </m:sSub>
                      <m:r>
                        <a:rPr lang="en-US" i="1">
                          <a:solidFill>
                            <a:srgbClr val="000000"/>
                          </a:solidFill>
                          <a:latin typeface="Cambria Math" panose="02040503050406030204" pitchFamily="18" charset="0"/>
                        </a:rPr>
                        <m:t>𝑏</m:t>
                      </m:r>
                      <m:r>
                        <a:rPr lang="en-US" b="0" i="1" baseline="30000" smtClean="0">
                          <a:solidFill>
                            <a:srgbClr val="000000"/>
                          </a:solidFill>
                          <a:latin typeface="Cambria Math" panose="02040503050406030204" pitchFamily="18" charset="0"/>
                        </a:rPr>
                        <m:t>2</m:t>
                      </m:r>
                      <m:func>
                        <m:funcPr>
                          <m:ctrlPr>
                            <a:rPr lang="en-US" i="1">
                              <a:solidFill>
                                <a:srgbClr val="000000"/>
                              </a:solidFill>
                              <a:latin typeface="Cambria Math" panose="02040503050406030204" pitchFamily="18" charset="0"/>
                            </a:rPr>
                          </m:ctrlPr>
                        </m:funcPr>
                        <m:fName>
                          <m:r>
                            <m:rPr>
                              <m:sty m:val="p"/>
                            </m:rPr>
                            <a:rPr lang="en-US">
                              <a:solidFill>
                                <a:srgbClr val="000000"/>
                              </a:solidFill>
                              <a:latin typeface="Cambria Math" panose="02040503050406030204" pitchFamily="18" charset="0"/>
                            </a:rPr>
                            <m:t>sin</m:t>
                          </m:r>
                          <m:r>
                            <a:rPr lang="en-US" b="0" i="0" baseline="30000" smtClean="0">
                              <a:solidFill>
                                <a:srgbClr val="000000"/>
                              </a:solidFill>
                              <a:latin typeface="Cambria Math" panose="02040503050406030204" pitchFamily="18" charset="0"/>
                            </a:rPr>
                            <m:t>2</m:t>
                          </m:r>
                        </m:fName>
                        <m:e>
                          <m:r>
                            <a:rPr lang="en-US" i="1">
                              <a:solidFill>
                                <a:srgbClr val="000000"/>
                              </a:solidFill>
                              <a:latin typeface="Cambria Math" panose="02040503050406030204" pitchFamily="18" charset="0"/>
                            </a:rPr>
                            <m:t>𝑐</m:t>
                          </m:r>
                        </m:e>
                      </m:func>
                      <m:d>
                        <m:dPr>
                          <m:ctrlPr>
                            <a:rPr lang="en-US" i="1">
                              <a:solidFill>
                                <a:srgbClr val="000000"/>
                              </a:solidFill>
                              <a:latin typeface="Cambria Math" panose="02040503050406030204" pitchFamily="18" charset="0"/>
                            </a:rPr>
                          </m:ctrlPr>
                        </m:dPr>
                        <m:e>
                          <m:f>
                            <m:fPr>
                              <m:ctrlPr>
                                <a:rPr lang="en-US" i="1">
                                  <a:solidFill>
                                    <a:srgbClr val="000000"/>
                                  </a:solidFill>
                                  <a:latin typeface="Cambria Math" panose="02040503050406030204" pitchFamily="18" charset="0"/>
                                </a:rPr>
                              </m:ctrlPr>
                            </m:fPr>
                            <m:num>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𝑘</m:t>
                                  </m:r>
                                </m:e>
                                <m:sub>
                                  <m:r>
                                    <a:rPr lang="en-US" i="1">
                                      <a:solidFill>
                                        <a:srgbClr val="000000"/>
                                      </a:solidFill>
                                      <a:latin typeface="Cambria Math" panose="02040503050406030204" pitchFamily="18" charset="0"/>
                                    </a:rPr>
                                    <m:t>𝑌</m:t>
                                  </m:r>
                                </m:sub>
                              </m:sSub>
                              <m:r>
                                <a:rPr lang="en-US" i="1">
                                  <a:solidFill>
                                    <a:srgbClr val="000000"/>
                                  </a:solidFill>
                                  <a:latin typeface="Cambria Math" panose="02040503050406030204" pitchFamily="18" charset="0"/>
                                </a:rPr>
                                <m:t>𝑏</m:t>
                              </m:r>
                            </m:num>
                            <m:den>
                              <m:r>
                                <a:rPr lang="en-US" i="1">
                                  <a:solidFill>
                                    <a:srgbClr val="000000"/>
                                  </a:solidFill>
                                  <a:latin typeface="Cambria Math" panose="02040503050406030204" pitchFamily="18" charset="0"/>
                                </a:rPr>
                                <m:t>2</m:t>
                              </m:r>
                            </m:den>
                          </m:f>
                        </m:e>
                      </m:d>
                    </m:oMath>
                  </m:oMathPara>
                </a14:m>
                <a:endParaRPr lang="en-US" dirty="0"/>
              </a:p>
            </p:txBody>
          </p:sp>
        </mc:Choice>
        <mc:Fallback xmlns="">
          <p:sp>
            <p:nvSpPr>
              <p:cNvPr id="7" name="Rectangle 6">
                <a:extLst>
                  <a:ext uri="{FF2B5EF4-FFF2-40B4-BE49-F238E27FC236}">
                    <a16:creationId xmlns:a16="http://schemas.microsoft.com/office/drawing/2014/main" id="{5E57CAEB-7E1B-4CB5-9AD5-ECA869481F5E}"/>
                  </a:ext>
                </a:extLst>
              </p:cNvPr>
              <p:cNvSpPr>
                <a:spLocks noRot="1" noChangeAspect="1" noMove="1" noResize="1" noEditPoints="1" noAdjustHandles="1" noChangeArrowheads="1" noChangeShapeType="1" noTextEdit="1"/>
              </p:cNvSpPr>
              <p:nvPr/>
            </p:nvSpPr>
            <p:spPr>
              <a:xfrm>
                <a:off x="7523592" y="4813615"/>
                <a:ext cx="3626057" cy="714683"/>
              </a:xfrm>
              <a:prstGeom prst="rect">
                <a:avLst/>
              </a:prstGeom>
              <a:blipFill>
                <a:blip r:embed="rId3"/>
                <a:stretch>
                  <a:fillRect/>
                </a:stretch>
              </a:blipFill>
            </p:spPr>
            <p:txBody>
              <a:bodyPr/>
              <a:lstStyle/>
              <a:p>
                <a:r>
                  <a:rPr lang="en-US">
                    <a:noFill/>
                  </a:rPr>
                  <a:t> </a:t>
                </a:r>
              </a:p>
            </p:txBody>
          </p:sp>
        </mc:Fallback>
      </mc:AlternateContent>
      <p:sp>
        <p:nvSpPr>
          <p:cNvPr id="8" name="TextBox 7">
            <a:extLst>
              <a:ext uri="{FF2B5EF4-FFF2-40B4-BE49-F238E27FC236}">
                <a16:creationId xmlns:a16="http://schemas.microsoft.com/office/drawing/2014/main" id="{ABE676AC-5288-4AD9-8A1E-BA5C8F51C055}"/>
              </a:ext>
            </a:extLst>
          </p:cNvPr>
          <p:cNvSpPr txBox="1"/>
          <p:nvPr/>
        </p:nvSpPr>
        <p:spPr>
          <a:xfrm>
            <a:off x="1446564" y="3598474"/>
            <a:ext cx="269114" cy="369332"/>
          </a:xfrm>
          <a:prstGeom prst="rect">
            <a:avLst/>
          </a:prstGeom>
          <a:solidFill>
            <a:schemeClr val="bg1"/>
          </a:solidFill>
        </p:spPr>
        <p:txBody>
          <a:bodyPr wrap="square" rtlCol="0">
            <a:spAutoFit/>
          </a:bodyPr>
          <a:lstStyle/>
          <a:p>
            <a:r>
              <a:rPr lang="en-US" dirty="0"/>
              <a:t>b</a:t>
            </a:r>
          </a:p>
        </p:txBody>
      </p:sp>
    </p:spTree>
    <p:extLst>
      <p:ext uri="{BB962C8B-B14F-4D97-AF65-F5344CB8AC3E}">
        <p14:creationId xmlns:p14="http://schemas.microsoft.com/office/powerpoint/2010/main" val="2132265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A0904F-4C9F-4351-AC04-C4FDF83DA7CA}"/>
              </a:ext>
            </a:extLst>
          </p:cNvPr>
          <p:cNvSpPr>
            <a:spLocks noGrp="1"/>
          </p:cNvSpPr>
          <p:nvPr>
            <p:ph type="title"/>
          </p:nvPr>
        </p:nvSpPr>
        <p:spPr/>
        <p:txBody>
          <a:bodyPr/>
          <a:lstStyle/>
          <a:p>
            <a:r>
              <a:rPr lang="en-US" b="1" dirty="0">
                <a:latin typeface="Times New Roman" panose="02020603050405020304" pitchFamily="18" charset="0"/>
                <a:cs typeface="Times New Roman" panose="02020603050405020304" pitchFamily="18" charset="0"/>
              </a:rPr>
              <a:t>Fourier Transform in spatial domain </a:t>
            </a:r>
          </a:p>
        </p:txBody>
      </p:sp>
      <p:sp>
        <p:nvSpPr>
          <p:cNvPr id="3" name="Content Placeholder 2">
            <a:extLst>
              <a:ext uri="{FF2B5EF4-FFF2-40B4-BE49-F238E27FC236}">
                <a16:creationId xmlns:a16="http://schemas.microsoft.com/office/drawing/2014/main" id="{285BF818-D171-4340-8A5F-71EC8EA50145}"/>
              </a:ext>
            </a:extLst>
          </p:cNvPr>
          <p:cNvSpPr>
            <a:spLocks noGrp="1"/>
          </p:cNvSpPr>
          <p:nvPr>
            <p:ph idx="1"/>
          </p:nvPr>
        </p:nvSpPr>
        <p:spPr>
          <a:xfrm>
            <a:off x="295276" y="1845734"/>
            <a:ext cx="7524750" cy="4023360"/>
          </a:xfrm>
        </p:spPr>
        <p:txBody>
          <a:bodyPr/>
          <a:lstStyle/>
          <a:p>
            <a:pPr>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Now consider an image of a regular fluctuation. </a:t>
            </a:r>
          </a:p>
          <a:p>
            <a:pPr>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By getting a closer look, across the horizontal direction; i.e., x direction, the variation of bright and dark bands may be represented by sine or co-sinusoidal signal of </a:t>
            </a:r>
            <a:r>
              <a:rPr lang="en-US" b="1" dirty="0">
                <a:solidFill>
                  <a:srgbClr val="FF0000"/>
                </a:solidFill>
                <a:latin typeface="Times New Roman" panose="02020603050405020304" pitchFamily="18" charset="0"/>
                <a:cs typeface="Times New Roman" panose="02020603050405020304" pitchFamily="18" charset="0"/>
              </a:rPr>
              <a:t>a spatial domain</a:t>
            </a:r>
            <a:r>
              <a:rPr lang="en-US" dirty="0">
                <a:latin typeface="Times New Roman" panose="02020603050405020304" pitchFamily="18" charset="0"/>
                <a:cs typeface="Times New Roman" panose="02020603050405020304" pitchFamily="18" charset="0"/>
              </a:rPr>
              <a:t>.</a:t>
            </a:r>
          </a:p>
          <a:p>
            <a:pPr>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With an appropriate method, an image can be Fourier transformed to determine its spatial frequency components.</a:t>
            </a:r>
          </a:p>
          <a:p>
            <a:pPr>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For a more complicated image, a combination of harmonics are required.</a:t>
            </a:r>
          </a:p>
          <a:p>
            <a:pPr>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This idea is similar to the combination of harmonics to form a waveform in the temporal domain.</a:t>
            </a:r>
          </a:p>
          <a:p>
            <a:pPr marL="0" indent="0">
              <a:buNone/>
            </a:pPr>
            <a:endParaRPr lang="en-US"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D5305DA7-0205-466A-8690-E99111C3C084}"/>
              </a:ext>
            </a:extLst>
          </p:cNvPr>
          <p:cNvPicPr>
            <a:picLocks noChangeAspect="1"/>
          </p:cNvPicPr>
          <p:nvPr/>
        </p:nvPicPr>
        <p:blipFill>
          <a:blip r:embed="rId2"/>
          <a:stretch>
            <a:fillRect/>
          </a:stretch>
        </p:blipFill>
        <p:spPr>
          <a:xfrm>
            <a:off x="8334374" y="1951811"/>
            <a:ext cx="3286126" cy="3286126"/>
          </a:xfrm>
          <a:prstGeom prst="rect">
            <a:avLst/>
          </a:prstGeom>
        </p:spPr>
      </p:pic>
      <p:sp>
        <p:nvSpPr>
          <p:cNvPr id="6" name="Rectangle 5">
            <a:extLst>
              <a:ext uri="{FF2B5EF4-FFF2-40B4-BE49-F238E27FC236}">
                <a16:creationId xmlns:a16="http://schemas.microsoft.com/office/drawing/2014/main" id="{2FC6CE1F-4601-46CB-8738-38D929BE7D3D}"/>
              </a:ext>
            </a:extLst>
          </p:cNvPr>
          <p:cNvSpPr/>
          <p:nvPr/>
        </p:nvSpPr>
        <p:spPr>
          <a:xfrm>
            <a:off x="2980907" y="6386731"/>
            <a:ext cx="4439485" cy="369332"/>
          </a:xfrm>
          <a:prstGeom prst="rect">
            <a:avLst/>
          </a:prstGeom>
        </p:spPr>
        <p:txBody>
          <a:bodyPr wrap="none">
            <a:spAutoFit/>
          </a:bodyPr>
          <a:lstStyle/>
          <a:p>
            <a:r>
              <a:rPr lang="en-US" dirty="0">
                <a:hlinkClick r:id="rId3"/>
              </a:rPr>
              <a:t>http://www.imagemagick.org/Usage/fourier/</a:t>
            </a:r>
            <a:endParaRPr lang="en-US" dirty="0"/>
          </a:p>
        </p:txBody>
      </p:sp>
      <p:cxnSp>
        <p:nvCxnSpPr>
          <p:cNvPr id="8" name="Straight Arrow Connector 7">
            <a:extLst>
              <a:ext uri="{FF2B5EF4-FFF2-40B4-BE49-F238E27FC236}">
                <a16:creationId xmlns:a16="http://schemas.microsoft.com/office/drawing/2014/main" id="{CEE2B4B8-71DD-4E25-A327-526C562B083A}"/>
              </a:ext>
            </a:extLst>
          </p:cNvPr>
          <p:cNvCxnSpPr/>
          <p:nvPr/>
        </p:nvCxnSpPr>
        <p:spPr>
          <a:xfrm>
            <a:off x="8439150" y="5705475"/>
            <a:ext cx="3028950"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96525D3D-ADB1-49B6-83DD-CD0FA6AA1324}"/>
              </a:ext>
            </a:extLst>
          </p:cNvPr>
          <p:cNvSpPr txBox="1"/>
          <p:nvPr/>
        </p:nvSpPr>
        <p:spPr>
          <a:xfrm>
            <a:off x="11468100" y="5499762"/>
            <a:ext cx="600075"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X</a:t>
            </a:r>
          </a:p>
        </p:txBody>
      </p:sp>
      <p:sp>
        <p:nvSpPr>
          <p:cNvPr id="4" name="Slide Number Placeholder 3">
            <a:extLst>
              <a:ext uri="{FF2B5EF4-FFF2-40B4-BE49-F238E27FC236}">
                <a16:creationId xmlns:a16="http://schemas.microsoft.com/office/drawing/2014/main" id="{8E05895C-A9B0-49F6-9EA9-A63638706331}"/>
              </a:ext>
            </a:extLst>
          </p:cNvPr>
          <p:cNvSpPr>
            <a:spLocks noGrp="1"/>
          </p:cNvSpPr>
          <p:nvPr>
            <p:ph type="sldNum" sz="quarter" idx="12"/>
          </p:nvPr>
        </p:nvSpPr>
        <p:spPr/>
        <p:txBody>
          <a:bodyPr/>
          <a:lstStyle/>
          <a:p>
            <a:fld id="{18FBD2FA-2555-40DC-89DF-11DF5B5C64DC}" type="slidenum">
              <a:rPr lang="en-US" smtClean="0"/>
              <a:t>3</a:t>
            </a:fld>
            <a:endParaRPr lang="en-US"/>
          </a:p>
        </p:txBody>
      </p:sp>
    </p:spTree>
    <p:extLst>
      <p:ext uri="{BB962C8B-B14F-4D97-AF65-F5344CB8AC3E}">
        <p14:creationId xmlns:p14="http://schemas.microsoft.com/office/powerpoint/2010/main" val="8975729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94746D-CB78-4725-B567-C3803BB33282}"/>
              </a:ext>
            </a:extLst>
          </p:cNvPr>
          <p:cNvSpPr>
            <a:spLocks noGrp="1"/>
          </p:cNvSpPr>
          <p:nvPr>
            <p:ph type="title"/>
          </p:nvPr>
        </p:nvSpPr>
        <p:spPr/>
        <p:txBody>
          <a:bodyPr>
            <a:normAutofit fontScale="90000"/>
          </a:bodyPr>
          <a:lstStyle/>
          <a:p>
            <a:r>
              <a:rPr lang="en-US" b="1" dirty="0">
                <a:latin typeface="Times New Roman" panose="02020603050405020304" pitchFamily="18" charset="0"/>
                <a:cs typeface="Times New Roman" panose="02020603050405020304" pitchFamily="18" charset="0"/>
              </a:rPr>
              <a:t>Problem 7</a:t>
            </a:r>
            <a:br>
              <a:rPr lang="en-US" b="1" dirty="0">
                <a:latin typeface="Times New Roman" panose="02020603050405020304" pitchFamily="18" charset="0"/>
                <a:cs typeface="Times New Roman" panose="02020603050405020304" pitchFamily="18" charset="0"/>
              </a:rPr>
            </a:br>
            <a:r>
              <a:rPr lang="en-US" sz="4400" b="1" dirty="0">
                <a:latin typeface="Times New Roman" panose="02020603050405020304" pitchFamily="18" charset="0"/>
                <a:cs typeface="Times New Roman" panose="02020603050405020304" pitchFamily="18" charset="0"/>
              </a:rPr>
              <a:t>Fourier transform of a rectangular aperture</a:t>
            </a:r>
            <a:endParaRPr lang="en-US" dirty="0"/>
          </a:p>
        </p:txBody>
      </p:sp>
      <p:sp>
        <p:nvSpPr>
          <p:cNvPr id="3" name="Content Placeholder 2">
            <a:extLst>
              <a:ext uri="{FF2B5EF4-FFF2-40B4-BE49-F238E27FC236}">
                <a16:creationId xmlns:a16="http://schemas.microsoft.com/office/drawing/2014/main" id="{90413FCF-07EB-4BFB-B232-C27FFB3E8789}"/>
              </a:ext>
            </a:extLst>
          </p:cNvPr>
          <p:cNvSpPr>
            <a:spLocks noGrp="1"/>
          </p:cNvSpPr>
          <p:nvPr>
            <p:ph idx="1"/>
          </p:nvPr>
        </p:nvSpPr>
        <p:spPr/>
        <p:txBody>
          <a:bodyPr/>
          <a:lstStyle/>
          <a:p>
            <a:pPr>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Assuming that there are no phase or amplitude variations across the aperture, </a:t>
            </a:r>
            <a:r>
              <a:rPr lang="en-US" b="1" dirty="0">
                <a:latin typeface="Times New Roman" panose="02020603050405020304" pitchFamily="18" charset="0"/>
                <a:cs typeface="Times New Roman" panose="02020603050405020304" pitchFamily="18" charset="0"/>
              </a:rPr>
              <a:t>the aperture function </a:t>
            </a:r>
            <a:r>
              <a:rPr lang="en-US" b="1" i="1" dirty="0">
                <a:latin typeface="Times New Roman" panose="02020603050405020304" pitchFamily="18" charset="0"/>
                <a:cs typeface="Times New Roman" panose="02020603050405020304" pitchFamily="18" charset="0"/>
              </a:rPr>
              <a:t>E</a:t>
            </a:r>
            <a:r>
              <a:rPr lang="en-US" b="1" baseline="-25000" dirty="0">
                <a:latin typeface="Times New Roman" panose="02020603050405020304" pitchFamily="18" charset="0"/>
                <a:cs typeface="Times New Roman" panose="02020603050405020304" pitchFamily="18" charset="0"/>
              </a:rPr>
              <a:t>A</a:t>
            </a:r>
            <a:r>
              <a:rPr lang="en-US" b="1" dirty="0">
                <a:latin typeface="Times New Roman" panose="02020603050405020304" pitchFamily="18" charset="0"/>
                <a:cs typeface="Times New Roman" panose="02020603050405020304" pitchFamily="18" charset="0"/>
              </a:rPr>
              <a:t>(</a:t>
            </a:r>
            <a:r>
              <a:rPr lang="en-US" b="1" dirty="0" err="1">
                <a:latin typeface="Times New Roman" panose="02020603050405020304" pitchFamily="18" charset="0"/>
                <a:cs typeface="Times New Roman" panose="02020603050405020304" pitchFamily="18" charset="0"/>
              </a:rPr>
              <a:t>x,y</a:t>
            </a:r>
            <a:r>
              <a:rPr lang="en-US" b="1" dirty="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  is given by,</a:t>
            </a:r>
          </a:p>
          <a:p>
            <a:pPr>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Determine the field distribution from the rectangular aperture on the spectrum plane.</a:t>
            </a:r>
          </a:p>
          <a:p>
            <a:endParaRPr lang="en-US" dirty="0"/>
          </a:p>
        </p:txBody>
      </p:sp>
      <mc:AlternateContent xmlns:mc="http://schemas.openxmlformats.org/markup-compatibility/2006" xmlns:a14="http://schemas.microsoft.com/office/drawing/2010/main">
        <mc:Choice Requires="a14">
          <p:sp>
            <p:nvSpPr>
              <p:cNvPr id="4" name="Object 4">
                <a:extLst>
                  <a:ext uri="{FF2B5EF4-FFF2-40B4-BE49-F238E27FC236}">
                    <a16:creationId xmlns:a16="http://schemas.microsoft.com/office/drawing/2014/main" id="{C7117723-4F98-4744-A30D-AE752E1A0DCD}"/>
                  </a:ext>
                </a:extLst>
              </p:cNvPr>
              <p:cNvSpPr txBox="1"/>
              <p:nvPr/>
            </p:nvSpPr>
            <p:spPr>
              <a:xfrm>
                <a:off x="3255961" y="2617788"/>
                <a:ext cx="3640139" cy="1430338"/>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sSub>
                        <m:sSubPr>
                          <m:ctrlPr>
                            <a:rPr lang="en-US" i="1" smtClean="0">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𝐸</m:t>
                          </m:r>
                        </m:e>
                        <m:sub>
                          <m:r>
                            <a:rPr lang="en-US" i="1">
                              <a:solidFill>
                                <a:srgbClr val="000000"/>
                              </a:solidFill>
                              <a:latin typeface="Cambria Math" panose="02040503050406030204" pitchFamily="18" charset="0"/>
                            </a:rPr>
                            <m:t>𝐴</m:t>
                          </m:r>
                        </m:sub>
                      </m:sSub>
                      <m:d>
                        <m:dPr>
                          <m:ctrlPr>
                            <a:rPr lang="en-US" i="1">
                              <a:solidFill>
                                <a:srgbClr val="000000"/>
                              </a:solidFill>
                              <a:latin typeface="Cambria Math" panose="02040503050406030204" pitchFamily="18" charset="0"/>
                            </a:rPr>
                          </m:ctrlPr>
                        </m:dPr>
                        <m:e>
                          <m:r>
                            <a:rPr lang="en-US" i="1">
                              <a:solidFill>
                                <a:srgbClr val="000000"/>
                              </a:solidFill>
                              <a:latin typeface="Cambria Math" panose="02040503050406030204" pitchFamily="18" charset="0"/>
                            </a:rPr>
                            <m:t>𝑥</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𝑦</m:t>
                          </m:r>
                        </m:e>
                      </m:d>
                      <m:r>
                        <a:rPr lang="en-US" i="1">
                          <a:solidFill>
                            <a:srgbClr val="000000"/>
                          </a:solidFill>
                          <a:latin typeface="Cambria Math" panose="02040503050406030204" pitchFamily="18" charset="0"/>
                        </a:rPr>
                        <m:t>=</m:t>
                      </m:r>
                      <m:d>
                        <m:dPr>
                          <m:begChr m:val="{"/>
                          <m:endChr m:val=""/>
                          <m:ctrlPr>
                            <a:rPr lang="en-US" i="1">
                              <a:solidFill>
                                <a:srgbClr val="000000"/>
                              </a:solidFill>
                              <a:latin typeface="Cambria Math" panose="02040503050406030204" pitchFamily="18" charset="0"/>
                            </a:rPr>
                          </m:ctrlPr>
                        </m:dPr>
                        <m:e>
                          <m:m>
                            <m:mPr>
                              <m:plcHide m:val="on"/>
                              <m:mcs>
                                <m:mc>
                                  <m:mcPr>
                                    <m:count m:val="2"/>
                                    <m:mcJc m:val="center"/>
                                  </m:mcPr>
                                </m:mc>
                              </m:mcs>
                              <m:ctrlPr>
                                <a:rPr lang="en-US" i="1">
                                  <a:solidFill>
                                    <a:srgbClr val="000000"/>
                                  </a:solidFill>
                                  <a:latin typeface="Cambria Math" panose="02040503050406030204" pitchFamily="18" charset="0"/>
                                </a:rPr>
                              </m:ctrlPr>
                            </m:mPr>
                            <m:m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𝐸</m:t>
                                    </m:r>
                                  </m:e>
                                  <m:sub>
                                    <m:r>
                                      <a:rPr lang="en-US" i="1">
                                        <a:solidFill>
                                          <a:srgbClr val="000000"/>
                                        </a:solidFill>
                                        <a:latin typeface="Cambria Math" panose="02040503050406030204" pitchFamily="18" charset="0"/>
                                      </a:rPr>
                                      <m:t>0</m:t>
                                    </m:r>
                                  </m:sub>
                                </m:sSub>
                              </m:e>
                              <m:e>
                                <m:r>
                                  <a:rPr lang="en-US" i="1">
                                    <a:solidFill>
                                      <a:srgbClr val="000000"/>
                                    </a:solidFill>
                                    <a:latin typeface="Cambria Math" panose="02040503050406030204" pitchFamily="18" charset="0"/>
                                  </a:rPr>
                                  <m:t>;</m:t>
                                </m:r>
                                <m:d>
                                  <m:dPr>
                                    <m:begChr m:val="|"/>
                                    <m:endChr m:val="|"/>
                                    <m:ctrlPr>
                                      <a:rPr lang="en-US" i="1">
                                        <a:solidFill>
                                          <a:srgbClr val="000000"/>
                                        </a:solidFill>
                                        <a:latin typeface="Cambria Math" panose="02040503050406030204" pitchFamily="18" charset="0"/>
                                      </a:rPr>
                                    </m:ctrlPr>
                                  </m:dPr>
                                  <m:e>
                                    <m:r>
                                      <a:rPr lang="en-US" b="0" i="1" smtClean="0">
                                        <a:solidFill>
                                          <a:srgbClr val="000000"/>
                                        </a:solidFill>
                                        <a:latin typeface="Cambria Math" panose="02040503050406030204" pitchFamily="18" charset="0"/>
                                      </a:rPr>
                                      <m:t>𝑥</m:t>
                                    </m:r>
                                  </m:e>
                                </m:d>
                                <m:r>
                                  <a:rPr lang="en-US" i="1" smtClean="0">
                                    <a:solidFill>
                                      <a:srgbClr val="000000"/>
                                    </a:solidFill>
                                    <a:latin typeface="Cambria Math" panose="02040503050406030204" pitchFamily="18" charset="0"/>
                                    <a:sym typeface="Symbol" panose="05050102010706020507" pitchFamily="18" charset="2"/>
                                  </a:rPr>
                                  <m:t></m:t>
                                </m:r>
                                <m:f>
                                  <m:fPr>
                                    <m:ctrlPr>
                                      <a:rPr lang="en-US" i="1">
                                        <a:solidFill>
                                          <a:srgbClr val="000000"/>
                                        </a:solidFill>
                                        <a:latin typeface="Cambria Math" panose="02040503050406030204" pitchFamily="18" charset="0"/>
                                      </a:rPr>
                                    </m:ctrlPr>
                                  </m:fPr>
                                  <m:num>
                                    <m:r>
                                      <a:rPr lang="en-US" b="0" i="1" smtClean="0">
                                        <a:solidFill>
                                          <a:srgbClr val="000000"/>
                                        </a:solidFill>
                                        <a:latin typeface="Cambria Math" panose="02040503050406030204" pitchFamily="18" charset="0"/>
                                      </a:rPr>
                                      <m:t>𝑎</m:t>
                                    </m:r>
                                  </m:num>
                                  <m:den>
                                    <m:r>
                                      <a:rPr lang="en-US" i="1">
                                        <a:solidFill>
                                          <a:srgbClr val="000000"/>
                                        </a:solidFill>
                                        <a:latin typeface="Cambria Math" panose="02040503050406030204" pitchFamily="18" charset="0"/>
                                      </a:rPr>
                                      <m:t>2</m:t>
                                    </m:r>
                                  </m:den>
                                </m:f>
                                <m:r>
                                  <a:rPr lang="en-US" b="0" i="1" smtClean="0">
                                    <a:solidFill>
                                      <a:srgbClr val="000000"/>
                                    </a:solidFill>
                                    <a:latin typeface="Cambria Math" panose="02040503050406030204" pitchFamily="18" charset="0"/>
                                  </a:rPr>
                                  <m:t>, </m:t>
                                </m:r>
                                <m:d>
                                  <m:dPr>
                                    <m:begChr m:val="|"/>
                                    <m:endChr m:val="|"/>
                                    <m:ctrlPr>
                                      <a:rPr lang="en-US" i="1">
                                        <a:solidFill>
                                          <a:srgbClr val="000000"/>
                                        </a:solidFill>
                                        <a:latin typeface="Cambria Math" panose="02040503050406030204" pitchFamily="18" charset="0"/>
                                      </a:rPr>
                                    </m:ctrlPr>
                                  </m:dPr>
                                  <m:e>
                                    <m:r>
                                      <a:rPr lang="en-US" i="1">
                                        <a:solidFill>
                                          <a:srgbClr val="000000"/>
                                        </a:solidFill>
                                        <a:latin typeface="Cambria Math" panose="02040503050406030204" pitchFamily="18" charset="0"/>
                                      </a:rPr>
                                      <m:t>𝑦</m:t>
                                    </m:r>
                                  </m:e>
                                </m:d>
                                <m:r>
                                  <a:rPr lang="en-US" i="1">
                                    <a:solidFill>
                                      <a:srgbClr val="000000"/>
                                    </a:solidFill>
                                    <a:latin typeface="Cambria Math" panose="02040503050406030204" pitchFamily="18" charset="0"/>
                                  </a:rPr>
                                  <m:t>≤</m:t>
                                </m:r>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𝑏</m:t>
                                    </m:r>
                                  </m:num>
                                  <m:den>
                                    <m:r>
                                      <a:rPr lang="en-US" i="1">
                                        <a:solidFill>
                                          <a:srgbClr val="000000"/>
                                        </a:solidFill>
                                        <a:latin typeface="Cambria Math" panose="02040503050406030204" pitchFamily="18" charset="0"/>
                                      </a:rPr>
                                      <m:t>2</m:t>
                                    </m:r>
                                  </m:den>
                                </m:f>
                              </m:e>
                            </m:mr>
                            <m:mr>
                              <m:e>
                                <m:r>
                                  <a:rPr lang="en-US" i="1">
                                    <a:solidFill>
                                      <a:srgbClr val="000000"/>
                                    </a:solidFill>
                                    <a:latin typeface="Cambria Math" panose="02040503050406030204" pitchFamily="18" charset="0"/>
                                  </a:rPr>
                                  <m:t>0</m:t>
                                </m:r>
                              </m:e>
                              <m:e>
                                <m:r>
                                  <a:rPr lang="en-US" i="1">
                                    <a:solidFill>
                                      <a:srgbClr val="000000"/>
                                    </a:solidFill>
                                    <a:latin typeface="Cambria Math" panose="02040503050406030204" pitchFamily="18" charset="0"/>
                                  </a:rPr>
                                  <m:t>;</m:t>
                                </m:r>
                                <m:d>
                                  <m:dPr>
                                    <m:begChr m:val="|"/>
                                    <m:endChr m:val="|"/>
                                    <m:ctrlPr>
                                      <a:rPr lang="en-US" i="1">
                                        <a:solidFill>
                                          <a:srgbClr val="000000"/>
                                        </a:solidFill>
                                        <a:latin typeface="Cambria Math" panose="02040503050406030204" pitchFamily="18" charset="0"/>
                                      </a:rPr>
                                    </m:ctrlPr>
                                  </m:dPr>
                                  <m:e>
                                    <m:r>
                                      <a:rPr lang="en-US" b="0" i="1" smtClean="0">
                                        <a:solidFill>
                                          <a:srgbClr val="000000"/>
                                        </a:solidFill>
                                        <a:latin typeface="Cambria Math" panose="02040503050406030204" pitchFamily="18" charset="0"/>
                                      </a:rPr>
                                      <m:t>𝑥</m:t>
                                    </m:r>
                                  </m:e>
                                </m:d>
                                <m:r>
                                  <a:rPr lang="en-US" b="0" i="1" smtClean="0">
                                    <a:solidFill>
                                      <a:srgbClr val="000000"/>
                                    </a:solidFill>
                                    <a:latin typeface="Cambria Math" panose="02040503050406030204" pitchFamily="18" charset="0"/>
                                  </a:rPr>
                                  <m:t>&gt;</m:t>
                                </m:r>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𝑏</m:t>
                                    </m:r>
                                  </m:num>
                                  <m:den>
                                    <m:r>
                                      <a:rPr lang="en-US" i="1">
                                        <a:solidFill>
                                          <a:srgbClr val="000000"/>
                                        </a:solidFill>
                                        <a:latin typeface="Cambria Math" panose="02040503050406030204" pitchFamily="18" charset="0"/>
                                      </a:rPr>
                                      <m:t>2</m:t>
                                    </m:r>
                                  </m:den>
                                </m:f>
                                <m:r>
                                  <a:rPr lang="en-US" b="0" i="1" smtClean="0">
                                    <a:solidFill>
                                      <a:srgbClr val="000000"/>
                                    </a:solidFill>
                                    <a:latin typeface="Cambria Math" panose="02040503050406030204" pitchFamily="18" charset="0"/>
                                  </a:rPr>
                                  <m:t>,</m:t>
                                </m:r>
                                <m:d>
                                  <m:dPr>
                                    <m:begChr m:val="|"/>
                                    <m:endChr m:val="|"/>
                                    <m:ctrlPr>
                                      <a:rPr lang="en-US" i="1">
                                        <a:solidFill>
                                          <a:srgbClr val="000000"/>
                                        </a:solidFill>
                                        <a:latin typeface="Cambria Math" panose="02040503050406030204" pitchFamily="18" charset="0"/>
                                      </a:rPr>
                                    </m:ctrlPr>
                                  </m:dPr>
                                  <m:e>
                                    <m:r>
                                      <a:rPr lang="en-US" i="1">
                                        <a:solidFill>
                                          <a:srgbClr val="000000"/>
                                        </a:solidFill>
                                        <a:latin typeface="Cambria Math" panose="02040503050406030204" pitchFamily="18" charset="0"/>
                                      </a:rPr>
                                      <m:t>𝑦</m:t>
                                    </m:r>
                                  </m:e>
                                </m:d>
                                <m:r>
                                  <a:rPr lang="en-US" i="1">
                                    <a:solidFill>
                                      <a:srgbClr val="000000"/>
                                    </a:solidFill>
                                    <a:latin typeface="Cambria Math" panose="02040503050406030204" pitchFamily="18" charset="0"/>
                                  </a:rPr>
                                  <m:t>&gt;</m:t>
                                </m:r>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𝑏</m:t>
                                    </m:r>
                                  </m:num>
                                  <m:den>
                                    <m:r>
                                      <a:rPr lang="en-US" i="1">
                                        <a:solidFill>
                                          <a:srgbClr val="000000"/>
                                        </a:solidFill>
                                        <a:latin typeface="Cambria Math" panose="02040503050406030204" pitchFamily="18" charset="0"/>
                                      </a:rPr>
                                      <m:t>2</m:t>
                                    </m:r>
                                  </m:den>
                                </m:f>
                              </m:e>
                            </m:mr>
                          </m:m>
                        </m:e>
                      </m:d>
                    </m:oMath>
                  </m:oMathPara>
                </a14:m>
                <a:endParaRPr lang="en-US" dirty="0"/>
              </a:p>
            </p:txBody>
          </p:sp>
        </mc:Choice>
        <mc:Fallback xmlns="">
          <p:sp>
            <p:nvSpPr>
              <p:cNvPr id="4" name="Object 4">
                <a:extLst>
                  <a:ext uri="{FF2B5EF4-FFF2-40B4-BE49-F238E27FC236}">
                    <a16:creationId xmlns:a16="http://schemas.microsoft.com/office/drawing/2014/main" id="{C7117723-4F98-4744-A30D-AE752E1A0DCD}"/>
                  </a:ext>
                </a:extLst>
              </p:cNvPr>
              <p:cNvSpPr txBox="1">
                <a:spLocks noRot="1" noChangeAspect="1" noMove="1" noResize="1" noEditPoints="1" noAdjustHandles="1" noChangeArrowheads="1" noChangeShapeType="1" noTextEdit="1"/>
              </p:cNvSpPr>
              <p:nvPr/>
            </p:nvSpPr>
            <p:spPr>
              <a:xfrm>
                <a:off x="3255961" y="2617788"/>
                <a:ext cx="3640139" cy="1430338"/>
              </a:xfrm>
              <a:prstGeom prst="rect">
                <a:avLst/>
              </a:prstGeom>
              <a:blipFill>
                <a:blip r:embed="rId2"/>
                <a:stretch>
                  <a:fillRect/>
                </a:stretch>
              </a:blipFill>
            </p:spPr>
            <p:txBody>
              <a:bodyPr/>
              <a:lstStyle/>
              <a:p>
                <a:r>
                  <a:rPr lang="en-US">
                    <a:noFill/>
                  </a:rPr>
                  <a:t> </a:t>
                </a:r>
              </a:p>
            </p:txBody>
          </p:sp>
        </mc:Fallback>
      </mc:AlternateContent>
      <p:sp>
        <p:nvSpPr>
          <p:cNvPr id="5" name="Slide Number Placeholder 4">
            <a:extLst>
              <a:ext uri="{FF2B5EF4-FFF2-40B4-BE49-F238E27FC236}">
                <a16:creationId xmlns:a16="http://schemas.microsoft.com/office/drawing/2014/main" id="{06CD17F8-69F9-42F1-A6EB-025B36261C9D}"/>
              </a:ext>
            </a:extLst>
          </p:cNvPr>
          <p:cNvSpPr>
            <a:spLocks noGrp="1"/>
          </p:cNvSpPr>
          <p:nvPr>
            <p:ph type="sldNum" sz="quarter" idx="12"/>
          </p:nvPr>
        </p:nvSpPr>
        <p:spPr/>
        <p:txBody>
          <a:bodyPr/>
          <a:lstStyle/>
          <a:p>
            <a:fld id="{18FBD2FA-2555-40DC-89DF-11DF5B5C64DC}" type="slidenum">
              <a:rPr lang="en-US" smtClean="0"/>
              <a:t>30</a:t>
            </a:fld>
            <a:endParaRPr lang="en-US"/>
          </a:p>
        </p:txBody>
      </p:sp>
    </p:spTree>
    <p:extLst>
      <p:ext uri="{BB962C8B-B14F-4D97-AF65-F5344CB8AC3E}">
        <p14:creationId xmlns:p14="http://schemas.microsoft.com/office/powerpoint/2010/main" val="12161695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2ABB703-2B0E-4C3B-B4A2-F3973548E5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DD8B153-C2BA-4F84-B96B-3F335192F72E}"/>
              </a:ext>
            </a:extLst>
          </p:cNvPr>
          <p:cNvSpPr>
            <a:spLocks noGrp="1"/>
          </p:cNvSpPr>
          <p:nvPr>
            <p:ph type="title"/>
          </p:nvPr>
        </p:nvSpPr>
        <p:spPr>
          <a:xfrm>
            <a:off x="6411684" y="438149"/>
            <a:ext cx="5127171" cy="212778"/>
          </a:xfrm>
        </p:spPr>
        <p:txBody>
          <a:bodyPr>
            <a:normAutofit fontScale="90000"/>
          </a:bodyPr>
          <a:lstStyle/>
          <a:p>
            <a:r>
              <a:rPr lang="en-US" b="1" dirty="0">
                <a:latin typeface="Times New Roman" panose="02020603050405020304" pitchFamily="18" charset="0"/>
                <a:cs typeface="Times New Roman" panose="02020603050405020304" pitchFamily="18" charset="0"/>
              </a:rPr>
              <a:t>Solution</a:t>
            </a:r>
          </a:p>
        </p:txBody>
      </p:sp>
      <p:pic>
        <p:nvPicPr>
          <p:cNvPr id="4" name="Picture 3">
            <a:extLst>
              <a:ext uri="{FF2B5EF4-FFF2-40B4-BE49-F238E27FC236}">
                <a16:creationId xmlns:a16="http://schemas.microsoft.com/office/drawing/2014/main" id="{36BE8691-8905-4D16-8870-8AF69D4FE354}"/>
              </a:ext>
            </a:extLst>
          </p:cNvPr>
          <p:cNvPicPr>
            <a:picLocks noChangeAspect="1"/>
          </p:cNvPicPr>
          <p:nvPr/>
        </p:nvPicPr>
        <p:blipFill>
          <a:blip r:embed="rId2"/>
          <a:stretch>
            <a:fillRect/>
          </a:stretch>
        </p:blipFill>
        <p:spPr>
          <a:xfrm>
            <a:off x="405067" y="1388629"/>
            <a:ext cx="5451627" cy="3189201"/>
          </a:xfrm>
          <a:prstGeom prst="rect">
            <a:avLst/>
          </a:prstGeom>
        </p:spPr>
      </p:pic>
      <p:cxnSp>
        <p:nvCxnSpPr>
          <p:cNvPr id="11" name="Straight Connector 10">
            <a:extLst>
              <a:ext uri="{FF2B5EF4-FFF2-40B4-BE49-F238E27FC236}">
                <a16:creationId xmlns:a16="http://schemas.microsoft.com/office/drawing/2014/main" id="{9C21570E-E159-49A6-9891-FA397B7A92D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411684" y="2086188"/>
            <a:ext cx="4748808"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9F33212-2DFC-4EDB-8FEF-FFBECBE8FC07}"/>
                  </a:ext>
                </a:extLst>
              </p:cNvPr>
              <p:cNvSpPr>
                <a:spLocks noGrp="1"/>
              </p:cNvSpPr>
              <p:nvPr>
                <p:ph idx="1"/>
              </p:nvPr>
            </p:nvSpPr>
            <p:spPr>
              <a:xfrm>
                <a:off x="6411683" y="669903"/>
                <a:ext cx="5675541" cy="4921272"/>
              </a:xfrm>
              <a:solidFill>
                <a:schemeClr val="bg1"/>
              </a:solidFill>
            </p:spPr>
            <p:txBody>
              <a:bodyPr>
                <a:normAutofit/>
              </a:bodyPr>
              <a:lstStyle/>
              <a:p>
                <a:pPr marL="0" indent="0">
                  <a:buNone/>
                </a:pPr>
                <a:r>
                  <a:rPr lang="en-US" dirty="0">
                    <a:latin typeface="Times New Roman" panose="02020603050405020304" pitchFamily="18" charset="0"/>
                    <a:cs typeface="Times New Roman" panose="02020603050405020304" pitchFamily="18" charset="0"/>
                  </a:rPr>
                  <a:t> </a:t>
                </a:r>
              </a:p>
              <a:p>
                <a:pPr marL="0" indent="0">
                  <a:buNone/>
                </a:pPr>
                <a:r>
                  <a:rPr lang="en-US" dirty="0">
                    <a:latin typeface="Times New Roman" panose="02020603050405020304" pitchFamily="18" charset="0"/>
                    <a:cs typeface="Times New Roman" panose="02020603050405020304" pitchFamily="18" charset="0"/>
                  </a:rPr>
                  <a:t> </a:t>
                </a:r>
                <a14:m>
                  <m:oMath xmlns:m="http://schemas.openxmlformats.org/officeDocument/2006/math">
                    <m:sSub>
                      <m:sSubPr>
                        <m:ctrlPr>
                          <a:rPr lang="en-US" i="1">
                            <a:solidFill>
                              <a:srgbClr val="000000"/>
                            </a:solidFill>
                            <a:latin typeface="Cambria Math" panose="02040503050406030204" pitchFamily="18" charset="0"/>
                          </a:rPr>
                        </m:ctrlPr>
                      </m:sSubP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𝐴</m:t>
                            </m:r>
                          </m:e>
                          <m:sub>
                            <m:r>
                              <a:rPr lang="en-US" i="1">
                                <a:solidFill>
                                  <a:srgbClr val="000000"/>
                                </a:solidFill>
                                <a:latin typeface="Cambria Math" panose="02040503050406030204" pitchFamily="18" charset="0"/>
                              </a:rPr>
                              <m:t>𝑝</m:t>
                            </m:r>
                          </m:sub>
                        </m:sSub>
                        <m:d>
                          <m:dPr>
                            <m:ctrlPr>
                              <a:rPr lang="en-US" i="1">
                                <a:solidFill>
                                  <a:srgbClr val="000000"/>
                                </a:solidFill>
                                <a:latin typeface="Cambria Math" panose="02040503050406030204" pitchFamily="18" charset="0"/>
                              </a:rPr>
                            </m:ctrlPr>
                          </m:dP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𝑘</m:t>
                                </m:r>
                              </m:e>
                              <m:sub>
                                <m:r>
                                  <a:rPr lang="en-US" i="1">
                                    <a:solidFill>
                                      <a:srgbClr val="000000"/>
                                    </a:solidFill>
                                    <a:latin typeface="Cambria Math" panose="02040503050406030204" pitchFamily="18" charset="0"/>
                                  </a:rPr>
                                  <m:t>𝑋</m:t>
                                </m:r>
                              </m:sub>
                            </m:sSub>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𝑘</m:t>
                                </m:r>
                              </m:e>
                              <m:sub>
                                <m:r>
                                  <a:rPr lang="en-US" i="1">
                                    <a:solidFill>
                                      <a:srgbClr val="000000"/>
                                    </a:solidFill>
                                    <a:latin typeface="Cambria Math" panose="02040503050406030204" pitchFamily="18" charset="0"/>
                                  </a:rPr>
                                  <m:t>𝑌</m:t>
                                </m:r>
                              </m:sub>
                            </m:sSub>
                          </m:e>
                        </m:d>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𝐹</m:t>
                        </m:r>
                        <m:d>
                          <m:dPr>
                            <m:ctrlPr>
                              <a:rPr lang="en-US" i="1">
                                <a:solidFill>
                                  <a:srgbClr val="000000"/>
                                </a:solidFill>
                                <a:latin typeface="Cambria Math" panose="02040503050406030204" pitchFamily="18" charset="0"/>
                              </a:rPr>
                            </m:ctrlPr>
                          </m:dP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𝐸</m:t>
                                </m:r>
                              </m:e>
                              <m:sub>
                                <m:r>
                                  <a:rPr lang="en-US" i="1">
                                    <a:solidFill>
                                      <a:srgbClr val="000000"/>
                                    </a:solidFill>
                                    <a:latin typeface="Cambria Math" panose="02040503050406030204" pitchFamily="18" charset="0"/>
                                  </a:rPr>
                                  <m:t>𝐴</m:t>
                                </m:r>
                              </m:sub>
                            </m:sSub>
                            <m:d>
                              <m:dPr>
                                <m:ctrlPr>
                                  <a:rPr lang="en-US" i="1">
                                    <a:solidFill>
                                      <a:srgbClr val="000000"/>
                                    </a:solidFill>
                                    <a:latin typeface="Cambria Math" panose="02040503050406030204" pitchFamily="18" charset="0"/>
                                  </a:rPr>
                                </m:ctrlPr>
                              </m:dPr>
                              <m:e>
                                <m:r>
                                  <a:rPr lang="en-US" i="1">
                                    <a:solidFill>
                                      <a:srgbClr val="000000"/>
                                    </a:solidFill>
                                    <a:latin typeface="Cambria Math" panose="02040503050406030204" pitchFamily="18" charset="0"/>
                                  </a:rPr>
                                  <m:t>𝑥</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𝑦</m:t>
                                </m:r>
                              </m:e>
                            </m:d>
                          </m:e>
                        </m:d>
                      </m:e>
                      <m:sub/>
                    </m:sSub>
                  </m:oMath>
                </a14:m>
                <a:endParaRPr lang="en-US" dirty="0">
                  <a:latin typeface="Times New Roman" panose="02020603050405020304" pitchFamily="18" charset="0"/>
                  <a:cs typeface="Times New Roman" panose="02020603050405020304" pitchFamily="18" charset="0"/>
                </a:endParaRPr>
              </a:p>
              <a:p>
                <a:pPr marL="0" indent="0">
                  <a:buNone/>
                </a:pPr>
                <a:r>
                  <a:rPr lang="en-US" dirty="0">
                    <a:solidFill>
                      <a:srgbClr val="000000"/>
                    </a:solidFill>
                  </a:rPr>
                  <a:t>                      =</a:t>
                </a:r>
                <a14:m>
                  <m:oMath xmlns:m="http://schemas.openxmlformats.org/officeDocument/2006/math">
                    <m:nary>
                      <m:naryPr>
                        <m:limLoc m:val="undOvr"/>
                        <m:ctrlPr>
                          <a:rPr lang="en-US" i="1">
                            <a:solidFill>
                              <a:srgbClr val="000000"/>
                            </a:solidFill>
                            <a:latin typeface="Cambria Math" panose="02040503050406030204" pitchFamily="18" charset="0"/>
                          </a:rPr>
                        </m:ctrlPr>
                      </m:naryPr>
                      <m:sub>
                        <m:r>
                          <a:rPr lang="en-US" i="1">
                            <a:solidFill>
                              <a:srgbClr val="000000"/>
                            </a:solidFill>
                            <a:latin typeface="Cambria Math" panose="02040503050406030204" pitchFamily="18" charset="0"/>
                          </a:rPr>
                          <m:t>−∞</m:t>
                        </m:r>
                      </m:sub>
                      <m:sup>
                        <m:r>
                          <a:rPr lang="en-US" i="1">
                            <a:solidFill>
                              <a:srgbClr val="000000"/>
                            </a:solidFill>
                            <a:latin typeface="Cambria Math" panose="02040503050406030204" pitchFamily="18" charset="0"/>
                          </a:rPr>
                          <m:t>∞</m:t>
                        </m:r>
                      </m:sup>
                      <m:e>
                        <m:nary>
                          <m:naryPr>
                            <m:ctrlPr>
                              <a:rPr lang="en-US" i="1">
                                <a:solidFill>
                                  <a:srgbClr val="000000"/>
                                </a:solidFill>
                                <a:latin typeface="Cambria Math" panose="02040503050406030204" pitchFamily="18" charset="0"/>
                              </a:rPr>
                            </m:ctrlPr>
                          </m:naryPr>
                          <m:sub>
                            <m:r>
                              <m:rPr>
                                <m:brk m:alnAt="23"/>
                              </m:rP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ea typeface="Cambria Math" panose="02040503050406030204" pitchFamily="18" charset="0"/>
                              </a:rPr>
                              <m:t>∞</m:t>
                            </m:r>
                          </m:sub>
                          <m:sup>
                            <m:r>
                              <a:rPr lang="en-US" i="1">
                                <a:solidFill>
                                  <a:srgbClr val="000000"/>
                                </a:solidFill>
                                <a:latin typeface="Cambria Math" panose="02040503050406030204" pitchFamily="18" charset="0"/>
                                <a:ea typeface="Cambria Math" panose="02040503050406030204" pitchFamily="18" charset="0"/>
                              </a:rPr>
                              <m:t>∞</m:t>
                            </m:r>
                          </m:sup>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𝐸</m:t>
                                </m:r>
                              </m:e>
                              <m:sub>
                                <m:r>
                                  <a:rPr lang="en-US" i="1">
                                    <a:solidFill>
                                      <a:srgbClr val="000000"/>
                                    </a:solidFill>
                                    <a:latin typeface="Cambria Math" panose="02040503050406030204" pitchFamily="18" charset="0"/>
                                  </a:rPr>
                                  <m:t>𝐴</m:t>
                                </m:r>
                              </m:sub>
                            </m:sSub>
                            <m:d>
                              <m:dPr>
                                <m:ctrlPr>
                                  <a:rPr lang="en-US" i="1">
                                    <a:solidFill>
                                      <a:srgbClr val="000000"/>
                                    </a:solidFill>
                                    <a:latin typeface="Cambria Math" panose="02040503050406030204" pitchFamily="18" charset="0"/>
                                  </a:rPr>
                                </m:ctrlPr>
                              </m:dPr>
                              <m:e>
                                <m:r>
                                  <a:rPr lang="en-US" i="1">
                                    <a:solidFill>
                                      <a:srgbClr val="000000"/>
                                    </a:solidFill>
                                    <a:latin typeface="Cambria Math" panose="02040503050406030204" pitchFamily="18" charset="0"/>
                                  </a:rPr>
                                  <m:t>𝑥</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𝑦</m:t>
                                </m:r>
                              </m:e>
                            </m:d>
                          </m:e>
                        </m:nary>
                        <m:sSub>
                          <m:sSubPr>
                            <m:ctrlPr>
                              <a:rPr lang="en-US" i="1">
                                <a:solidFill>
                                  <a:srgbClr val="000000"/>
                                </a:solidFill>
                                <a:latin typeface="Cambria Math" panose="02040503050406030204" pitchFamily="18" charset="0"/>
                              </a:rPr>
                            </m:ctrlPr>
                          </m:sSubPr>
                          <m:e>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𝑒</m:t>
                                </m:r>
                              </m:e>
                              <m:sup>
                                <m:r>
                                  <a:rPr lang="en-US" i="1">
                                    <a:solidFill>
                                      <a:srgbClr val="000000"/>
                                    </a:solidFill>
                                    <a:latin typeface="Cambria Math" panose="02040503050406030204" pitchFamily="18" charset="0"/>
                                  </a:rPr>
                                  <m:t>𝑖</m:t>
                                </m:r>
                                <m:d>
                                  <m:dPr>
                                    <m:ctrlPr>
                                      <a:rPr lang="en-US" i="1">
                                        <a:solidFill>
                                          <a:srgbClr val="000000"/>
                                        </a:solidFill>
                                        <a:latin typeface="Cambria Math" panose="02040503050406030204" pitchFamily="18" charset="0"/>
                                      </a:rPr>
                                    </m:ctrlPr>
                                  </m:dP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𝑘</m:t>
                                        </m:r>
                                      </m:e>
                                      <m:sub>
                                        <m:r>
                                          <a:rPr lang="en-US" i="1">
                                            <a:solidFill>
                                              <a:srgbClr val="000000"/>
                                            </a:solidFill>
                                            <a:latin typeface="Cambria Math" panose="02040503050406030204" pitchFamily="18" charset="0"/>
                                          </a:rPr>
                                          <m:t>𝑋</m:t>
                                        </m:r>
                                      </m:sub>
                                    </m:sSub>
                                    <m:r>
                                      <a:rPr lang="en-US" i="1">
                                        <a:solidFill>
                                          <a:srgbClr val="000000"/>
                                        </a:solidFill>
                                        <a:latin typeface="Cambria Math" panose="02040503050406030204" pitchFamily="18" charset="0"/>
                                      </a:rPr>
                                      <m:t>𝑥</m:t>
                                    </m:r>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𝑘</m:t>
                                        </m:r>
                                      </m:e>
                                      <m:sub>
                                        <m:r>
                                          <a:rPr lang="en-US" i="1">
                                            <a:solidFill>
                                              <a:srgbClr val="000000"/>
                                            </a:solidFill>
                                            <a:latin typeface="Cambria Math" panose="02040503050406030204" pitchFamily="18" charset="0"/>
                                          </a:rPr>
                                          <m:t>𝑌</m:t>
                                        </m:r>
                                      </m:sub>
                                    </m:sSub>
                                    <m:r>
                                      <a:rPr lang="en-US" i="1">
                                        <a:solidFill>
                                          <a:srgbClr val="000000"/>
                                        </a:solidFill>
                                        <a:latin typeface="Cambria Math" panose="02040503050406030204" pitchFamily="18" charset="0"/>
                                      </a:rPr>
                                      <m:t>𝑦</m:t>
                                    </m:r>
                                  </m:e>
                                </m:d>
                              </m:sup>
                            </m:sSup>
                            <m:r>
                              <a:rPr lang="en-US" i="1">
                                <a:solidFill>
                                  <a:srgbClr val="000000"/>
                                </a:solidFill>
                                <a:latin typeface="Cambria Math" panose="02040503050406030204" pitchFamily="18" charset="0"/>
                              </a:rPr>
                              <m:t>𝑑𝑥𝑑𝑦</m:t>
                            </m:r>
                          </m:e>
                          <m:sub/>
                        </m:sSub>
                      </m:e>
                    </m:nary>
                  </m:oMath>
                </a14:m>
                <a:endParaRPr lang="en-US" dirty="0">
                  <a:solidFill>
                    <a:srgbClr val="000000"/>
                  </a:solidFill>
                </a:endParaRPr>
              </a:p>
              <a:p>
                <a:pPr marL="0" indent="0">
                  <a:buNone/>
                </a:pPr>
                <a:r>
                  <a:rPr lang="en-US" dirty="0">
                    <a:solidFill>
                      <a:srgbClr val="000000"/>
                    </a:solidFill>
                  </a:rPr>
                  <a:t>                      =  </a:t>
                </a:r>
                <a14:m>
                  <m:oMath xmlns:m="http://schemas.openxmlformats.org/officeDocument/2006/math">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𝐸</m:t>
                        </m:r>
                      </m:e>
                      <m:sub>
                        <m:r>
                          <a:rPr lang="en-US" i="1">
                            <a:solidFill>
                              <a:srgbClr val="000000"/>
                            </a:solidFill>
                            <a:latin typeface="Cambria Math" panose="02040503050406030204" pitchFamily="18" charset="0"/>
                          </a:rPr>
                          <m:t>0</m:t>
                        </m:r>
                      </m:sub>
                    </m:sSub>
                    <m:nary>
                      <m:naryPr>
                        <m:limLoc m:val="undOvr"/>
                        <m:ctrlPr>
                          <a:rPr lang="en-US" i="1">
                            <a:solidFill>
                              <a:srgbClr val="000000"/>
                            </a:solidFill>
                            <a:latin typeface="Cambria Math" panose="02040503050406030204" pitchFamily="18" charset="0"/>
                          </a:rPr>
                        </m:ctrlPr>
                      </m:naryPr>
                      <m:sub>
                        <m:r>
                          <a:rPr lang="en-US" i="1">
                            <a:solidFill>
                              <a:srgbClr val="000000"/>
                            </a:solidFill>
                            <a:latin typeface="Cambria Math" panose="02040503050406030204" pitchFamily="18" charset="0"/>
                          </a:rPr>
                          <m:t>−</m:t>
                        </m:r>
                        <m:f>
                          <m:fPr>
                            <m:ctrlPr>
                              <a:rPr lang="en-US" i="1">
                                <a:solidFill>
                                  <a:srgbClr val="000000"/>
                                </a:solidFill>
                                <a:latin typeface="Cambria Math" panose="02040503050406030204" pitchFamily="18" charset="0"/>
                              </a:rPr>
                            </m:ctrlPr>
                          </m:fPr>
                          <m:num>
                            <m:r>
                              <a:rPr lang="en-US" b="0" i="1" smtClean="0">
                                <a:solidFill>
                                  <a:srgbClr val="000000"/>
                                </a:solidFill>
                                <a:latin typeface="Cambria Math" panose="02040503050406030204" pitchFamily="18" charset="0"/>
                              </a:rPr>
                              <m:t>𝑎</m:t>
                            </m:r>
                          </m:num>
                          <m:den>
                            <m:r>
                              <a:rPr lang="en-US" i="1">
                                <a:solidFill>
                                  <a:srgbClr val="000000"/>
                                </a:solidFill>
                                <a:latin typeface="Cambria Math" panose="02040503050406030204" pitchFamily="18" charset="0"/>
                              </a:rPr>
                              <m:t>2</m:t>
                            </m:r>
                          </m:den>
                        </m:f>
                      </m:sub>
                      <m:sup>
                        <m:f>
                          <m:fPr>
                            <m:ctrlPr>
                              <a:rPr lang="en-US" i="1">
                                <a:solidFill>
                                  <a:srgbClr val="000000"/>
                                </a:solidFill>
                                <a:latin typeface="Cambria Math" panose="02040503050406030204" pitchFamily="18" charset="0"/>
                              </a:rPr>
                            </m:ctrlPr>
                          </m:fPr>
                          <m:num>
                            <m:r>
                              <a:rPr lang="en-US" b="0" i="1" smtClean="0">
                                <a:solidFill>
                                  <a:srgbClr val="000000"/>
                                </a:solidFill>
                                <a:latin typeface="Cambria Math" panose="02040503050406030204" pitchFamily="18" charset="0"/>
                              </a:rPr>
                              <m:t>𝑎</m:t>
                            </m:r>
                          </m:num>
                          <m:den>
                            <m:r>
                              <a:rPr lang="en-US" i="1">
                                <a:solidFill>
                                  <a:srgbClr val="000000"/>
                                </a:solidFill>
                                <a:latin typeface="Cambria Math" panose="02040503050406030204" pitchFamily="18" charset="0"/>
                              </a:rPr>
                              <m:t>2</m:t>
                            </m:r>
                          </m:den>
                        </m:f>
                      </m:sup>
                      <m:e>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𝑒</m:t>
                            </m:r>
                          </m:e>
                          <m:sup>
                            <m:r>
                              <a:rPr lang="en-US" i="1">
                                <a:solidFill>
                                  <a:srgbClr val="000000"/>
                                </a:solidFill>
                                <a:latin typeface="Cambria Math" panose="02040503050406030204" pitchFamily="18" charset="0"/>
                              </a:rPr>
                              <m:t>𝑖</m:t>
                            </m:r>
                            <m:sSub>
                              <m:sSubPr>
                                <m:ctrlPr>
                                  <a:rPr lang="en-US" i="1" smtClean="0">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𝑘</m:t>
                                </m:r>
                              </m:e>
                              <m:sub>
                                <m:r>
                                  <a:rPr lang="en-US" b="0" i="1" smtClean="0">
                                    <a:solidFill>
                                      <a:srgbClr val="000000"/>
                                    </a:solidFill>
                                    <a:latin typeface="Cambria Math" panose="02040503050406030204" pitchFamily="18" charset="0"/>
                                  </a:rPr>
                                  <m:t>𝑋</m:t>
                                </m:r>
                              </m:sub>
                            </m:sSub>
                            <m:r>
                              <a:rPr lang="en-US" b="0" i="1" smtClean="0">
                                <a:solidFill>
                                  <a:srgbClr val="000000"/>
                                </a:solidFill>
                                <a:latin typeface="Cambria Math" panose="02040503050406030204" pitchFamily="18" charset="0"/>
                              </a:rPr>
                              <m:t>𝑥</m:t>
                            </m:r>
                          </m:sup>
                        </m:sSup>
                        <m:r>
                          <a:rPr lang="en-US" i="1">
                            <a:solidFill>
                              <a:srgbClr val="000000"/>
                            </a:solidFill>
                            <a:latin typeface="Cambria Math" panose="02040503050406030204" pitchFamily="18" charset="0"/>
                          </a:rPr>
                          <m:t>𝑑</m:t>
                        </m:r>
                        <m:r>
                          <a:rPr lang="en-US" b="0" i="1" smtClean="0">
                            <a:solidFill>
                              <a:srgbClr val="000000"/>
                            </a:solidFill>
                            <a:latin typeface="Cambria Math" panose="02040503050406030204" pitchFamily="18" charset="0"/>
                          </a:rPr>
                          <m:t>𝑥</m:t>
                        </m:r>
                      </m:e>
                    </m:nary>
                    <m:nary>
                      <m:naryPr>
                        <m:limLoc m:val="undOvr"/>
                        <m:ctrlPr>
                          <a:rPr lang="en-US" i="1">
                            <a:solidFill>
                              <a:srgbClr val="000000"/>
                            </a:solidFill>
                            <a:latin typeface="Cambria Math" panose="02040503050406030204" pitchFamily="18" charset="0"/>
                          </a:rPr>
                        </m:ctrlPr>
                      </m:naryPr>
                      <m:sub>
                        <m:r>
                          <a:rPr lang="en-US" i="1">
                            <a:solidFill>
                              <a:srgbClr val="000000"/>
                            </a:solidFill>
                            <a:latin typeface="Cambria Math" panose="02040503050406030204" pitchFamily="18" charset="0"/>
                          </a:rPr>
                          <m:t>−</m:t>
                        </m:r>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𝑏</m:t>
                            </m:r>
                          </m:num>
                          <m:den>
                            <m:r>
                              <a:rPr lang="en-US" i="1">
                                <a:solidFill>
                                  <a:srgbClr val="000000"/>
                                </a:solidFill>
                                <a:latin typeface="Cambria Math" panose="02040503050406030204" pitchFamily="18" charset="0"/>
                              </a:rPr>
                              <m:t>2</m:t>
                            </m:r>
                          </m:den>
                        </m:f>
                      </m:sub>
                      <m:sup>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𝑏</m:t>
                            </m:r>
                          </m:num>
                          <m:den>
                            <m:r>
                              <a:rPr lang="en-US" i="1">
                                <a:solidFill>
                                  <a:srgbClr val="000000"/>
                                </a:solidFill>
                                <a:latin typeface="Cambria Math" panose="02040503050406030204" pitchFamily="18" charset="0"/>
                              </a:rPr>
                              <m:t>2</m:t>
                            </m:r>
                          </m:den>
                        </m:f>
                      </m:sup>
                      <m:e>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𝑒</m:t>
                            </m:r>
                          </m:e>
                          <m:sup>
                            <m:r>
                              <a:rPr lang="en-US" i="1">
                                <a:solidFill>
                                  <a:srgbClr val="000000"/>
                                </a:solidFill>
                                <a:latin typeface="Cambria Math" panose="02040503050406030204" pitchFamily="18" charset="0"/>
                              </a:rPr>
                              <m:t>𝑖</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𝑘</m:t>
                                </m:r>
                              </m:e>
                              <m:sub>
                                <m:r>
                                  <a:rPr lang="en-US" i="1">
                                    <a:solidFill>
                                      <a:srgbClr val="000000"/>
                                    </a:solidFill>
                                    <a:latin typeface="Cambria Math" panose="02040503050406030204" pitchFamily="18" charset="0"/>
                                  </a:rPr>
                                  <m:t>𝑌</m:t>
                                </m:r>
                              </m:sub>
                            </m:sSub>
                            <m:r>
                              <a:rPr lang="en-US" i="1">
                                <a:solidFill>
                                  <a:srgbClr val="000000"/>
                                </a:solidFill>
                                <a:latin typeface="Cambria Math" panose="02040503050406030204" pitchFamily="18" charset="0"/>
                              </a:rPr>
                              <m:t>𝑦</m:t>
                            </m:r>
                          </m:sup>
                        </m:sSup>
                        <m:r>
                          <a:rPr lang="en-US" i="1">
                            <a:solidFill>
                              <a:srgbClr val="000000"/>
                            </a:solidFill>
                            <a:latin typeface="Cambria Math" panose="02040503050406030204" pitchFamily="18" charset="0"/>
                          </a:rPr>
                          <m:t>𝑑𝑦</m:t>
                        </m:r>
                      </m:e>
                    </m:nary>
                  </m:oMath>
                </a14:m>
                <a:endParaRPr lang="en-US" dirty="0">
                  <a:solidFill>
                    <a:srgbClr val="000000"/>
                  </a:solidFill>
                </a:endParaRPr>
              </a:p>
              <a:p>
                <a:pPr marL="0" indent="0">
                  <a:buNone/>
                </a:pPr>
                <a:r>
                  <a:rPr lang="en-US" dirty="0">
                    <a:solidFill>
                      <a:srgbClr val="000000"/>
                    </a:solidFill>
                  </a:rPr>
                  <a:t> </a:t>
                </a:r>
                <a:r>
                  <a:rPr lang="en-US" dirty="0">
                    <a:latin typeface="Times New Roman" panose="02020603050405020304" pitchFamily="18" charset="0"/>
                    <a:cs typeface="Times New Roman" panose="02020603050405020304" pitchFamily="18" charset="0"/>
                  </a:rPr>
                  <a:t>                   =</a:t>
                </a:r>
                <a14:m>
                  <m:oMath xmlns:m="http://schemas.openxmlformats.org/officeDocument/2006/math">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𝐸</m:t>
                        </m:r>
                      </m:e>
                      <m:sub>
                        <m:r>
                          <a:rPr lang="en-US" i="1">
                            <a:solidFill>
                              <a:srgbClr val="000000"/>
                            </a:solidFill>
                            <a:latin typeface="Cambria Math" panose="02040503050406030204" pitchFamily="18" charset="0"/>
                          </a:rPr>
                          <m:t>0</m:t>
                        </m:r>
                      </m:sub>
                    </m:sSub>
                    <m:r>
                      <a:rPr lang="en-US" b="0" i="1" smtClean="0">
                        <a:solidFill>
                          <a:srgbClr val="000000"/>
                        </a:solidFill>
                        <a:latin typeface="Cambria Math" panose="02040503050406030204" pitchFamily="18" charset="0"/>
                      </a:rPr>
                      <m:t>𝑎</m:t>
                    </m:r>
                    <m:r>
                      <a:rPr lang="en-US" i="1">
                        <a:solidFill>
                          <a:srgbClr val="000000"/>
                        </a:solidFill>
                        <a:latin typeface="Cambria Math" panose="02040503050406030204" pitchFamily="18" charset="0"/>
                      </a:rPr>
                      <m:t>𝑏</m:t>
                    </m:r>
                    <m:func>
                      <m:funcPr>
                        <m:ctrlPr>
                          <a:rPr lang="en-US" i="1">
                            <a:solidFill>
                              <a:srgbClr val="000000"/>
                            </a:solidFill>
                            <a:latin typeface="Cambria Math" panose="02040503050406030204" pitchFamily="18" charset="0"/>
                          </a:rPr>
                        </m:ctrlPr>
                      </m:funcPr>
                      <m:fName>
                        <m:r>
                          <m:rPr>
                            <m:sty m:val="p"/>
                          </m:rPr>
                          <a:rPr lang="en-US">
                            <a:solidFill>
                              <a:srgbClr val="000000"/>
                            </a:solidFill>
                            <a:latin typeface="Cambria Math" panose="02040503050406030204" pitchFamily="18" charset="0"/>
                          </a:rPr>
                          <m:t>sin</m:t>
                        </m:r>
                      </m:fName>
                      <m:e>
                        <m:r>
                          <a:rPr lang="en-US" i="1">
                            <a:solidFill>
                              <a:srgbClr val="000000"/>
                            </a:solidFill>
                            <a:latin typeface="Cambria Math" panose="02040503050406030204" pitchFamily="18" charset="0"/>
                          </a:rPr>
                          <m:t>𝑐</m:t>
                        </m:r>
                      </m:e>
                    </m:func>
                    <m:d>
                      <m:dPr>
                        <m:ctrlPr>
                          <a:rPr lang="en-US" i="1">
                            <a:solidFill>
                              <a:srgbClr val="000000"/>
                            </a:solidFill>
                            <a:latin typeface="Cambria Math" panose="02040503050406030204" pitchFamily="18" charset="0"/>
                          </a:rPr>
                        </m:ctrlPr>
                      </m:dPr>
                      <m:e>
                        <m:f>
                          <m:fPr>
                            <m:ctrlPr>
                              <a:rPr lang="en-US" i="1">
                                <a:solidFill>
                                  <a:srgbClr val="000000"/>
                                </a:solidFill>
                                <a:latin typeface="Cambria Math" panose="02040503050406030204" pitchFamily="18" charset="0"/>
                              </a:rPr>
                            </m:ctrlPr>
                          </m:fPr>
                          <m:num>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𝑘</m:t>
                                </m:r>
                              </m:e>
                              <m:sub>
                                <m:r>
                                  <a:rPr lang="en-US" b="0" i="1" smtClean="0">
                                    <a:solidFill>
                                      <a:srgbClr val="000000"/>
                                    </a:solidFill>
                                    <a:latin typeface="Cambria Math" panose="02040503050406030204" pitchFamily="18" charset="0"/>
                                  </a:rPr>
                                  <m:t>𝑋</m:t>
                                </m:r>
                              </m:sub>
                            </m:sSub>
                            <m:r>
                              <a:rPr lang="en-US" b="0" i="1" smtClean="0">
                                <a:solidFill>
                                  <a:srgbClr val="000000"/>
                                </a:solidFill>
                                <a:latin typeface="Cambria Math" panose="02040503050406030204" pitchFamily="18" charset="0"/>
                              </a:rPr>
                              <m:t>𝑎</m:t>
                            </m:r>
                          </m:num>
                          <m:den>
                            <m:r>
                              <a:rPr lang="en-US" i="1">
                                <a:solidFill>
                                  <a:srgbClr val="000000"/>
                                </a:solidFill>
                                <a:latin typeface="Cambria Math" panose="02040503050406030204" pitchFamily="18" charset="0"/>
                              </a:rPr>
                              <m:t>2</m:t>
                            </m:r>
                          </m:den>
                        </m:f>
                      </m:e>
                    </m:d>
                    <m:func>
                      <m:funcPr>
                        <m:ctrlPr>
                          <a:rPr lang="en-US" i="1">
                            <a:solidFill>
                              <a:srgbClr val="000000"/>
                            </a:solidFill>
                            <a:latin typeface="Cambria Math" panose="02040503050406030204" pitchFamily="18" charset="0"/>
                          </a:rPr>
                        </m:ctrlPr>
                      </m:funcPr>
                      <m:fName>
                        <m:r>
                          <m:rPr>
                            <m:sty m:val="p"/>
                          </m:rPr>
                          <a:rPr lang="en-US">
                            <a:solidFill>
                              <a:srgbClr val="000000"/>
                            </a:solidFill>
                            <a:latin typeface="Cambria Math" panose="02040503050406030204" pitchFamily="18" charset="0"/>
                          </a:rPr>
                          <m:t>sin</m:t>
                        </m:r>
                      </m:fName>
                      <m:e>
                        <m:r>
                          <a:rPr lang="en-US" i="1">
                            <a:solidFill>
                              <a:srgbClr val="000000"/>
                            </a:solidFill>
                            <a:latin typeface="Cambria Math" panose="02040503050406030204" pitchFamily="18" charset="0"/>
                          </a:rPr>
                          <m:t>𝑐</m:t>
                        </m:r>
                      </m:e>
                    </m:func>
                    <m:d>
                      <m:dPr>
                        <m:ctrlPr>
                          <a:rPr lang="en-US" i="1">
                            <a:solidFill>
                              <a:srgbClr val="000000"/>
                            </a:solidFill>
                            <a:latin typeface="Cambria Math" panose="02040503050406030204" pitchFamily="18" charset="0"/>
                          </a:rPr>
                        </m:ctrlPr>
                      </m:dPr>
                      <m:e>
                        <m:f>
                          <m:fPr>
                            <m:ctrlPr>
                              <a:rPr lang="en-US" i="1">
                                <a:solidFill>
                                  <a:srgbClr val="000000"/>
                                </a:solidFill>
                                <a:latin typeface="Cambria Math" panose="02040503050406030204" pitchFamily="18" charset="0"/>
                              </a:rPr>
                            </m:ctrlPr>
                          </m:fPr>
                          <m:num>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𝑘</m:t>
                                </m:r>
                              </m:e>
                              <m:sub>
                                <m:r>
                                  <a:rPr lang="en-US" i="1">
                                    <a:solidFill>
                                      <a:srgbClr val="000000"/>
                                    </a:solidFill>
                                    <a:latin typeface="Cambria Math" panose="02040503050406030204" pitchFamily="18" charset="0"/>
                                  </a:rPr>
                                  <m:t>𝑌</m:t>
                                </m:r>
                              </m:sub>
                            </m:sSub>
                            <m:r>
                              <a:rPr lang="en-US" i="1">
                                <a:solidFill>
                                  <a:srgbClr val="000000"/>
                                </a:solidFill>
                                <a:latin typeface="Cambria Math" panose="02040503050406030204" pitchFamily="18" charset="0"/>
                              </a:rPr>
                              <m:t>𝑏</m:t>
                            </m:r>
                          </m:num>
                          <m:den>
                            <m:r>
                              <a:rPr lang="en-US" i="1">
                                <a:solidFill>
                                  <a:srgbClr val="000000"/>
                                </a:solidFill>
                                <a:latin typeface="Cambria Math" panose="02040503050406030204" pitchFamily="18" charset="0"/>
                              </a:rPr>
                              <m:t>2</m:t>
                            </m:r>
                          </m:den>
                        </m:f>
                      </m:e>
                    </m:d>
                  </m:oMath>
                </a14:m>
                <a:endParaRPr lang="en-US" dirty="0">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                </a:t>
                </a:r>
                <a:endParaRPr lang="en-US" dirty="0"/>
              </a:p>
            </p:txBody>
          </p:sp>
        </mc:Choice>
        <mc:Fallback xmlns="">
          <p:sp>
            <p:nvSpPr>
              <p:cNvPr id="3" name="Content Placeholder 2">
                <a:extLst>
                  <a:ext uri="{FF2B5EF4-FFF2-40B4-BE49-F238E27FC236}">
                    <a16:creationId xmlns:a16="http://schemas.microsoft.com/office/drawing/2014/main" id="{E9F33212-2DFC-4EDB-8FEF-FFBECBE8FC07}"/>
                  </a:ext>
                </a:extLst>
              </p:cNvPr>
              <p:cNvSpPr>
                <a:spLocks noGrp="1" noRot="1" noChangeAspect="1" noMove="1" noResize="1" noEditPoints="1" noAdjustHandles="1" noChangeArrowheads="1" noChangeShapeType="1" noTextEdit="1"/>
              </p:cNvSpPr>
              <p:nvPr>
                <p:ph idx="1"/>
              </p:nvPr>
            </p:nvSpPr>
            <p:spPr>
              <a:xfrm>
                <a:off x="6411683" y="669903"/>
                <a:ext cx="5675541" cy="4921272"/>
              </a:xfrm>
              <a:blipFill>
                <a:blip r:embed="rId3"/>
                <a:stretch>
                  <a:fillRect l="-537"/>
                </a:stretch>
              </a:blipFill>
            </p:spPr>
            <p:txBody>
              <a:bodyPr/>
              <a:lstStyle/>
              <a:p>
                <a:r>
                  <a:rPr lang="en-US">
                    <a:noFill/>
                  </a:rPr>
                  <a:t> </a:t>
                </a:r>
              </a:p>
            </p:txBody>
          </p:sp>
        </mc:Fallback>
      </mc:AlternateContent>
      <p:sp>
        <p:nvSpPr>
          <p:cNvPr id="13" name="Rectangle 12">
            <a:extLst>
              <a:ext uri="{FF2B5EF4-FFF2-40B4-BE49-F238E27FC236}">
                <a16:creationId xmlns:a16="http://schemas.microsoft.com/office/drawing/2014/main" id="{E95DA498-D9A2-4DA9-B9DA-B3776E08CF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a:extLst>
              <a:ext uri="{FF2B5EF4-FFF2-40B4-BE49-F238E27FC236}">
                <a16:creationId xmlns:a16="http://schemas.microsoft.com/office/drawing/2014/main" id="{82A73093-4B9D-420D-B17E-52293703A1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4">
            <a:extLst>
              <a:ext uri="{FF2B5EF4-FFF2-40B4-BE49-F238E27FC236}">
                <a16:creationId xmlns:a16="http://schemas.microsoft.com/office/drawing/2014/main" id="{C4EE2CED-2166-43AA-8D93-3558FB0259B8}"/>
              </a:ext>
            </a:extLst>
          </p:cNvPr>
          <p:cNvSpPr/>
          <p:nvPr/>
        </p:nvSpPr>
        <p:spPr>
          <a:xfrm>
            <a:off x="2862406" y="6353293"/>
            <a:ext cx="3784947" cy="369332"/>
          </a:xfrm>
          <a:prstGeom prst="rect">
            <a:avLst/>
          </a:prstGeom>
        </p:spPr>
        <p:txBody>
          <a:bodyPr wrap="none">
            <a:spAutoFit/>
          </a:bodyPr>
          <a:lstStyle/>
          <a:p>
            <a:r>
              <a:rPr lang="en-US" dirty="0">
                <a:hlinkClick r:id="rId4"/>
              </a:rPr>
              <a:t>http://gsvit.net/tutorial/a_grating.php</a:t>
            </a:r>
            <a:endParaRPr lang="en-US" dirty="0"/>
          </a:p>
        </p:txBody>
      </p:sp>
      <p:grpSp>
        <p:nvGrpSpPr>
          <p:cNvPr id="7" name="Group 6">
            <a:extLst>
              <a:ext uri="{FF2B5EF4-FFF2-40B4-BE49-F238E27FC236}">
                <a16:creationId xmlns:a16="http://schemas.microsoft.com/office/drawing/2014/main" id="{352A3DFC-4B53-4AA6-8843-AE612D1EB3FB}"/>
              </a:ext>
            </a:extLst>
          </p:cNvPr>
          <p:cNvGrpSpPr/>
          <p:nvPr/>
        </p:nvGrpSpPr>
        <p:grpSpPr>
          <a:xfrm>
            <a:off x="843644" y="4139230"/>
            <a:ext cx="3710053" cy="1807643"/>
            <a:chOff x="653144" y="4200525"/>
            <a:chExt cx="3710053" cy="1807643"/>
          </a:xfrm>
        </p:grpSpPr>
        <mc:AlternateContent xmlns:mc="http://schemas.openxmlformats.org/markup-compatibility/2006" xmlns:a14="http://schemas.microsoft.com/office/drawing/2010/main">
          <mc:Choice Requires="a14">
            <p:sp>
              <p:nvSpPr>
                <p:cNvPr id="10" name="Object 4">
                  <a:extLst>
                    <a:ext uri="{FF2B5EF4-FFF2-40B4-BE49-F238E27FC236}">
                      <a16:creationId xmlns:a16="http://schemas.microsoft.com/office/drawing/2014/main" id="{1F2342E9-6246-472D-BECB-4D1C493C1BED}"/>
                    </a:ext>
                  </a:extLst>
                </p:cNvPr>
                <p:cNvSpPr txBox="1"/>
                <p:nvPr/>
              </p:nvSpPr>
              <p:spPr>
                <a:xfrm>
                  <a:off x="723058" y="4577830"/>
                  <a:ext cx="3640139" cy="1430338"/>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sSub>
                          <m:sSubPr>
                            <m:ctrlPr>
                              <a:rPr lang="en-US" i="1" smtClean="0">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𝐸</m:t>
                            </m:r>
                          </m:e>
                          <m:sub>
                            <m:r>
                              <a:rPr lang="en-US" i="1">
                                <a:solidFill>
                                  <a:srgbClr val="000000"/>
                                </a:solidFill>
                                <a:latin typeface="Cambria Math" panose="02040503050406030204" pitchFamily="18" charset="0"/>
                              </a:rPr>
                              <m:t>𝐴</m:t>
                            </m:r>
                          </m:sub>
                        </m:sSub>
                        <m:d>
                          <m:dPr>
                            <m:ctrlPr>
                              <a:rPr lang="en-US" i="1">
                                <a:solidFill>
                                  <a:srgbClr val="000000"/>
                                </a:solidFill>
                                <a:latin typeface="Cambria Math" panose="02040503050406030204" pitchFamily="18" charset="0"/>
                              </a:rPr>
                            </m:ctrlPr>
                          </m:dPr>
                          <m:e>
                            <m:r>
                              <a:rPr lang="en-US" i="1">
                                <a:solidFill>
                                  <a:srgbClr val="000000"/>
                                </a:solidFill>
                                <a:latin typeface="Cambria Math" panose="02040503050406030204" pitchFamily="18" charset="0"/>
                              </a:rPr>
                              <m:t>𝑥</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𝑦</m:t>
                            </m:r>
                          </m:e>
                        </m:d>
                        <m:r>
                          <a:rPr lang="en-US" i="1">
                            <a:solidFill>
                              <a:srgbClr val="000000"/>
                            </a:solidFill>
                            <a:latin typeface="Cambria Math" panose="02040503050406030204" pitchFamily="18" charset="0"/>
                          </a:rPr>
                          <m:t>=</m:t>
                        </m:r>
                        <m:d>
                          <m:dPr>
                            <m:begChr m:val="{"/>
                            <m:endChr m:val=""/>
                            <m:ctrlPr>
                              <a:rPr lang="en-US" i="1">
                                <a:solidFill>
                                  <a:srgbClr val="000000"/>
                                </a:solidFill>
                                <a:latin typeface="Cambria Math" panose="02040503050406030204" pitchFamily="18" charset="0"/>
                              </a:rPr>
                            </m:ctrlPr>
                          </m:dPr>
                          <m:e>
                            <m:m>
                              <m:mPr>
                                <m:plcHide m:val="on"/>
                                <m:mcs>
                                  <m:mc>
                                    <m:mcPr>
                                      <m:count m:val="2"/>
                                      <m:mcJc m:val="center"/>
                                    </m:mcPr>
                                  </m:mc>
                                </m:mcs>
                                <m:ctrlPr>
                                  <a:rPr lang="en-US" i="1">
                                    <a:solidFill>
                                      <a:srgbClr val="000000"/>
                                    </a:solidFill>
                                    <a:latin typeface="Cambria Math" panose="02040503050406030204" pitchFamily="18" charset="0"/>
                                  </a:rPr>
                                </m:ctrlPr>
                              </m:mPr>
                              <m:m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𝐸</m:t>
                                      </m:r>
                                    </m:e>
                                    <m:sub>
                                      <m:r>
                                        <a:rPr lang="en-US" i="1">
                                          <a:solidFill>
                                            <a:srgbClr val="000000"/>
                                          </a:solidFill>
                                          <a:latin typeface="Cambria Math" panose="02040503050406030204" pitchFamily="18" charset="0"/>
                                        </a:rPr>
                                        <m:t>0</m:t>
                                      </m:r>
                                    </m:sub>
                                  </m:sSub>
                                </m:e>
                                <m:e>
                                  <m:r>
                                    <a:rPr lang="en-US" i="1">
                                      <a:solidFill>
                                        <a:srgbClr val="000000"/>
                                      </a:solidFill>
                                      <a:latin typeface="Cambria Math" panose="02040503050406030204" pitchFamily="18" charset="0"/>
                                    </a:rPr>
                                    <m:t>;</m:t>
                                  </m:r>
                                  <m:d>
                                    <m:dPr>
                                      <m:begChr m:val="|"/>
                                      <m:endChr m:val="|"/>
                                      <m:ctrlPr>
                                        <a:rPr lang="en-US" i="1">
                                          <a:solidFill>
                                            <a:srgbClr val="000000"/>
                                          </a:solidFill>
                                          <a:latin typeface="Cambria Math" panose="02040503050406030204" pitchFamily="18" charset="0"/>
                                        </a:rPr>
                                      </m:ctrlPr>
                                    </m:dPr>
                                    <m:e>
                                      <m:r>
                                        <a:rPr lang="en-US" b="0" i="1" smtClean="0">
                                          <a:solidFill>
                                            <a:srgbClr val="000000"/>
                                          </a:solidFill>
                                          <a:latin typeface="Cambria Math" panose="02040503050406030204" pitchFamily="18" charset="0"/>
                                        </a:rPr>
                                        <m:t>𝑥</m:t>
                                      </m:r>
                                    </m:e>
                                  </m:d>
                                  <m:r>
                                    <a:rPr lang="en-US" i="1" smtClean="0">
                                      <a:solidFill>
                                        <a:srgbClr val="000000"/>
                                      </a:solidFill>
                                      <a:latin typeface="Cambria Math" panose="02040503050406030204" pitchFamily="18" charset="0"/>
                                      <a:sym typeface="Symbol" panose="05050102010706020507" pitchFamily="18" charset="2"/>
                                    </a:rPr>
                                    <m:t></m:t>
                                  </m:r>
                                  <m:f>
                                    <m:fPr>
                                      <m:ctrlPr>
                                        <a:rPr lang="en-US" i="1">
                                          <a:solidFill>
                                            <a:srgbClr val="000000"/>
                                          </a:solidFill>
                                          <a:latin typeface="Cambria Math" panose="02040503050406030204" pitchFamily="18" charset="0"/>
                                        </a:rPr>
                                      </m:ctrlPr>
                                    </m:fPr>
                                    <m:num>
                                      <m:r>
                                        <a:rPr lang="en-US" b="0" i="1" smtClean="0">
                                          <a:solidFill>
                                            <a:srgbClr val="000000"/>
                                          </a:solidFill>
                                          <a:latin typeface="Cambria Math" panose="02040503050406030204" pitchFamily="18" charset="0"/>
                                        </a:rPr>
                                        <m:t>𝑎</m:t>
                                      </m:r>
                                    </m:num>
                                    <m:den>
                                      <m:r>
                                        <a:rPr lang="en-US" i="1">
                                          <a:solidFill>
                                            <a:srgbClr val="000000"/>
                                          </a:solidFill>
                                          <a:latin typeface="Cambria Math" panose="02040503050406030204" pitchFamily="18" charset="0"/>
                                        </a:rPr>
                                        <m:t>2</m:t>
                                      </m:r>
                                    </m:den>
                                  </m:f>
                                  <m:r>
                                    <a:rPr lang="en-US" b="0" i="1" smtClean="0">
                                      <a:solidFill>
                                        <a:srgbClr val="000000"/>
                                      </a:solidFill>
                                      <a:latin typeface="Cambria Math" panose="02040503050406030204" pitchFamily="18" charset="0"/>
                                    </a:rPr>
                                    <m:t>, </m:t>
                                  </m:r>
                                  <m:d>
                                    <m:dPr>
                                      <m:begChr m:val="|"/>
                                      <m:endChr m:val="|"/>
                                      <m:ctrlPr>
                                        <a:rPr lang="en-US" i="1">
                                          <a:solidFill>
                                            <a:srgbClr val="000000"/>
                                          </a:solidFill>
                                          <a:latin typeface="Cambria Math" panose="02040503050406030204" pitchFamily="18" charset="0"/>
                                        </a:rPr>
                                      </m:ctrlPr>
                                    </m:dPr>
                                    <m:e>
                                      <m:r>
                                        <a:rPr lang="en-US" i="1">
                                          <a:solidFill>
                                            <a:srgbClr val="000000"/>
                                          </a:solidFill>
                                          <a:latin typeface="Cambria Math" panose="02040503050406030204" pitchFamily="18" charset="0"/>
                                        </a:rPr>
                                        <m:t>𝑦</m:t>
                                      </m:r>
                                    </m:e>
                                  </m:d>
                                  <m:r>
                                    <a:rPr lang="en-US" i="1">
                                      <a:solidFill>
                                        <a:srgbClr val="000000"/>
                                      </a:solidFill>
                                      <a:latin typeface="Cambria Math" panose="02040503050406030204" pitchFamily="18" charset="0"/>
                                    </a:rPr>
                                    <m:t>≤</m:t>
                                  </m:r>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𝑏</m:t>
                                      </m:r>
                                    </m:num>
                                    <m:den>
                                      <m:r>
                                        <a:rPr lang="en-US" i="1">
                                          <a:solidFill>
                                            <a:srgbClr val="000000"/>
                                          </a:solidFill>
                                          <a:latin typeface="Cambria Math" panose="02040503050406030204" pitchFamily="18" charset="0"/>
                                        </a:rPr>
                                        <m:t>2</m:t>
                                      </m:r>
                                    </m:den>
                                  </m:f>
                                </m:e>
                              </m:mr>
                              <m:mr>
                                <m:e>
                                  <m:r>
                                    <a:rPr lang="en-US" i="1">
                                      <a:solidFill>
                                        <a:srgbClr val="000000"/>
                                      </a:solidFill>
                                      <a:latin typeface="Cambria Math" panose="02040503050406030204" pitchFamily="18" charset="0"/>
                                    </a:rPr>
                                    <m:t>0</m:t>
                                  </m:r>
                                </m:e>
                                <m:e>
                                  <m:r>
                                    <a:rPr lang="en-US" i="1">
                                      <a:solidFill>
                                        <a:srgbClr val="000000"/>
                                      </a:solidFill>
                                      <a:latin typeface="Cambria Math" panose="02040503050406030204" pitchFamily="18" charset="0"/>
                                    </a:rPr>
                                    <m:t>;</m:t>
                                  </m:r>
                                  <m:d>
                                    <m:dPr>
                                      <m:begChr m:val="|"/>
                                      <m:endChr m:val="|"/>
                                      <m:ctrlPr>
                                        <a:rPr lang="en-US" i="1">
                                          <a:solidFill>
                                            <a:srgbClr val="000000"/>
                                          </a:solidFill>
                                          <a:latin typeface="Cambria Math" panose="02040503050406030204" pitchFamily="18" charset="0"/>
                                        </a:rPr>
                                      </m:ctrlPr>
                                    </m:dPr>
                                    <m:e>
                                      <m:r>
                                        <a:rPr lang="en-US" b="0" i="1" smtClean="0">
                                          <a:solidFill>
                                            <a:srgbClr val="000000"/>
                                          </a:solidFill>
                                          <a:latin typeface="Cambria Math" panose="02040503050406030204" pitchFamily="18" charset="0"/>
                                        </a:rPr>
                                        <m:t>𝑥</m:t>
                                      </m:r>
                                    </m:e>
                                  </m:d>
                                  <m:r>
                                    <a:rPr lang="en-US" b="0" i="1" smtClean="0">
                                      <a:solidFill>
                                        <a:srgbClr val="000000"/>
                                      </a:solidFill>
                                      <a:latin typeface="Cambria Math" panose="02040503050406030204" pitchFamily="18" charset="0"/>
                                    </a:rPr>
                                    <m:t>&gt;</m:t>
                                  </m:r>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𝑏</m:t>
                                      </m:r>
                                    </m:num>
                                    <m:den>
                                      <m:r>
                                        <a:rPr lang="en-US" i="1">
                                          <a:solidFill>
                                            <a:srgbClr val="000000"/>
                                          </a:solidFill>
                                          <a:latin typeface="Cambria Math" panose="02040503050406030204" pitchFamily="18" charset="0"/>
                                        </a:rPr>
                                        <m:t>2</m:t>
                                      </m:r>
                                    </m:den>
                                  </m:f>
                                  <m:r>
                                    <a:rPr lang="en-US" b="0" i="1" smtClean="0">
                                      <a:solidFill>
                                        <a:srgbClr val="000000"/>
                                      </a:solidFill>
                                      <a:latin typeface="Cambria Math" panose="02040503050406030204" pitchFamily="18" charset="0"/>
                                    </a:rPr>
                                    <m:t>,</m:t>
                                  </m:r>
                                  <m:d>
                                    <m:dPr>
                                      <m:begChr m:val="|"/>
                                      <m:endChr m:val="|"/>
                                      <m:ctrlPr>
                                        <a:rPr lang="en-US" i="1">
                                          <a:solidFill>
                                            <a:srgbClr val="000000"/>
                                          </a:solidFill>
                                          <a:latin typeface="Cambria Math" panose="02040503050406030204" pitchFamily="18" charset="0"/>
                                        </a:rPr>
                                      </m:ctrlPr>
                                    </m:dPr>
                                    <m:e>
                                      <m:r>
                                        <a:rPr lang="en-US" i="1">
                                          <a:solidFill>
                                            <a:srgbClr val="000000"/>
                                          </a:solidFill>
                                          <a:latin typeface="Cambria Math" panose="02040503050406030204" pitchFamily="18" charset="0"/>
                                        </a:rPr>
                                        <m:t>𝑦</m:t>
                                      </m:r>
                                    </m:e>
                                  </m:d>
                                  <m:r>
                                    <a:rPr lang="en-US" i="1">
                                      <a:solidFill>
                                        <a:srgbClr val="000000"/>
                                      </a:solidFill>
                                      <a:latin typeface="Cambria Math" panose="02040503050406030204" pitchFamily="18" charset="0"/>
                                    </a:rPr>
                                    <m:t>&gt;</m:t>
                                  </m:r>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𝑏</m:t>
                                      </m:r>
                                    </m:num>
                                    <m:den>
                                      <m:r>
                                        <a:rPr lang="en-US" i="1">
                                          <a:solidFill>
                                            <a:srgbClr val="000000"/>
                                          </a:solidFill>
                                          <a:latin typeface="Cambria Math" panose="02040503050406030204" pitchFamily="18" charset="0"/>
                                        </a:rPr>
                                        <m:t>2</m:t>
                                      </m:r>
                                    </m:den>
                                  </m:f>
                                </m:e>
                              </m:mr>
                            </m:m>
                          </m:e>
                        </m:d>
                      </m:oMath>
                    </m:oMathPara>
                  </a14:m>
                  <a:endParaRPr lang="en-US" dirty="0"/>
                </a:p>
              </p:txBody>
            </p:sp>
          </mc:Choice>
          <mc:Fallback xmlns="">
            <p:sp>
              <p:nvSpPr>
                <p:cNvPr id="10" name="Object 4">
                  <a:extLst>
                    <a:ext uri="{FF2B5EF4-FFF2-40B4-BE49-F238E27FC236}">
                      <a16:creationId xmlns:a16="http://schemas.microsoft.com/office/drawing/2014/main" id="{1F2342E9-6246-472D-BECB-4D1C493C1BED}"/>
                    </a:ext>
                  </a:extLst>
                </p:cNvPr>
                <p:cNvSpPr txBox="1">
                  <a:spLocks noRot="1" noChangeAspect="1" noMove="1" noResize="1" noEditPoints="1" noAdjustHandles="1" noChangeArrowheads="1" noChangeShapeType="1" noTextEdit="1"/>
                </p:cNvSpPr>
                <p:nvPr/>
              </p:nvSpPr>
              <p:spPr>
                <a:xfrm>
                  <a:off x="723058" y="4577830"/>
                  <a:ext cx="3640139" cy="1430338"/>
                </a:xfrm>
                <a:prstGeom prst="rect">
                  <a:avLst/>
                </a:prstGeom>
                <a:blipFill>
                  <a:blip r:embed="rId5"/>
                  <a:stretch>
                    <a:fillRect/>
                  </a:stretch>
                </a:blipFill>
              </p:spPr>
              <p:txBody>
                <a:bodyPr/>
                <a:lstStyle/>
                <a:p>
                  <a:r>
                    <a:rPr lang="en-US">
                      <a:noFill/>
                    </a:rPr>
                    <a:t> </a:t>
                  </a:r>
                </a:p>
              </p:txBody>
            </p:sp>
          </mc:Fallback>
        </mc:AlternateContent>
        <p:sp>
          <p:nvSpPr>
            <p:cNvPr id="6" name="TextBox 5">
              <a:extLst>
                <a:ext uri="{FF2B5EF4-FFF2-40B4-BE49-F238E27FC236}">
                  <a16:creationId xmlns:a16="http://schemas.microsoft.com/office/drawing/2014/main" id="{F9C3BE9E-9DF1-4F75-9B18-1249A4B4A595}"/>
                </a:ext>
              </a:extLst>
            </p:cNvPr>
            <p:cNvSpPr txBox="1"/>
            <p:nvPr/>
          </p:nvSpPr>
          <p:spPr>
            <a:xfrm>
              <a:off x="653144" y="4200525"/>
              <a:ext cx="2547256" cy="369332"/>
            </a:xfrm>
            <a:prstGeom prst="rect">
              <a:avLst/>
            </a:prstGeom>
            <a:noFill/>
          </p:spPr>
          <p:txBody>
            <a:bodyPr wrap="square" rtlCol="0">
              <a:spAutoFit/>
            </a:bodyPr>
            <a:lstStyle/>
            <a:p>
              <a:r>
                <a:rPr lang="en-US" b="1" dirty="0">
                  <a:latin typeface="Times New Roman" panose="02020603050405020304" pitchFamily="18" charset="0"/>
                  <a:cs typeface="Times New Roman" panose="02020603050405020304" pitchFamily="18" charset="0"/>
                </a:rPr>
                <a:t>Aperture function</a:t>
              </a:r>
            </a:p>
          </p:txBody>
        </p:sp>
      </p:grpSp>
      <p:sp>
        <p:nvSpPr>
          <p:cNvPr id="8" name="TextBox 7">
            <a:extLst>
              <a:ext uri="{FF2B5EF4-FFF2-40B4-BE49-F238E27FC236}">
                <a16:creationId xmlns:a16="http://schemas.microsoft.com/office/drawing/2014/main" id="{9D95977D-393E-497E-B41E-F76D2A88C14F}"/>
              </a:ext>
            </a:extLst>
          </p:cNvPr>
          <p:cNvSpPr txBox="1"/>
          <p:nvPr/>
        </p:nvSpPr>
        <p:spPr>
          <a:xfrm>
            <a:off x="2951483" y="208239"/>
            <a:ext cx="3204428" cy="923330"/>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Diffraction pattern or Fourier transform of the rectangular aperture</a:t>
            </a:r>
          </a:p>
        </p:txBody>
      </p:sp>
      <p:sp>
        <p:nvSpPr>
          <p:cNvPr id="12" name="Arrow: Right 11">
            <a:extLst>
              <a:ext uri="{FF2B5EF4-FFF2-40B4-BE49-F238E27FC236}">
                <a16:creationId xmlns:a16="http://schemas.microsoft.com/office/drawing/2014/main" id="{291BCC7F-F4E3-469F-8323-6EA948F9B1CC}"/>
              </a:ext>
            </a:extLst>
          </p:cNvPr>
          <p:cNvSpPr/>
          <p:nvPr/>
        </p:nvSpPr>
        <p:spPr>
          <a:xfrm rot="3287711">
            <a:off x="4233707" y="1172645"/>
            <a:ext cx="790575" cy="227347"/>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0F359F12-CF59-4928-B53D-A4F194CF6C47}"/>
              </a:ext>
            </a:extLst>
          </p:cNvPr>
          <p:cNvSpPr txBox="1"/>
          <p:nvPr/>
        </p:nvSpPr>
        <p:spPr>
          <a:xfrm>
            <a:off x="6191557" y="4566935"/>
            <a:ext cx="4619625" cy="646331"/>
          </a:xfrm>
          <a:prstGeom prst="rect">
            <a:avLst/>
          </a:prstGeom>
          <a:noFill/>
        </p:spPr>
        <p:txBody>
          <a:bodyPr wrap="square" rtlCol="0">
            <a:spAutoFit/>
          </a:bodyPr>
          <a:lstStyle/>
          <a:p>
            <a:r>
              <a:rPr lang="en-US" b="1" dirty="0">
                <a:solidFill>
                  <a:srgbClr val="FF0000"/>
                </a:solidFill>
                <a:latin typeface="Times New Roman" panose="02020603050405020304" pitchFamily="18" charset="0"/>
                <a:cs typeface="Times New Roman" panose="02020603050405020304" pitchFamily="18" charset="0"/>
              </a:rPr>
              <a:t>A large number of spatial frequencies are distributed over the spectrum surface.</a:t>
            </a:r>
          </a:p>
        </p:txBody>
      </p:sp>
      <p:cxnSp>
        <p:nvCxnSpPr>
          <p:cNvPr id="17" name="Straight Arrow Connector 16">
            <a:extLst>
              <a:ext uri="{FF2B5EF4-FFF2-40B4-BE49-F238E27FC236}">
                <a16:creationId xmlns:a16="http://schemas.microsoft.com/office/drawing/2014/main" id="{9498B117-5EB3-49D6-B67E-1CA39F22DBA6}"/>
              </a:ext>
            </a:extLst>
          </p:cNvPr>
          <p:cNvCxnSpPr>
            <a:stCxn id="14" idx="1"/>
          </p:cNvCxnSpPr>
          <p:nvPr/>
        </p:nvCxnSpPr>
        <p:spPr>
          <a:xfrm flipH="1" flipV="1">
            <a:off x="5353050" y="3887087"/>
            <a:ext cx="838507" cy="100301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6" name="Slide Number Placeholder 15">
            <a:extLst>
              <a:ext uri="{FF2B5EF4-FFF2-40B4-BE49-F238E27FC236}">
                <a16:creationId xmlns:a16="http://schemas.microsoft.com/office/drawing/2014/main" id="{E721D842-31B7-462C-BB54-C24A7DFC7A88}"/>
              </a:ext>
            </a:extLst>
          </p:cNvPr>
          <p:cNvSpPr>
            <a:spLocks noGrp="1"/>
          </p:cNvSpPr>
          <p:nvPr>
            <p:ph type="sldNum" sz="quarter" idx="12"/>
          </p:nvPr>
        </p:nvSpPr>
        <p:spPr/>
        <p:txBody>
          <a:bodyPr/>
          <a:lstStyle/>
          <a:p>
            <a:fld id="{18FBD2FA-2555-40DC-89DF-11DF5B5C64DC}" type="slidenum">
              <a:rPr lang="en-US" smtClean="0"/>
              <a:t>31</a:t>
            </a:fld>
            <a:endParaRPr lang="en-US"/>
          </a:p>
        </p:txBody>
      </p:sp>
    </p:spTree>
    <p:extLst>
      <p:ext uri="{BB962C8B-B14F-4D97-AF65-F5344CB8AC3E}">
        <p14:creationId xmlns:p14="http://schemas.microsoft.com/office/powerpoint/2010/main" val="10355329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126" y="505567"/>
            <a:ext cx="10058400" cy="833872"/>
          </a:xfrm>
        </p:spPr>
        <p:txBody>
          <a:bodyPr>
            <a:normAutofit fontScale="90000"/>
          </a:bodyPr>
          <a:lstStyle/>
          <a:p>
            <a:r>
              <a:rPr lang="en-US" sz="4400" b="1" dirty="0">
                <a:latin typeface="Times New Roman" panose="02020603050405020304" pitchFamily="18" charset="0"/>
                <a:cs typeface="Times New Roman" panose="02020603050405020304" pitchFamily="18" charset="0"/>
              </a:rPr>
              <a:t>Diffraction pattern of</a:t>
            </a:r>
            <a:br>
              <a:rPr lang="en-US" sz="4400" b="1" dirty="0">
                <a:latin typeface="Times New Roman" panose="02020603050405020304" pitchFamily="18" charset="0"/>
                <a:cs typeface="Times New Roman" panose="02020603050405020304" pitchFamily="18" charset="0"/>
              </a:rPr>
            </a:br>
            <a:r>
              <a:rPr lang="en-US" sz="4400" b="1" dirty="0">
                <a:latin typeface="Times New Roman" panose="02020603050405020304" pitchFamily="18" charset="0"/>
                <a:cs typeface="Times New Roman" panose="02020603050405020304" pitchFamily="18" charset="0"/>
              </a:rPr>
              <a:t> a grating</a:t>
            </a:r>
          </a:p>
        </p:txBody>
      </p:sp>
      <p:sp>
        <p:nvSpPr>
          <p:cNvPr id="3" name="Content Placeholder 2"/>
          <p:cNvSpPr>
            <a:spLocks noGrp="1"/>
          </p:cNvSpPr>
          <p:nvPr>
            <p:ph idx="1"/>
          </p:nvPr>
        </p:nvSpPr>
        <p:spPr>
          <a:xfrm>
            <a:off x="6701052" y="300251"/>
            <a:ext cx="5227092" cy="6059606"/>
          </a:xfrm>
          <a:solidFill>
            <a:schemeClr val="bg1"/>
          </a:solidFill>
        </p:spPr>
        <p:txBody>
          <a:bodyPr>
            <a:normAutofit lnSpcReduction="10000"/>
          </a:bodyPr>
          <a:lstStyle/>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For a </a:t>
            </a:r>
            <a:r>
              <a:rPr lang="en-US" sz="2400" b="1" dirty="0">
                <a:solidFill>
                  <a:srgbClr val="FF0000"/>
                </a:solidFill>
                <a:latin typeface="Times New Roman" panose="02020603050405020304" pitchFamily="18" charset="0"/>
                <a:cs typeface="Times New Roman" panose="02020603050405020304" pitchFamily="18" charset="0"/>
              </a:rPr>
              <a:t>transmission grating</a:t>
            </a:r>
            <a:r>
              <a:rPr lang="en-US" sz="2400" dirty="0">
                <a:latin typeface="Times New Roman" panose="02020603050405020304" pitchFamily="18" charset="0"/>
                <a:cs typeface="Times New Roman" panose="02020603050405020304" pitchFamily="18" charset="0"/>
              </a:rPr>
              <a:t>, the concept of the Fourier transform can be applied in creating the diffraction pattern.</a:t>
            </a:r>
          </a:p>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a:t>
            </a:r>
            <a:r>
              <a:rPr lang="en-US" sz="2400" b="1" dirty="0">
                <a:solidFill>
                  <a:srgbClr val="FF0000"/>
                </a:solidFill>
                <a:latin typeface="Times New Roman" panose="02020603050405020304" pitchFamily="18" charset="0"/>
                <a:cs typeface="Times New Roman" panose="02020603050405020304" pitchFamily="18" charset="0"/>
              </a:rPr>
              <a:t>aperture function </a:t>
            </a:r>
            <a:r>
              <a:rPr lang="en-US" sz="2400" dirty="0">
                <a:latin typeface="Times New Roman" panose="02020603050405020304" pitchFamily="18" charset="0"/>
                <a:cs typeface="Times New Roman" panose="02020603050405020304" pitchFamily="18" charset="0"/>
              </a:rPr>
              <a:t>illuminated by a plane wave is considered to be a periodic step function.</a:t>
            </a:r>
          </a:p>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Fourier transform lens helps to shorten the distance to the image plane.</a:t>
            </a:r>
          </a:p>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Fraunhofer diffraction pattern, which is Fourier transform, is produced on the image plane or spectrum plane.</a:t>
            </a:r>
          </a:p>
          <a:p>
            <a:pPr>
              <a:buFont typeface="Arial" panose="020B0604020202020204" pitchFamily="34" charset="0"/>
              <a:buChar char="•"/>
            </a:pPr>
            <a:r>
              <a:rPr lang="en-US" sz="2400" b="1" dirty="0">
                <a:solidFill>
                  <a:srgbClr val="FF0000"/>
                </a:solidFill>
                <a:latin typeface="Times New Roman" panose="02020603050405020304" pitchFamily="18" charset="0"/>
                <a:cs typeface="Times New Roman" panose="02020603050405020304" pitchFamily="18" charset="0"/>
              </a:rPr>
              <a:t>Diffraction spots on the image plane represent the spatial frequencies.</a:t>
            </a:r>
          </a:p>
          <a:p>
            <a:pPr>
              <a:buFont typeface="Arial" panose="020B0604020202020204" pitchFamily="34" charset="0"/>
              <a:buChar char="•"/>
            </a:pPr>
            <a:r>
              <a:rPr lang="en-US" sz="2400" b="1" dirty="0">
                <a:solidFill>
                  <a:srgbClr val="FF0000"/>
                </a:solidFill>
                <a:latin typeface="Times New Roman" panose="02020603050405020304" pitchFamily="18" charset="0"/>
                <a:cs typeface="Times New Roman" panose="02020603050405020304" pitchFamily="18" charset="0"/>
              </a:rPr>
              <a:t>As the spots in the image plane get farther from the central axis, their associated spatial frequencies increase.</a:t>
            </a:r>
          </a:p>
          <a:p>
            <a:pPr>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63B05E86-07BE-43B8-8130-896D23496EBB}" type="slidenum">
              <a:rPr lang="en-US" smtClean="0"/>
              <a:t>32</a:t>
            </a:fld>
            <a:endParaRPr lang="en-US"/>
          </a:p>
        </p:txBody>
      </p:sp>
      <p:pic>
        <p:nvPicPr>
          <p:cNvPr id="5" name="Picture 4"/>
          <p:cNvPicPr>
            <a:picLocks noChangeAspect="1"/>
          </p:cNvPicPr>
          <p:nvPr/>
        </p:nvPicPr>
        <p:blipFill>
          <a:blip r:embed="rId2"/>
          <a:stretch>
            <a:fillRect/>
          </a:stretch>
        </p:blipFill>
        <p:spPr>
          <a:xfrm>
            <a:off x="364496" y="1548549"/>
            <a:ext cx="6336556" cy="4130350"/>
          </a:xfrm>
          <a:prstGeom prst="rect">
            <a:avLst/>
          </a:prstGeom>
        </p:spPr>
      </p:pic>
      <p:sp>
        <p:nvSpPr>
          <p:cNvPr id="6" name="TextBox 5">
            <a:extLst>
              <a:ext uri="{FF2B5EF4-FFF2-40B4-BE49-F238E27FC236}">
                <a16:creationId xmlns:a16="http://schemas.microsoft.com/office/drawing/2014/main" id="{179643C6-91BE-43AC-919B-86FDF2486DB2}"/>
              </a:ext>
            </a:extLst>
          </p:cNvPr>
          <p:cNvSpPr txBox="1"/>
          <p:nvPr/>
        </p:nvSpPr>
        <p:spPr>
          <a:xfrm>
            <a:off x="2660249" y="1269668"/>
            <a:ext cx="3267075" cy="646331"/>
          </a:xfrm>
          <a:prstGeom prst="rect">
            <a:avLst/>
          </a:prstGeom>
          <a:noFill/>
        </p:spPr>
        <p:txBody>
          <a:bodyPr wrap="square" rtlCol="0">
            <a:spAutoFit/>
          </a:bodyPr>
          <a:lstStyle/>
          <a:p>
            <a:r>
              <a:rPr lang="en-US" b="1" dirty="0">
                <a:solidFill>
                  <a:srgbClr val="FF0000"/>
                </a:solidFill>
                <a:latin typeface="Times New Roman" panose="02020603050405020304" pitchFamily="18" charset="0"/>
                <a:cs typeface="Times New Roman" panose="02020603050405020304" pitchFamily="18" charset="0"/>
              </a:rPr>
              <a:t>Fraunhofer diffraction pattern on the spectrum plane</a:t>
            </a:r>
            <a:endParaRPr lang="en-US" b="1" dirty="0">
              <a:solidFill>
                <a:srgbClr val="FF0000"/>
              </a:solidFill>
            </a:endParaRPr>
          </a:p>
        </p:txBody>
      </p:sp>
      <p:sp>
        <p:nvSpPr>
          <p:cNvPr id="7" name="Arrow: Down 6">
            <a:extLst>
              <a:ext uri="{FF2B5EF4-FFF2-40B4-BE49-F238E27FC236}">
                <a16:creationId xmlns:a16="http://schemas.microsoft.com/office/drawing/2014/main" id="{D5A7BE7D-9226-497F-8DB6-18DA33BCCCFA}"/>
              </a:ext>
            </a:extLst>
          </p:cNvPr>
          <p:cNvSpPr/>
          <p:nvPr/>
        </p:nvSpPr>
        <p:spPr>
          <a:xfrm>
            <a:off x="3943350" y="1971675"/>
            <a:ext cx="85725" cy="59055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8491528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imes New Roman" panose="02020603050405020304" pitchFamily="18" charset="0"/>
                <a:cs typeface="Times New Roman" panose="02020603050405020304" pitchFamily="18" charset="0"/>
              </a:rPr>
              <a:t>Ronchi ruling</a:t>
            </a:r>
          </a:p>
        </p:txBody>
      </p:sp>
      <p:sp>
        <p:nvSpPr>
          <p:cNvPr id="3" name="Content Placeholder 2"/>
          <p:cNvSpPr>
            <a:spLocks noGrp="1"/>
          </p:cNvSpPr>
          <p:nvPr>
            <p:ph idx="1"/>
          </p:nvPr>
        </p:nvSpPr>
        <p:spPr>
          <a:xfrm>
            <a:off x="7418230" y="1845734"/>
            <a:ext cx="4456091" cy="4023360"/>
          </a:xfrm>
        </p:spPr>
        <p:txBody>
          <a:bodyPr/>
          <a:lstStyle/>
          <a:p>
            <a:pPr>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Consider an object with periodic structure such as the </a:t>
            </a:r>
            <a:r>
              <a:rPr lang="en-US" b="1" dirty="0" err="1">
                <a:latin typeface="Times New Roman" panose="02020603050405020304" pitchFamily="18" charset="0"/>
                <a:cs typeface="Times New Roman" panose="02020603050405020304" pitchFamily="18" charset="0"/>
              </a:rPr>
              <a:t>Ronchi</a:t>
            </a:r>
            <a:r>
              <a:rPr lang="en-US" b="1" dirty="0">
                <a:latin typeface="Times New Roman" panose="02020603050405020304" pitchFamily="18" charset="0"/>
                <a:cs typeface="Times New Roman" panose="02020603050405020304" pitchFamily="18" charset="0"/>
              </a:rPr>
              <a:t> ruling</a:t>
            </a:r>
            <a:r>
              <a:rPr lang="en-US" dirty="0">
                <a:latin typeface="Times New Roman" panose="02020603050405020304" pitchFamily="18" charset="0"/>
                <a:cs typeface="Times New Roman" panose="02020603050405020304" pitchFamily="18" charset="0"/>
              </a:rPr>
              <a:t>, a grating of parallel straight lines with large grating space, whose opaque and transparent regions are of equal width.</a:t>
            </a:r>
          </a:p>
          <a:p>
            <a:pPr>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The object is illuminated from behind by a </a:t>
            </a:r>
            <a:r>
              <a:rPr lang="en-US" b="1" dirty="0">
                <a:latin typeface="Times New Roman" panose="02020603050405020304" pitchFamily="18" charset="0"/>
                <a:cs typeface="Times New Roman" panose="02020603050405020304" pitchFamily="18" charset="0"/>
              </a:rPr>
              <a:t>monochromatic plane wave</a:t>
            </a:r>
            <a:r>
              <a:rPr lang="en-US" dirty="0">
                <a:latin typeface="Times New Roman" panose="02020603050405020304" pitchFamily="18" charset="0"/>
                <a:cs typeface="Times New Roman" panose="02020603050405020304" pitchFamily="18" charset="0"/>
              </a:rPr>
              <a:t>.</a:t>
            </a:r>
          </a:p>
          <a:p>
            <a:pPr>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The Ronchi ruling acts as a coarse grating producing a series of bright spots that correspond to the  various order of diffraction.</a:t>
            </a:r>
          </a:p>
        </p:txBody>
      </p:sp>
      <p:sp>
        <p:nvSpPr>
          <p:cNvPr id="9" name="Slide Number Placeholder 8"/>
          <p:cNvSpPr>
            <a:spLocks noGrp="1"/>
          </p:cNvSpPr>
          <p:nvPr>
            <p:ph type="sldNum" sz="quarter" idx="12"/>
          </p:nvPr>
        </p:nvSpPr>
        <p:spPr/>
        <p:txBody>
          <a:bodyPr/>
          <a:lstStyle/>
          <a:p>
            <a:fld id="{DBB7DABF-E257-4D55-B1A2-852BA05FD8E5}" type="slidenum">
              <a:rPr lang="en-US" smtClean="0"/>
              <a:t>33</a:t>
            </a:fld>
            <a:endParaRPr lang="en-US"/>
          </a:p>
        </p:txBody>
      </p:sp>
      <p:pic>
        <p:nvPicPr>
          <p:cNvPr id="19458" name="Picture 2">
            <a:extLst>
              <a:ext uri="{FF2B5EF4-FFF2-40B4-BE49-F238E27FC236}">
                <a16:creationId xmlns:a16="http://schemas.microsoft.com/office/drawing/2014/main" id="{0994966E-3CF2-480E-A159-E19286A344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9596" y="2254997"/>
            <a:ext cx="3181706" cy="3085291"/>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031F31B5-D8CE-439A-AB32-3B3963656FE2}"/>
              </a:ext>
            </a:extLst>
          </p:cNvPr>
          <p:cNvSpPr/>
          <p:nvPr/>
        </p:nvSpPr>
        <p:spPr>
          <a:xfrm>
            <a:off x="3561429" y="6386731"/>
            <a:ext cx="4307141" cy="369332"/>
          </a:xfrm>
          <a:prstGeom prst="rect">
            <a:avLst/>
          </a:prstGeom>
        </p:spPr>
        <p:txBody>
          <a:bodyPr wrap="none">
            <a:spAutoFit/>
          </a:bodyPr>
          <a:lstStyle/>
          <a:p>
            <a:r>
              <a:rPr lang="en-US" dirty="0">
                <a:hlinkClick r:id="rId4"/>
              </a:rPr>
              <a:t>https://en.wikipedia.org/wiki/Ronchi_ruling</a:t>
            </a:r>
            <a:endParaRPr lang="en-US" dirty="0"/>
          </a:p>
        </p:txBody>
      </p:sp>
    </p:spTree>
    <p:extLst>
      <p:ext uri="{BB962C8B-B14F-4D97-AF65-F5344CB8AC3E}">
        <p14:creationId xmlns:p14="http://schemas.microsoft.com/office/powerpoint/2010/main" val="1116839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6578221" y="2296110"/>
            <a:ext cx="5158854" cy="4023360"/>
          </a:xfrm>
        </p:spPr>
        <p:txBody>
          <a:bodyPr>
            <a:normAutofit/>
          </a:bodyPr>
          <a:lstStyle/>
          <a:p>
            <a:pPr>
              <a:buFont typeface="Courier New" panose="02070309020205020404" pitchFamily="49" charset="0"/>
              <a:buChar char="o"/>
            </a:pPr>
            <a:r>
              <a:rPr lang="en-US" sz="2400" dirty="0">
                <a:latin typeface="Times New Roman" panose="02020603050405020304" pitchFamily="18" charset="0"/>
                <a:cs typeface="Times New Roman" panose="02020603050405020304" pitchFamily="18" charset="0"/>
              </a:rPr>
              <a:t>Each spot of light in the diffraction pattern denotes the presence of a specific spatial frequency, which is proportional to its distance from the optical axis (zero-frequency) location.</a:t>
            </a:r>
          </a:p>
        </p:txBody>
      </p:sp>
      <p:sp>
        <p:nvSpPr>
          <p:cNvPr id="4" name="Slide Number Placeholder 3"/>
          <p:cNvSpPr>
            <a:spLocks noGrp="1"/>
          </p:cNvSpPr>
          <p:nvPr>
            <p:ph type="sldNum" sz="quarter" idx="12"/>
          </p:nvPr>
        </p:nvSpPr>
        <p:spPr/>
        <p:txBody>
          <a:bodyPr/>
          <a:lstStyle/>
          <a:p>
            <a:fld id="{63B05E86-07BE-43B8-8130-896D23496EBB}" type="slidenum">
              <a:rPr lang="en-US" smtClean="0"/>
              <a:t>34</a:t>
            </a:fld>
            <a:endParaRPr lang="en-US"/>
          </a:p>
        </p:txBody>
      </p:sp>
      <p:pic>
        <p:nvPicPr>
          <p:cNvPr id="5" name="Picture 4"/>
          <p:cNvPicPr>
            <a:picLocks noChangeAspect="1"/>
          </p:cNvPicPr>
          <p:nvPr/>
        </p:nvPicPr>
        <p:blipFill>
          <a:blip r:embed="rId2"/>
          <a:stretch>
            <a:fillRect/>
          </a:stretch>
        </p:blipFill>
        <p:spPr>
          <a:xfrm>
            <a:off x="0" y="304645"/>
            <a:ext cx="6377525" cy="6370008"/>
          </a:xfrm>
          <a:prstGeom prst="rect">
            <a:avLst/>
          </a:prstGeom>
        </p:spPr>
      </p:pic>
      <p:sp>
        <p:nvSpPr>
          <p:cNvPr id="6" name="TextBox 5">
            <a:extLst>
              <a:ext uri="{FF2B5EF4-FFF2-40B4-BE49-F238E27FC236}">
                <a16:creationId xmlns:a16="http://schemas.microsoft.com/office/drawing/2014/main" id="{C388BDF8-975A-41B4-8F7B-67C56677A808}"/>
              </a:ext>
            </a:extLst>
          </p:cNvPr>
          <p:cNvSpPr txBox="1"/>
          <p:nvPr/>
        </p:nvSpPr>
        <p:spPr>
          <a:xfrm>
            <a:off x="3505200" y="286603"/>
            <a:ext cx="2447925" cy="369332"/>
          </a:xfrm>
          <a:prstGeom prst="rect">
            <a:avLst/>
          </a:prstGeom>
          <a:noFill/>
        </p:spPr>
        <p:txBody>
          <a:bodyPr wrap="square" rtlCol="0">
            <a:spAutoFit/>
          </a:bodyPr>
          <a:lstStyle/>
          <a:p>
            <a:r>
              <a:rPr lang="en-US" b="1" dirty="0">
                <a:solidFill>
                  <a:srgbClr val="FF0000"/>
                </a:solidFill>
                <a:latin typeface="Times New Roman" panose="02020603050405020304" pitchFamily="18" charset="0"/>
                <a:cs typeface="Times New Roman" panose="02020603050405020304" pitchFamily="18" charset="0"/>
              </a:rPr>
              <a:t>Aperture function</a:t>
            </a:r>
          </a:p>
        </p:txBody>
      </p:sp>
      <p:sp>
        <p:nvSpPr>
          <p:cNvPr id="7" name="TextBox 6">
            <a:extLst>
              <a:ext uri="{FF2B5EF4-FFF2-40B4-BE49-F238E27FC236}">
                <a16:creationId xmlns:a16="http://schemas.microsoft.com/office/drawing/2014/main" id="{D55CD208-77EE-43DD-8486-E0B29E569169}"/>
              </a:ext>
            </a:extLst>
          </p:cNvPr>
          <p:cNvSpPr txBox="1"/>
          <p:nvPr/>
        </p:nvSpPr>
        <p:spPr>
          <a:xfrm>
            <a:off x="3648075" y="2401153"/>
            <a:ext cx="2447925" cy="369332"/>
          </a:xfrm>
          <a:prstGeom prst="rect">
            <a:avLst/>
          </a:prstGeom>
          <a:noFill/>
        </p:spPr>
        <p:txBody>
          <a:bodyPr wrap="square" rtlCol="0">
            <a:spAutoFit/>
          </a:bodyPr>
          <a:lstStyle/>
          <a:p>
            <a:r>
              <a:rPr lang="en-US" b="1" dirty="0">
                <a:solidFill>
                  <a:srgbClr val="FF0000"/>
                </a:solidFill>
                <a:latin typeface="Times New Roman" panose="02020603050405020304" pitchFamily="18" charset="0"/>
                <a:cs typeface="Times New Roman" panose="02020603050405020304" pitchFamily="18" charset="0"/>
              </a:rPr>
              <a:t>Fourier transform</a:t>
            </a:r>
          </a:p>
        </p:txBody>
      </p:sp>
      <p:sp>
        <p:nvSpPr>
          <p:cNvPr id="8" name="TextBox 7">
            <a:extLst>
              <a:ext uri="{FF2B5EF4-FFF2-40B4-BE49-F238E27FC236}">
                <a16:creationId xmlns:a16="http://schemas.microsoft.com/office/drawing/2014/main" id="{CE1FA755-97FD-4D86-AAFE-CE132868E912}"/>
              </a:ext>
            </a:extLst>
          </p:cNvPr>
          <p:cNvSpPr txBox="1"/>
          <p:nvPr/>
        </p:nvSpPr>
        <p:spPr>
          <a:xfrm>
            <a:off x="6731758" y="5592028"/>
            <a:ext cx="4851779" cy="646331"/>
          </a:xfrm>
          <a:prstGeom prst="rect">
            <a:avLst/>
          </a:prstGeom>
          <a:noFill/>
        </p:spPr>
        <p:txBody>
          <a:bodyPr wrap="square" rtlCol="0">
            <a:spAutoFit/>
          </a:bodyPr>
          <a:lstStyle/>
          <a:p>
            <a:r>
              <a:rPr lang="en-US" b="1" dirty="0">
                <a:solidFill>
                  <a:srgbClr val="FF0000"/>
                </a:solidFill>
                <a:latin typeface="Times New Roman" panose="02020603050405020304" pitchFamily="18" charset="0"/>
                <a:cs typeface="Times New Roman" panose="02020603050405020304" pitchFamily="18" charset="0"/>
              </a:rPr>
              <a:t>Diffraction pattern in terms of irradiance corresponding to Fourier transform</a:t>
            </a:r>
          </a:p>
        </p:txBody>
      </p:sp>
      <p:sp>
        <p:nvSpPr>
          <p:cNvPr id="9" name="Arrow: Right 8">
            <a:extLst>
              <a:ext uri="{FF2B5EF4-FFF2-40B4-BE49-F238E27FC236}">
                <a16:creationId xmlns:a16="http://schemas.microsoft.com/office/drawing/2014/main" id="{327ACCB0-0C50-4D46-BB8A-3FE3375D4886}"/>
              </a:ext>
            </a:extLst>
          </p:cNvPr>
          <p:cNvSpPr/>
          <p:nvPr/>
        </p:nvSpPr>
        <p:spPr>
          <a:xfrm rot="10800000">
            <a:off x="6040860" y="5730527"/>
            <a:ext cx="590550" cy="36933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A90AD3BF-5442-4E0F-A6AB-B93C229B5004}"/>
              </a:ext>
            </a:extLst>
          </p:cNvPr>
          <p:cNvSpPr txBox="1"/>
          <p:nvPr/>
        </p:nvSpPr>
        <p:spPr>
          <a:xfrm>
            <a:off x="6296024" y="655935"/>
            <a:ext cx="5762625" cy="646331"/>
          </a:xfrm>
          <a:prstGeom prst="rect">
            <a:avLst/>
          </a:prstGeom>
          <a:noFill/>
        </p:spPr>
        <p:txBody>
          <a:bodyPr wrap="square" rtlCol="0">
            <a:spAutoFit/>
          </a:bodyPr>
          <a:lstStyle/>
          <a:p>
            <a:r>
              <a:rPr lang="en-US" b="1" dirty="0">
                <a:solidFill>
                  <a:srgbClr val="FF0000"/>
                </a:solidFill>
                <a:latin typeface="Times New Roman" panose="02020603050405020304" pitchFamily="18" charset="0"/>
                <a:cs typeface="Times New Roman" panose="02020603050405020304" pitchFamily="18" charset="0"/>
              </a:rPr>
              <a:t>The aperture function introduced by Ronchi ruling can be represented by a periodic step function</a:t>
            </a:r>
          </a:p>
        </p:txBody>
      </p:sp>
      <p:cxnSp>
        <p:nvCxnSpPr>
          <p:cNvPr id="12" name="Straight Arrow Connector 11">
            <a:extLst>
              <a:ext uri="{FF2B5EF4-FFF2-40B4-BE49-F238E27FC236}">
                <a16:creationId xmlns:a16="http://schemas.microsoft.com/office/drawing/2014/main" id="{1775DE73-E35F-4A2C-947F-D0ED0305BAD3}"/>
              </a:ext>
            </a:extLst>
          </p:cNvPr>
          <p:cNvCxnSpPr/>
          <p:nvPr/>
        </p:nvCxnSpPr>
        <p:spPr>
          <a:xfrm flipH="1">
            <a:off x="5095875" y="1025267"/>
            <a:ext cx="1143002" cy="37490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6713426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515155" y="3567448"/>
            <a:ext cx="11771290" cy="2888130"/>
          </a:xfrm>
        </p:spPr>
        <p:txBody>
          <a:bodyPr>
            <a:normAutofit/>
          </a:bodyPr>
          <a:lstStyle/>
          <a:p>
            <a:pPr>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Suppose the spectrum of bright spots are aligned along the Y-axis.</a:t>
            </a:r>
          </a:p>
          <a:p>
            <a:pPr>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According to the grating equation,                                                where </a:t>
            </a:r>
            <a:r>
              <a:rPr lang="en-US" i="1" dirty="0">
                <a:latin typeface="Times New Roman" panose="02020603050405020304" pitchFamily="18" charset="0"/>
                <a:cs typeface="Times New Roman" panose="02020603050405020304" pitchFamily="18" charset="0"/>
              </a:rPr>
              <a:t>d</a:t>
            </a:r>
            <a:r>
              <a:rPr lang="en-US" dirty="0">
                <a:latin typeface="Times New Roman" panose="02020603050405020304" pitchFamily="18" charset="0"/>
                <a:cs typeface="Times New Roman" panose="02020603050405020304" pitchFamily="18" charset="0"/>
              </a:rPr>
              <a:t> is the spatial period of the ruling and</a:t>
            </a:r>
          </a:p>
          <a:p>
            <a:pPr marL="0" indent="0">
              <a:buNone/>
            </a:pPr>
            <a:r>
              <a:rPr lang="en-US" dirty="0">
                <a:latin typeface="Times New Roman" panose="02020603050405020304" pitchFamily="18" charset="0"/>
                <a:cs typeface="Times New Roman" panose="02020603050405020304" pitchFamily="18" charset="0"/>
              </a:rPr>
              <a:t>                                                                                                         </a:t>
            </a:r>
            <a:r>
              <a:rPr lang="en-US" i="1" dirty="0">
                <a:latin typeface="Times New Roman" panose="02020603050405020304" pitchFamily="18" charset="0"/>
                <a:cs typeface="Times New Roman" panose="02020603050405020304" pitchFamily="18" charset="0"/>
              </a:rPr>
              <a:t>f</a:t>
            </a:r>
            <a:r>
              <a:rPr lang="en-US" dirty="0">
                <a:latin typeface="Times New Roman" panose="02020603050405020304" pitchFamily="18" charset="0"/>
                <a:cs typeface="Times New Roman" panose="02020603050405020304" pitchFamily="18" charset="0"/>
              </a:rPr>
              <a:t> is the focal length of the transform lens.</a:t>
            </a:r>
          </a:p>
          <a:p>
            <a:pPr marL="0" indent="0">
              <a:buNone/>
            </a:pPr>
            <a:endParaRPr lang="en-US"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Spots appear at distances </a:t>
            </a:r>
            <a:r>
              <a:rPr lang="en-US" i="1" dirty="0" err="1">
                <a:latin typeface="Times New Roman" panose="02020603050405020304" pitchFamily="18" charset="0"/>
                <a:cs typeface="Times New Roman" panose="02020603050405020304" pitchFamily="18" charset="0"/>
              </a:rPr>
              <a:t>Y</a:t>
            </a:r>
            <a:r>
              <a:rPr lang="en-US" baseline="-25000" dirty="0" err="1">
                <a:latin typeface="Times New Roman" panose="02020603050405020304" pitchFamily="18" charset="0"/>
                <a:cs typeface="Times New Roman" panose="02020603050405020304" pitchFamily="18" charset="0"/>
              </a:rPr>
              <a:t>m</a:t>
            </a:r>
            <a:r>
              <a:rPr lang="en-US" dirty="0">
                <a:latin typeface="Times New Roman" panose="02020603050405020304" pitchFamily="18" charset="0"/>
                <a:cs typeface="Times New Roman" panose="02020603050405020304" pitchFamily="18" charset="0"/>
              </a:rPr>
              <a:t> from the optical axis is given by </a:t>
            </a:r>
          </a:p>
          <a:p>
            <a:pPr>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DBB7DABF-E257-4D55-B1A2-852BA05FD8E5}" type="slidenum">
              <a:rPr lang="en-US" smtClean="0"/>
              <a:t>35</a:t>
            </a:fld>
            <a:endParaRPr lang="en-US"/>
          </a:p>
        </p:txBody>
      </p:sp>
      <p:pic>
        <p:nvPicPr>
          <p:cNvPr id="5" name="Picture 4"/>
          <p:cNvPicPr>
            <a:picLocks noChangeAspect="1"/>
          </p:cNvPicPr>
          <p:nvPr/>
        </p:nvPicPr>
        <p:blipFill>
          <a:blip r:embed="rId2"/>
          <a:stretch>
            <a:fillRect/>
          </a:stretch>
        </p:blipFill>
        <p:spPr>
          <a:xfrm>
            <a:off x="1687506" y="-78765"/>
            <a:ext cx="7992739" cy="3740625"/>
          </a:xfrm>
          <a:prstGeom prst="rect">
            <a:avLst/>
          </a:prstGeom>
        </p:spPr>
      </p:pic>
      <p:sp>
        <p:nvSpPr>
          <p:cNvPr id="6" name="Rectangle 5"/>
          <p:cNvSpPr/>
          <p:nvPr/>
        </p:nvSpPr>
        <p:spPr>
          <a:xfrm>
            <a:off x="2292440" y="6455578"/>
            <a:ext cx="9607639" cy="369332"/>
          </a:xfrm>
          <a:prstGeom prst="rect">
            <a:avLst/>
          </a:prstGeom>
        </p:spPr>
        <p:txBody>
          <a:bodyPr wrap="square">
            <a:spAutoFit/>
          </a:bodyPr>
          <a:lstStyle/>
          <a:p>
            <a:r>
              <a:rPr lang="en-US" dirty="0"/>
              <a:t>http://iopscience.iop.org/article/10.1088/0031-9120/29/3/003/pdf</a:t>
            </a:r>
          </a:p>
        </p:txBody>
      </p:sp>
      <mc:AlternateContent xmlns:mc="http://schemas.openxmlformats.org/markup-compatibility/2006" xmlns:a14="http://schemas.microsoft.com/office/drawing/2010/main">
        <mc:Choice Requires="a14">
          <p:sp>
            <p:nvSpPr>
              <p:cNvPr id="7" name="Object 6"/>
              <p:cNvSpPr txBox="1"/>
              <p:nvPr/>
            </p:nvSpPr>
            <p:spPr>
              <a:xfrm>
                <a:off x="4445000" y="3975100"/>
                <a:ext cx="2476500" cy="768350"/>
              </a:xfrm>
              <a:prstGeom prst="rect">
                <a:avLst/>
              </a:prstGeom>
              <a:solidFill>
                <a:srgbClr val="FFFF00"/>
              </a:solidFill>
            </p:spPr>
            <p:txBody>
              <a:bodyPr>
                <a:normAutofit/>
              </a:bodyPr>
              <a:lstStyle/>
              <a:p>
                <a:pPr/>
                <a14:m>
                  <m:oMathPara xmlns:m="http://schemas.openxmlformats.org/officeDocument/2006/math">
                    <m:oMathParaPr>
                      <m:jc m:val="left"/>
                    </m:oMathParaPr>
                    <m:oMath xmlns:m="http://schemas.openxmlformats.org/officeDocument/2006/math">
                      <m:r>
                        <a:rPr lang="en-US" i="1">
                          <a:solidFill>
                            <a:srgbClr val="000000"/>
                          </a:solidFill>
                          <a:latin typeface="Cambria Math" panose="02040503050406030204" pitchFamily="18" charset="0"/>
                        </a:rPr>
                        <m:t>𝑚</m:t>
                      </m:r>
                      <m:r>
                        <a:rPr lang="en-US" i="1">
                          <a:solidFill>
                            <a:srgbClr val="000000"/>
                          </a:solidFill>
                          <a:latin typeface="Cambria Math" panose="02040503050406030204" pitchFamily="18" charset="0"/>
                        </a:rPr>
                        <m:t>𝜆</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𝑑</m:t>
                      </m:r>
                      <m:func>
                        <m:funcPr>
                          <m:ctrlPr>
                            <a:rPr lang="en-US" i="1">
                              <a:solidFill>
                                <a:srgbClr val="000000"/>
                              </a:solidFill>
                              <a:latin typeface="Cambria Math" panose="02040503050406030204" pitchFamily="18" charset="0"/>
                            </a:rPr>
                          </m:ctrlPr>
                        </m:funcPr>
                        <m:fName>
                          <m:r>
                            <m:rPr>
                              <m:sty m:val="p"/>
                            </m:rPr>
                            <a:rPr lang="en-US" i="0">
                              <a:solidFill>
                                <a:srgbClr val="000000"/>
                              </a:solidFill>
                              <a:latin typeface="Cambria Math" panose="02040503050406030204" pitchFamily="18" charset="0"/>
                            </a:rPr>
                            <m:t>sin</m:t>
                          </m:r>
                        </m:fName>
                        <m:e>
                          <m:r>
                            <a:rPr lang="en-US" i="1">
                              <a:solidFill>
                                <a:srgbClr val="000000"/>
                              </a:solidFill>
                              <a:latin typeface="Cambria Math" panose="02040503050406030204" pitchFamily="18" charset="0"/>
                            </a:rPr>
                            <m:t>𝜃</m:t>
                          </m:r>
                        </m:e>
                      </m:func>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𝑑</m:t>
                      </m:r>
                      <m:f>
                        <m:fPr>
                          <m:ctrlPr>
                            <a:rPr lang="en-US" i="1">
                              <a:solidFill>
                                <a:srgbClr val="000000"/>
                              </a:solidFill>
                              <a:latin typeface="Cambria Math" panose="02040503050406030204" pitchFamily="18" charset="0"/>
                            </a:rPr>
                          </m:ctrlPr>
                        </m:fPr>
                        <m:num>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𝑌</m:t>
                              </m:r>
                            </m:e>
                            <m:sub>
                              <m:r>
                                <a:rPr lang="en-US" i="1">
                                  <a:solidFill>
                                    <a:srgbClr val="000000"/>
                                  </a:solidFill>
                                  <a:latin typeface="Cambria Math" panose="02040503050406030204" pitchFamily="18" charset="0"/>
                                </a:rPr>
                                <m:t>𝑚</m:t>
                              </m:r>
                            </m:sub>
                          </m:sSub>
                        </m:num>
                        <m:den>
                          <m:r>
                            <a:rPr lang="en-US" i="1">
                              <a:solidFill>
                                <a:srgbClr val="000000"/>
                              </a:solidFill>
                              <a:latin typeface="Cambria Math" panose="02040503050406030204" pitchFamily="18" charset="0"/>
                            </a:rPr>
                            <m:t>𝑓</m:t>
                          </m:r>
                        </m:den>
                      </m:f>
                    </m:oMath>
                  </m:oMathPara>
                </a14:m>
                <a:endParaRPr lang="en-US" dirty="0"/>
              </a:p>
            </p:txBody>
          </p:sp>
        </mc:Choice>
        <mc:Fallback xmlns="">
          <p:sp>
            <p:nvSpPr>
              <p:cNvPr id="7" name="Object 6"/>
              <p:cNvSpPr txBox="1">
                <a:spLocks noRot="1" noChangeAspect="1" noMove="1" noResize="1" noEditPoints="1" noAdjustHandles="1" noChangeArrowheads="1" noChangeShapeType="1" noTextEdit="1"/>
              </p:cNvSpPr>
              <p:nvPr/>
            </p:nvSpPr>
            <p:spPr>
              <a:xfrm>
                <a:off x="4445000" y="3975100"/>
                <a:ext cx="2476500" cy="768350"/>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Object 7"/>
              <p:cNvSpPr txBox="1"/>
              <p:nvPr/>
            </p:nvSpPr>
            <p:spPr>
              <a:xfrm>
                <a:off x="7303052" y="5192361"/>
                <a:ext cx="1701800" cy="773112"/>
              </a:xfrm>
              <a:prstGeom prst="rect">
                <a:avLst/>
              </a:prstGeom>
              <a:solidFill>
                <a:srgbClr val="FFFF00"/>
              </a:solidFill>
            </p:spPr>
            <p:txBody>
              <a:bodyPr>
                <a:normAutofit/>
              </a:bodyPr>
              <a:lstStyle/>
              <a:p>
                <a:pPr/>
                <a14:m>
                  <m:oMathPara xmlns:m="http://schemas.openxmlformats.org/officeDocument/2006/math">
                    <m:oMathParaPr>
                      <m:jc m:val="left"/>
                    </m:oMathParaPr>
                    <m:oMath xmlns:m="http://schemas.openxmlformats.org/officeDocument/2006/math">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𝑌</m:t>
                          </m:r>
                        </m:e>
                        <m:sub>
                          <m:r>
                            <a:rPr lang="en-US" i="1">
                              <a:solidFill>
                                <a:srgbClr val="000000"/>
                              </a:solidFill>
                              <a:latin typeface="Cambria Math" panose="02040503050406030204" pitchFamily="18" charset="0"/>
                            </a:rPr>
                            <m:t>𝑚</m:t>
                          </m:r>
                        </m:sub>
                      </m:sSub>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𝑚</m:t>
                      </m:r>
                      <m:d>
                        <m:dPr>
                          <m:ctrlPr>
                            <a:rPr lang="en-US" i="1">
                              <a:solidFill>
                                <a:srgbClr val="000000"/>
                              </a:solidFill>
                              <a:latin typeface="Cambria Math" panose="02040503050406030204" pitchFamily="18" charset="0"/>
                            </a:rPr>
                          </m:ctrlPr>
                        </m:dPr>
                        <m:e>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𝜆</m:t>
                              </m:r>
                              <m:r>
                                <a:rPr lang="en-US" i="1">
                                  <a:solidFill>
                                    <a:srgbClr val="000000"/>
                                  </a:solidFill>
                                  <a:latin typeface="Cambria Math" panose="02040503050406030204" pitchFamily="18" charset="0"/>
                                </a:rPr>
                                <m:t>𝑓</m:t>
                              </m:r>
                            </m:num>
                            <m:den>
                              <m:r>
                                <a:rPr lang="en-US" i="1">
                                  <a:solidFill>
                                    <a:srgbClr val="000000"/>
                                  </a:solidFill>
                                  <a:latin typeface="Cambria Math" panose="02040503050406030204" pitchFamily="18" charset="0"/>
                                </a:rPr>
                                <m:t>𝑑</m:t>
                              </m:r>
                            </m:den>
                          </m:f>
                        </m:e>
                      </m:d>
                    </m:oMath>
                  </m:oMathPara>
                </a14:m>
                <a:endParaRPr lang="en-US" dirty="0"/>
              </a:p>
            </p:txBody>
          </p:sp>
        </mc:Choice>
        <mc:Fallback xmlns="">
          <p:sp>
            <p:nvSpPr>
              <p:cNvPr id="8" name="Object 7"/>
              <p:cNvSpPr txBox="1">
                <a:spLocks noRot="1" noChangeAspect="1" noMove="1" noResize="1" noEditPoints="1" noAdjustHandles="1" noChangeArrowheads="1" noChangeShapeType="1" noTextEdit="1"/>
              </p:cNvSpPr>
              <p:nvPr/>
            </p:nvSpPr>
            <p:spPr>
              <a:xfrm>
                <a:off x="7303052" y="5192361"/>
                <a:ext cx="1701800" cy="773112"/>
              </a:xfrm>
              <a:prstGeom prst="rect">
                <a:avLst/>
              </a:prstGeom>
              <a:blipFill>
                <a:blip r:embed="rId4"/>
                <a:stretch>
                  <a:fillRect/>
                </a:stretch>
              </a:blipFill>
            </p:spPr>
            <p:txBody>
              <a:bodyPr/>
              <a:lstStyle/>
              <a:p>
                <a:r>
                  <a:rPr lang="en-US">
                    <a:noFill/>
                  </a:rPr>
                  <a:t> </a:t>
                </a:r>
              </a:p>
            </p:txBody>
          </p:sp>
        </mc:Fallback>
      </mc:AlternateContent>
      <p:cxnSp>
        <p:nvCxnSpPr>
          <p:cNvPr id="10" name="Straight Arrow Connector 9"/>
          <p:cNvCxnSpPr/>
          <p:nvPr/>
        </p:nvCxnSpPr>
        <p:spPr>
          <a:xfrm flipV="1">
            <a:off x="8083826" y="1258957"/>
            <a:ext cx="662609" cy="25179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8746435" y="974579"/>
            <a:ext cx="516834" cy="461665"/>
          </a:xfrm>
          <a:prstGeom prst="rect">
            <a:avLst/>
          </a:prstGeom>
          <a:noFill/>
        </p:spPr>
        <p:txBody>
          <a:bodyPr wrap="square" rtlCol="0">
            <a:spAutoFit/>
          </a:bodyPr>
          <a:lstStyle/>
          <a:p>
            <a:r>
              <a:rPr lang="en-US" sz="2400" dirty="0">
                <a:solidFill>
                  <a:srgbClr val="FF0000"/>
                </a:solidFill>
                <a:latin typeface="Times New Roman" panose="02020603050405020304" pitchFamily="18" charset="0"/>
                <a:cs typeface="Times New Roman" panose="02020603050405020304" pitchFamily="18" charset="0"/>
              </a:rPr>
              <a:t>y</a:t>
            </a:r>
          </a:p>
        </p:txBody>
      </p:sp>
      <p:sp>
        <p:nvSpPr>
          <p:cNvPr id="12" name="TextBox 11"/>
          <p:cNvSpPr txBox="1"/>
          <p:nvPr/>
        </p:nvSpPr>
        <p:spPr>
          <a:xfrm>
            <a:off x="8415130" y="2220992"/>
            <a:ext cx="1669774" cy="369332"/>
          </a:xfrm>
          <a:prstGeom prst="rect">
            <a:avLst/>
          </a:prstGeom>
          <a:noFill/>
        </p:spPr>
        <p:txBody>
          <a:bodyPr wrap="square" rtlCol="0">
            <a:spAutoFit/>
          </a:bodyPr>
          <a:lstStyle/>
          <a:p>
            <a:r>
              <a:rPr lang="en-US" dirty="0">
                <a:solidFill>
                  <a:srgbClr val="FF0000"/>
                </a:solidFill>
                <a:latin typeface="Times New Roman" panose="02020603050405020304" pitchFamily="18" charset="0"/>
                <a:cs typeface="Times New Roman" panose="02020603050405020304" pitchFamily="18" charset="0"/>
              </a:rPr>
              <a:t>Optical axis</a:t>
            </a:r>
          </a:p>
        </p:txBody>
      </p:sp>
      <p:cxnSp>
        <p:nvCxnSpPr>
          <p:cNvPr id="14" name="Straight Arrow Connector 13"/>
          <p:cNvCxnSpPr/>
          <p:nvPr/>
        </p:nvCxnSpPr>
        <p:spPr>
          <a:xfrm flipH="1" flipV="1">
            <a:off x="8083826" y="2292626"/>
            <a:ext cx="291548" cy="10601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156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109183"/>
            <a:ext cx="10058400" cy="682388"/>
          </a:xfrm>
        </p:spPr>
        <p:txBody>
          <a:bodyPr>
            <a:normAutofit fontScale="90000"/>
          </a:bodyPr>
          <a:lstStyle/>
          <a:p>
            <a:r>
              <a:rPr lang="en-US" b="1" dirty="0">
                <a:latin typeface="Times New Roman" panose="02020603050405020304" pitchFamily="18" charset="0"/>
                <a:cs typeface="Times New Roman" panose="02020603050405020304" pitchFamily="18" charset="0"/>
              </a:rPr>
              <a:t>Revisit </a:t>
            </a:r>
            <a:r>
              <a:rPr lang="en-US" b="1" dirty="0" err="1">
                <a:latin typeface="Times New Roman" panose="02020603050405020304" pitchFamily="18" charset="0"/>
                <a:cs typeface="Times New Roman" panose="02020603050405020304" pitchFamily="18" charset="0"/>
              </a:rPr>
              <a:t>Fraunhofer</a:t>
            </a:r>
            <a:r>
              <a:rPr lang="en-US" b="1" dirty="0">
                <a:latin typeface="Times New Roman" panose="02020603050405020304" pitchFamily="18" charset="0"/>
                <a:cs typeface="Times New Roman" panose="02020603050405020304" pitchFamily="18" charset="0"/>
              </a:rPr>
              <a:t> diffraction</a:t>
            </a:r>
          </a:p>
        </p:txBody>
      </p:sp>
      <p:sp>
        <p:nvSpPr>
          <p:cNvPr id="3" name="Content Placeholder 2"/>
          <p:cNvSpPr>
            <a:spLocks noGrp="1"/>
          </p:cNvSpPr>
          <p:nvPr>
            <p:ph idx="1"/>
          </p:nvPr>
        </p:nvSpPr>
        <p:spPr>
          <a:xfrm>
            <a:off x="246470" y="731836"/>
            <a:ext cx="11760019" cy="5910511"/>
          </a:xfrm>
          <a:solidFill>
            <a:schemeClr val="bg1"/>
          </a:solidFill>
        </p:spPr>
        <p:txBody>
          <a:bodyPr>
            <a:normAutofit/>
          </a:bodyPr>
          <a:lstStyle/>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Recall 2D Fourier transform</a:t>
            </a:r>
          </a:p>
          <a:p>
            <a:pPr>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This shows that the </a:t>
            </a:r>
            <a:r>
              <a:rPr lang="en-US" sz="2400" b="1" dirty="0">
                <a:latin typeface="Times New Roman" panose="02020603050405020304" pitchFamily="18" charset="0"/>
                <a:cs typeface="Times New Roman" panose="02020603050405020304" pitchFamily="18" charset="0"/>
              </a:rPr>
              <a:t>amplitude distribution </a:t>
            </a:r>
            <a:r>
              <a:rPr lang="en-US" sz="2400" dirty="0">
                <a:latin typeface="Times New Roman" panose="02020603050405020304" pitchFamily="18" charset="0"/>
                <a:cs typeface="Times New Roman" panose="02020603050405020304" pitchFamily="18" charset="0"/>
              </a:rPr>
              <a:t>or </a:t>
            </a:r>
            <a:r>
              <a:rPr lang="en-US" sz="2400" b="1" dirty="0" err="1">
                <a:latin typeface="Times New Roman" panose="02020603050405020304" pitchFamily="18" charset="0"/>
                <a:cs typeface="Times New Roman" panose="02020603050405020304" pitchFamily="18" charset="0"/>
              </a:rPr>
              <a:t>Fraunhofer</a:t>
            </a:r>
            <a:r>
              <a:rPr lang="en-US" sz="2400" b="1" dirty="0">
                <a:latin typeface="Times New Roman" panose="02020603050405020304" pitchFamily="18" charset="0"/>
                <a:cs typeface="Times New Roman" panose="02020603050405020304" pitchFamily="18" charset="0"/>
              </a:rPr>
              <a:t> diffraction pattern  </a:t>
            </a:r>
            <a:r>
              <a:rPr lang="en-US" sz="2400" i="1" dirty="0" err="1">
                <a:latin typeface="Times New Roman" panose="02020603050405020304" pitchFamily="18" charset="0"/>
                <a:cs typeface="Times New Roman" panose="02020603050405020304" pitchFamily="18" charset="0"/>
              </a:rPr>
              <a:t>A</a:t>
            </a:r>
            <a:r>
              <a:rPr lang="en-US" sz="2400" baseline="-25000" dirty="0" err="1">
                <a:latin typeface="Times New Roman" panose="02020603050405020304" pitchFamily="18" charset="0"/>
                <a:cs typeface="Times New Roman" panose="02020603050405020304" pitchFamily="18" charset="0"/>
              </a:rPr>
              <a:t>p</a:t>
            </a:r>
            <a:r>
              <a:rPr lang="en-US" sz="2400"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k</a:t>
            </a:r>
            <a:r>
              <a:rPr lang="en-US" sz="2400" baseline="-25000" dirty="0" err="1">
                <a:latin typeface="Times New Roman" panose="02020603050405020304" pitchFamily="18" charset="0"/>
                <a:cs typeface="Times New Roman" panose="02020603050405020304" pitchFamily="18" charset="0"/>
              </a:rPr>
              <a:t>X</a:t>
            </a:r>
            <a:r>
              <a:rPr lang="en-US" sz="2400" dirty="0" err="1">
                <a:latin typeface="Times New Roman" panose="02020603050405020304" pitchFamily="18" charset="0"/>
                <a:cs typeface="Times New Roman" panose="02020603050405020304" pitchFamily="18" charset="0"/>
              </a:rPr>
              <a:t>,</a:t>
            </a:r>
            <a:r>
              <a:rPr lang="en-US" sz="2400" i="1" dirty="0" err="1">
                <a:latin typeface="Times New Roman" panose="02020603050405020304" pitchFamily="18" charset="0"/>
                <a:cs typeface="Times New Roman" panose="02020603050405020304" pitchFamily="18" charset="0"/>
              </a:rPr>
              <a:t>k</a:t>
            </a:r>
            <a:r>
              <a:rPr lang="en-US" sz="2400" baseline="-25000" dirty="0" err="1">
                <a:latin typeface="Times New Roman" panose="02020603050405020304" pitchFamily="18" charset="0"/>
                <a:cs typeface="Times New Roman" panose="02020603050405020304" pitchFamily="18" charset="0"/>
              </a:rPr>
              <a:t>Y</a:t>
            </a:r>
            <a:r>
              <a:rPr lang="en-US" sz="2400" dirty="0">
                <a:latin typeface="Times New Roman" panose="02020603050405020304" pitchFamily="18" charset="0"/>
                <a:cs typeface="Times New Roman" panose="02020603050405020304" pitchFamily="18" charset="0"/>
              </a:rPr>
              <a:t>) actually is the </a:t>
            </a:r>
            <a:r>
              <a:rPr lang="en-US" sz="2400" b="1" dirty="0">
                <a:solidFill>
                  <a:srgbClr val="FF0000"/>
                </a:solidFill>
                <a:latin typeface="Times New Roman" panose="02020603050405020304" pitchFamily="18" charset="0"/>
                <a:cs typeface="Times New Roman" panose="02020603050405020304" pitchFamily="18" charset="0"/>
              </a:rPr>
              <a:t>2D</a:t>
            </a:r>
            <a:r>
              <a:rPr lang="en-US" sz="2400" dirty="0">
                <a:latin typeface="Times New Roman" panose="02020603050405020304" pitchFamily="18" charset="0"/>
                <a:cs typeface="Times New Roman" panose="02020603050405020304" pitchFamily="18" charset="0"/>
              </a:rPr>
              <a:t> </a:t>
            </a:r>
            <a:r>
              <a:rPr lang="en-US" sz="2400" b="1" dirty="0">
                <a:solidFill>
                  <a:srgbClr val="FF0000"/>
                </a:solidFill>
                <a:latin typeface="Times New Roman" panose="02020603050405020304" pitchFamily="18" charset="0"/>
                <a:cs typeface="Times New Roman" panose="02020603050405020304" pitchFamily="18" charset="0"/>
              </a:rPr>
              <a:t>Fourier transform </a:t>
            </a:r>
            <a:r>
              <a:rPr lang="en-US" sz="2400" dirty="0">
                <a:latin typeface="Times New Roman" panose="02020603050405020304" pitchFamily="18" charset="0"/>
                <a:cs typeface="Times New Roman" panose="02020603050405020304" pitchFamily="18" charset="0"/>
              </a:rPr>
              <a:t>of the </a:t>
            </a:r>
            <a:r>
              <a:rPr lang="en-US" sz="2400" b="1" dirty="0">
                <a:latin typeface="Times New Roman" panose="02020603050405020304" pitchFamily="18" charset="0"/>
                <a:cs typeface="Times New Roman" panose="02020603050405020304" pitchFamily="18" charset="0"/>
              </a:rPr>
              <a:t>aperture function </a:t>
            </a:r>
            <a:r>
              <a:rPr lang="en-US" sz="2400" i="1" dirty="0">
                <a:latin typeface="Times New Roman" panose="02020603050405020304" pitchFamily="18" charset="0"/>
                <a:cs typeface="Times New Roman" panose="02020603050405020304" pitchFamily="18" charset="0"/>
              </a:rPr>
              <a:t>E</a:t>
            </a:r>
            <a:r>
              <a:rPr lang="en-US" sz="2400" baseline="-25000" dirty="0">
                <a:latin typeface="Times New Roman" panose="02020603050405020304" pitchFamily="18" charset="0"/>
                <a:cs typeface="Times New Roman" panose="02020603050405020304" pitchFamily="18" charset="0"/>
              </a:rPr>
              <a:t>A  </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x,y</a:t>
            </a:r>
            <a:r>
              <a:rPr lang="en-US" sz="2400" dirty="0">
                <a:latin typeface="Times New Roman" panose="02020603050405020304" pitchFamily="18" charset="0"/>
                <a:cs typeface="Times New Roman" panose="02020603050405020304" pitchFamily="18" charset="0"/>
              </a:rPr>
              <a:t>).</a:t>
            </a:r>
          </a:p>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Also, recall the </a:t>
            </a:r>
            <a:r>
              <a:rPr lang="en-US" sz="2400" b="1" dirty="0">
                <a:solidFill>
                  <a:srgbClr val="FF0000"/>
                </a:solidFill>
                <a:latin typeface="Times New Roman" panose="02020603050405020304" pitchFamily="18" charset="0"/>
                <a:cs typeface="Times New Roman" panose="02020603050405020304" pitchFamily="18" charset="0"/>
              </a:rPr>
              <a:t>angular spatial frequencies</a:t>
            </a:r>
            <a:r>
              <a:rPr lang="en-US" sz="2400" dirty="0">
                <a:latin typeface="Times New Roman" panose="02020603050405020304" pitchFamily="18" charset="0"/>
                <a:cs typeface="Times New Roman" panose="02020603050405020304" pitchFamily="18" charset="0"/>
              </a:rPr>
              <a:t>,</a:t>
            </a:r>
          </a:p>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Under this circumstance, the amplitude distribution is focused on y axis only and  distance </a:t>
            </a:r>
            <a:r>
              <a:rPr lang="en-US" sz="2400" i="1" dirty="0">
                <a:latin typeface="Times New Roman" panose="02020603050405020304" pitchFamily="18" charset="0"/>
                <a:cs typeface="Times New Roman" panose="02020603050405020304" pitchFamily="18" charset="0"/>
              </a:rPr>
              <a:t>r</a:t>
            </a:r>
            <a:r>
              <a:rPr lang="en-US" sz="2400" baseline="-25000" dirty="0">
                <a:latin typeface="Times New Roman" panose="02020603050405020304" pitchFamily="18" charset="0"/>
                <a:cs typeface="Times New Roman" panose="02020603050405020304" pitchFamily="18" charset="0"/>
              </a:rPr>
              <a:t>0</a:t>
            </a:r>
            <a:r>
              <a:rPr lang="en-US" sz="2400" dirty="0">
                <a:latin typeface="Times New Roman" panose="02020603050405020304" pitchFamily="18" charset="0"/>
                <a:cs typeface="Times New Roman" panose="02020603050405020304" pitchFamily="18" charset="0"/>
              </a:rPr>
              <a:t> is replaced by the focal length </a:t>
            </a:r>
            <a:r>
              <a:rPr lang="en-US" sz="2400" i="1" dirty="0">
                <a:latin typeface="Times New Roman" panose="02020603050405020304" pitchFamily="18" charset="0"/>
                <a:cs typeface="Times New Roman" panose="02020603050405020304" pitchFamily="18" charset="0"/>
              </a:rPr>
              <a:t>f</a:t>
            </a:r>
            <a:r>
              <a:rPr lang="en-US" sz="2400" dirty="0">
                <a:latin typeface="Times New Roman" panose="02020603050405020304" pitchFamily="18" charset="0"/>
                <a:cs typeface="Times New Roman" panose="02020603050405020304" pitchFamily="18" charset="0"/>
              </a:rPr>
              <a:t>.</a:t>
            </a:r>
          </a:p>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angular spatial frequency becomes</a:t>
            </a:r>
          </a:p>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By definition, the angular spatial frequency may be written as</a:t>
            </a:r>
          </a:p>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This gives                   corresponding to the </a:t>
            </a:r>
            <a:r>
              <a:rPr lang="en-US" sz="2400" b="1" dirty="0">
                <a:solidFill>
                  <a:srgbClr val="FF0000"/>
                </a:solidFill>
                <a:latin typeface="Times New Roman" panose="02020603050405020304" pitchFamily="18" charset="0"/>
                <a:cs typeface="Times New Roman" panose="02020603050405020304" pitchFamily="18" charset="0"/>
              </a:rPr>
              <a:t>spectrum of spatial frequencies</a:t>
            </a:r>
            <a:r>
              <a:rPr lang="en-US" sz="2400" dirty="0">
                <a:latin typeface="Times New Roman" panose="02020603050405020304" pitchFamily="18" charset="0"/>
                <a:cs typeface="Times New Roman" panose="02020603050405020304" pitchFamily="18" charset="0"/>
              </a:rPr>
              <a:t> displayed in the </a:t>
            </a:r>
          </a:p>
          <a:p>
            <a:pPr marL="0" indent="0">
              <a:buNone/>
            </a:pPr>
            <a:r>
              <a:rPr lang="en-US" sz="2400" dirty="0">
                <a:latin typeface="Times New Roman" panose="02020603050405020304" pitchFamily="18" charset="0"/>
                <a:cs typeface="Times New Roman" panose="02020603050405020304" pitchFamily="18" charset="0"/>
              </a:rPr>
              <a:t>diffraction pattern.</a:t>
            </a:r>
          </a:p>
        </p:txBody>
      </p:sp>
      <p:sp>
        <p:nvSpPr>
          <p:cNvPr id="4" name="Slide Number Placeholder 3"/>
          <p:cNvSpPr>
            <a:spLocks noGrp="1"/>
          </p:cNvSpPr>
          <p:nvPr>
            <p:ph type="sldNum" sz="quarter" idx="12"/>
          </p:nvPr>
        </p:nvSpPr>
        <p:spPr/>
        <p:txBody>
          <a:bodyPr/>
          <a:lstStyle/>
          <a:p>
            <a:fld id="{63B05E86-07BE-43B8-8130-896D23496EBB}" type="slidenum">
              <a:rPr lang="en-US" smtClean="0"/>
              <a:t>36</a:t>
            </a:fld>
            <a:endParaRPr lang="en-US"/>
          </a:p>
        </p:txBody>
      </p:sp>
      <p:graphicFrame>
        <p:nvGraphicFramePr>
          <p:cNvPr id="6" name="Object 5"/>
          <p:cNvGraphicFramePr>
            <a:graphicFrameLocks noChangeAspect="1"/>
          </p:cNvGraphicFramePr>
          <p:nvPr/>
        </p:nvGraphicFramePr>
        <p:xfrm>
          <a:off x="5970519" y="2961649"/>
          <a:ext cx="2575672" cy="761503"/>
        </p:xfrm>
        <a:graphic>
          <a:graphicData uri="http://schemas.openxmlformats.org/presentationml/2006/ole">
            <mc:AlternateContent xmlns:mc="http://schemas.openxmlformats.org/markup-compatibility/2006">
              <mc:Choice xmlns:v="urn:schemas-microsoft-com:vml" Requires="v">
                <p:oleObj spid="_x0000_s15756" name="Equation" r:id="rId4" imgW="1460160" imgH="431640" progId="Equation.DSMT4">
                  <p:embed/>
                </p:oleObj>
              </mc:Choice>
              <mc:Fallback>
                <p:oleObj name="Equation" r:id="rId4" imgW="1460160" imgH="431640" progId="Equation.DSMT4">
                  <p:embed/>
                  <p:pic>
                    <p:nvPicPr>
                      <p:cNvPr id="6" name="Object 5"/>
                      <p:cNvPicPr/>
                      <p:nvPr/>
                    </p:nvPicPr>
                    <p:blipFill>
                      <a:blip r:embed="rId5"/>
                      <a:stretch>
                        <a:fillRect/>
                      </a:stretch>
                    </p:blipFill>
                    <p:spPr>
                      <a:xfrm>
                        <a:off x="5970519" y="2961649"/>
                        <a:ext cx="2575672" cy="761503"/>
                      </a:xfrm>
                      <a:prstGeom prst="rect">
                        <a:avLst/>
                      </a:prstGeom>
                    </p:spPr>
                  </p:pic>
                </p:oleObj>
              </mc:Fallback>
            </mc:AlternateContent>
          </a:graphicData>
        </a:graphic>
      </p:graphicFrame>
      <mc:AlternateContent xmlns:mc="http://schemas.openxmlformats.org/markup-compatibility/2006" xmlns:a14="http://schemas.microsoft.com/office/drawing/2010/main">
        <mc:Choice Requires="a14">
          <p:sp>
            <p:nvSpPr>
              <p:cNvPr id="7" name="Object 6"/>
              <p:cNvSpPr txBox="1"/>
              <p:nvPr/>
            </p:nvSpPr>
            <p:spPr>
              <a:xfrm>
                <a:off x="2716213" y="1295659"/>
                <a:ext cx="4760912" cy="682388"/>
              </a:xfrm>
              <a:prstGeom prst="rect">
                <a:avLst/>
              </a:prstGeom>
              <a:solidFill>
                <a:srgbClr val="FFFF00"/>
              </a:solidFill>
            </p:spPr>
            <p:txBody>
              <a:bodyPr>
                <a:normAutofit/>
              </a:bodyPr>
              <a:lstStyle/>
              <a:p>
                <a:pPr/>
                <a14:m>
                  <m:oMathPara xmlns:m="http://schemas.openxmlformats.org/officeDocument/2006/math">
                    <m:oMathParaPr>
                      <m:jc m:val="left"/>
                    </m:oMathParaPr>
                    <m:oMath xmlns:m="http://schemas.openxmlformats.org/officeDocument/2006/math">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𝐴</m:t>
                          </m:r>
                        </m:e>
                        <m:sub>
                          <m:r>
                            <a:rPr lang="en-US" i="1">
                              <a:solidFill>
                                <a:srgbClr val="000000"/>
                              </a:solidFill>
                              <a:latin typeface="Cambria Math" panose="02040503050406030204" pitchFamily="18" charset="0"/>
                            </a:rPr>
                            <m:t>𝑝</m:t>
                          </m:r>
                        </m:sub>
                      </m:sSub>
                      <m:d>
                        <m:dPr>
                          <m:ctrlPr>
                            <a:rPr lang="en-US" i="1">
                              <a:solidFill>
                                <a:srgbClr val="000000"/>
                              </a:solidFill>
                              <a:latin typeface="Cambria Math" panose="02040503050406030204" pitchFamily="18" charset="0"/>
                            </a:rPr>
                          </m:ctrlPr>
                        </m:dP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𝑘</m:t>
                              </m:r>
                            </m:e>
                            <m:sub>
                              <m:r>
                                <a:rPr lang="en-US" i="1">
                                  <a:solidFill>
                                    <a:srgbClr val="000000"/>
                                  </a:solidFill>
                                  <a:latin typeface="Cambria Math" panose="02040503050406030204" pitchFamily="18" charset="0"/>
                                </a:rPr>
                                <m:t>𝑋</m:t>
                              </m:r>
                            </m:sub>
                          </m:sSub>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𝑘</m:t>
                              </m:r>
                            </m:e>
                            <m:sub>
                              <m:r>
                                <a:rPr lang="en-US" i="1">
                                  <a:solidFill>
                                    <a:srgbClr val="000000"/>
                                  </a:solidFill>
                                  <a:latin typeface="Cambria Math" panose="02040503050406030204" pitchFamily="18" charset="0"/>
                                </a:rPr>
                                <m:t>𝑌</m:t>
                              </m:r>
                            </m:sub>
                          </m:sSub>
                        </m:e>
                      </m:d>
                      <m:r>
                        <a:rPr lang="en-US" i="1">
                          <a:solidFill>
                            <a:srgbClr val="000000"/>
                          </a:solidFill>
                          <a:latin typeface="Cambria Math" panose="02040503050406030204" pitchFamily="18" charset="0"/>
                        </a:rPr>
                        <m:t>=</m:t>
                      </m:r>
                      <m:nary>
                        <m:naryPr>
                          <m:chr m:val="∬"/>
                          <m:subHide m:val="on"/>
                          <m:supHide m:val="on"/>
                          <m:ctrlPr>
                            <a:rPr lang="en-US" i="1">
                              <a:solidFill>
                                <a:srgbClr val="000000"/>
                              </a:solidFill>
                              <a:latin typeface="Cambria Math" panose="02040503050406030204" pitchFamily="18" charset="0"/>
                            </a:rPr>
                          </m:ctrlPr>
                        </m:naryPr>
                        <m:sub/>
                        <m:sup/>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𝐸</m:t>
                              </m:r>
                            </m:e>
                            <m:sub>
                              <m:r>
                                <a:rPr lang="en-US" i="1">
                                  <a:solidFill>
                                    <a:srgbClr val="000000"/>
                                  </a:solidFill>
                                  <a:latin typeface="Cambria Math" panose="02040503050406030204" pitchFamily="18" charset="0"/>
                                </a:rPr>
                                <m:t>𝐴</m:t>
                              </m:r>
                            </m:sub>
                          </m:sSub>
                          <m:d>
                            <m:dPr>
                              <m:ctrlPr>
                                <a:rPr lang="en-US" i="1">
                                  <a:solidFill>
                                    <a:srgbClr val="000000"/>
                                  </a:solidFill>
                                  <a:latin typeface="Cambria Math" panose="02040503050406030204" pitchFamily="18" charset="0"/>
                                </a:rPr>
                              </m:ctrlPr>
                            </m:dPr>
                            <m:e>
                              <m:r>
                                <a:rPr lang="en-US" i="1">
                                  <a:solidFill>
                                    <a:srgbClr val="000000"/>
                                  </a:solidFill>
                                  <a:latin typeface="Cambria Math" panose="02040503050406030204" pitchFamily="18" charset="0"/>
                                </a:rPr>
                                <m:t>𝑥</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𝑦</m:t>
                              </m:r>
                            </m:e>
                          </m:d>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𝑒</m:t>
                              </m:r>
                            </m:e>
                            <m:sup>
                              <m:r>
                                <a:rPr lang="en-US" i="1">
                                  <a:solidFill>
                                    <a:srgbClr val="000000"/>
                                  </a:solidFill>
                                  <a:latin typeface="Cambria Math" panose="02040503050406030204" pitchFamily="18" charset="0"/>
                                </a:rPr>
                                <m:t>𝑖</m:t>
                              </m:r>
                              <m:d>
                                <m:dPr>
                                  <m:ctrlPr>
                                    <a:rPr lang="en-US" i="1">
                                      <a:solidFill>
                                        <a:srgbClr val="000000"/>
                                      </a:solidFill>
                                      <a:latin typeface="Cambria Math" panose="02040503050406030204" pitchFamily="18" charset="0"/>
                                    </a:rPr>
                                  </m:ctrlPr>
                                </m:dP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𝑘</m:t>
                                      </m:r>
                                    </m:e>
                                    <m:sub>
                                      <m:r>
                                        <a:rPr lang="en-US" i="1">
                                          <a:solidFill>
                                            <a:srgbClr val="000000"/>
                                          </a:solidFill>
                                          <a:latin typeface="Cambria Math" panose="02040503050406030204" pitchFamily="18" charset="0"/>
                                        </a:rPr>
                                        <m:t>𝑋</m:t>
                                      </m:r>
                                    </m:sub>
                                  </m:sSub>
                                  <m:r>
                                    <a:rPr lang="en-US" i="1">
                                      <a:solidFill>
                                        <a:srgbClr val="000000"/>
                                      </a:solidFill>
                                      <a:latin typeface="Cambria Math" panose="02040503050406030204" pitchFamily="18" charset="0"/>
                                    </a:rPr>
                                    <m:t>𝑥</m:t>
                                  </m:r>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𝑘</m:t>
                                      </m:r>
                                    </m:e>
                                    <m:sub>
                                      <m:r>
                                        <a:rPr lang="en-US" i="1">
                                          <a:solidFill>
                                            <a:srgbClr val="000000"/>
                                          </a:solidFill>
                                          <a:latin typeface="Cambria Math" panose="02040503050406030204" pitchFamily="18" charset="0"/>
                                        </a:rPr>
                                        <m:t>𝑌</m:t>
                                      </m:r>
                                    </m:sub>
                                  </m:sSub>
                                  <m:r>
                                    <a:rPr lang="en-US" i="1">
                                      <a:solidFill>
                                        <a:srgbClr val="000000"/>
                                      </a:solidFill>
                                      <a:latin typeface="Cambria Math" panose="02040503050406030204" pitchFamily="18" charset="0"/>
                                    </a:rPr>
                                    <m:t>𝑦</m:t>
                                  </m:r>
                                </m:e>
                              </m:d>
                            </m:sup>
                          </m:sSup>
                          <m:r>
                            <a:rPr lang="en-US" i="1">
                              <a:solidFill>
                                <a:srgbClr val="000000"/>
                              </a:solidFill>
                              <a:latin typeface="Cambria Math" panose="02040503050406030204" pitchFamily="18" charset="0"/>
                            </a:rPr>
                            <m:t>𝑑𝑥𝑑𝑦</m:t>
                          </m:r>
                        </m:e>
                      </m:nary>
                    </m:oMath>
                  </m:oMathPara>
                </a14:m>
                <a:endParaRPr lang="en-US" dirty="0"/>
              </a:p>
            </p:txBody>
          </p:sp>
        </mc:Choice>
        <mc:Fallback xmlns="">
          <p:sp>
            <p:nvSpPr>
              <p:cNvPr id="7" name="Object 6"/>
              <p:cNvSpPr txBox="1">
                <a:spLocks noRot="1" noChangeAspect="1" noMove="1" noResize="1" noEditPoints="1" noAdjustHandles="1" noChangeArrowheads="1" noChangeShapeType="1" noTextEdit="1"/>
              </p:cNvSpPr>
              <p:nvPr/>
            </p:nvSpPr>
            <p:spPr>
              <a:xfrm>
                <a:off x="2716213" y="1295659"/>
                <a:ext cx="4760912" cy="682388"/>
              </a:xfrm>
              <a:prstGeom prst="rect">
                <a:avLst/>
              </a:prstGeom>
              <a:blipFill>
                <a:blip r:embed="rId6"/>
                <a:stretch>
                  <a:fillRect/>
                </a:stretch>
              </a:blipFill>
            </p:spPr>
            <p:txBody>
              <a:bodyPr/>
              <a:lstStyle/>
              <a:p>
                <a:r>
                  <a:rPr lang="en-US">
                    <a:noFill/>
                  </a:rPr>
                  <a:t> </a:t>
                </a:r>
              </a:p>
            </p:txBody>
          </p:sp>
        </mc:Fallback>
      </mc:AlternateContent>
      <p:graphicFrame>
        <p:nvGraphicFramePr>
          <p:cNvPr id="9" name="Object 8"/>
          <p:cNvGraphicFramePr>
            <a:graphicFrameLocks noChangeAspect="1"/>
          </p:cNvGraphicFramePr>
          <p:nvPr/>
        </p:nvGraphicFramePr>
        <p:xfrm>
          <a:off x="5481129" y="4274672"/>
          <a:ext cx="985838" cy="738187"/>
        </p:xfrm>
        <a:graphic>
          <a:graphicData uri="http://schemas.openxmlformats.org/presentationml/2006/ole">
            <mc:AlternateContent xmlns:mc="http://schemas.openxmlformats.org/markup-compatibility/2006">
              <mc:Choice xmlns:v="urn:schemas-microsoft-com:vml" Requires="v">
                <p:oleObj spid="_x0000_s15757" name="Equation" r:id="rId7" imgW="558720" imgH="419040" progId="Equation.DSMT4">
                  <p:embed/>
                </p:oleObj>
              </mc:Choice>
              <mc:Fallback>
                <p:oleObj name="Equation" r:id="rId7" imgW="558720" imgH="419040" progId="Equation.DSMT4">
                  <p:embed/>
                  <p:pic>
                    <p:nvPicPr>
                      <p:cNvPr id="9" name="Object 8"/>
                      <p:cNvPicPr/>
                      <p:nvPr/>
                    </p:nvPicPr>
                    <p:blipFill>
                      <a:blip r:embed="rId8"/>
                      <a:stretch>
                        <a:fillRect/>
                      </a:stretch>
                    </p:blipFill>
                    <p:spPr>
                      <a:xfrm>
                        <a:off x="5481129" y="4274672"/>
                        <a:ext cx="985838" cy="738187"/>
                      </a:xfrm>
                      <a:prstGeom prst="rect">
                        <a:avLst/>
                      </a:prstGeom>
                    </p:spPr>
                  </p:pic>
                </p:oleObj>
              </mc:Fallback>
            </mc:AlternateContent>
          </a:graphicData>
        </a:graphic>
      </p:graphicFrame>
      <p:graphicFrame>
        <p:nvGraphicFramePr>
          <p:cNvPr id="10" name="Object 9"/>
          <p:cNvGraphicFramePr>
            <a:graphicFrameLocks noChangeAspect="1"/>
          </p:cNvGraphicFramePr>
          <p:nvPr/>
        </p:nvGraphicFramePr>
        <p:xfrm>
          <a:off x="8164513" y="4976954"/>
          <a:ext cx="1187450" cy="403225"/>
        </p:xfrm>
        <a:graphic>
          <a:graphicData uri="http://schemas.openxmlformats.org/presentationml/2006/ole">
            <mc:AlternateContent xmlns:mc="http://schemas.openxmlformats.org/markup-compatibility/2006">
              <mc:Choice xmlns:v="urn:schemas-microsoft-com:vml" Requires="v">
                <p:oleObj spid="_x0000_s15758" name="Equation" r:id="rId9" imgW="672840" imgH="228600" progId="Equation.DSMT4">
                  <p:embed/>
                </p:oleObj>
              </mc:Choice>
              <mc:Fallback>
                <p:oleObj name="Equation" r:id="rId9" imgW="672840" imgH="228600" progId="Equation.DSMT4">
                  <p:embed/>
                  <p:pic>
                    <p:nvPicPr>
                      <p:cNvPr id="10" name="Object 9"/>
                      <p:cNvPicPr/>
                      <p:nvPr/>
                    </p:nvPicPr>
                    <p:blipFill>
                      <a:blip r:embed="rId10"/>
                      <a:stretch>
                        <a:fillRect/>
                      </a:stretch>
                    </p:blipFill>
                    <p:spPr>
                      <a:xfrm>
                        <a:off x="8164513" y="4976954"/>
                        <a:ext cx="1187450" cy="403225"/>
                      </a:xfrm>
                      <a:prstGeom prst="rect">
                        <a:avLst/>
                      </a:prstGeom>
                    </p:spPr>
                  </p:pic>
                </p:oleObj>
              </mc:Fallback>
            </mc:AlternateContent>
          </a:graphicData>
        </a:graphic>
      </p:graphicFrame>
      <mc:AlternateContent xmlns:mc="http://schemas.openxmlformats.org/markup-compatibility/2006" xmlns:a14="http://schemas.microsoft.com/office/drawing/2010/main">
        <mc:Choice Requires="a14">
          <p:sp>
            <p:nvSpPr>
              <p:cNvPr id="11" name="Object 10"/>
              <p:cNvSpPr txBox="1"/>
              <p:nvPr/>
            </p:nvSpPr>
            <p:spPr>
              <a:xfrm>
                <a:off x="1800225" y="5296042"/>
                <a:ext cx="1039812" cy="682387"/>
              </a:xfrm>
              <a:prstGeom prst="rect">
                <a:avLst/>
              </a:prstGeom>
              <a:solidFill>
                <a:srgbClr val="FFFF00"/>
              </a:solidFill>
            </p:spPr>
            <p:txBody>
              <a:bodyPr>
                <a:normAutofit/>
              </a:bodyPr>
              <a:lstStyle/>
              <a:p>
                <a:pPr/>
                <a14:m>
                  <m:oMathPara xmlns:m="http://schemas.openxmlformats.org/officeDocument/2006/math">
                    <m:oMathParaPr>
                      <m:jc m:val="left"/>
                    </m:oMathParaPr>
                    <m:oMath xmlns:m="http://schemas.openxmlformats.org/officeDocument/2006/math">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𝜈</m:t>
                          </m:r>
                        </m:e>
                        <m:sub>
                          <m:r>
                            <a:rPr lang="en-US" i="1">
                              <a:solidFill>
                                <a:srgbClr val="000000"/>
                              </a:solidFill>
                              <a:latin typeface="Cambria Math" panose="02040503050406030204" pitchFamily="18" charset="0"/>
                            </a:rPr>
                            <m:t>𝑌</m:t>
                          </m:r>
                        </m:sub>
                      </m:sSub>
                      <m:r>
                        <a:rPr lang="en-US" i="1">
                          <a:solidFill>
                            <a:srgbClr val="000000"/>
                          </a:solidFill>
                          <a:latin typeface="Cambria Math" panose="02040503050406030204" pitchFamily="18" charset="0"/>
                        </a:rPr>
                        <m:t>=</m:t>
                      </m:r>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𝑚</m:t>
                          </m:r>
                        </m:num>
                        <m:den>
                          <m:r>
                            <a:rPr lang="en-US" i="1">
                              <a:solidFill>
                                <a:srgbClr val="000000"/>
                              </a:solidFill>
                              <a:latin typeface="Cambria Math" panose="02040503050406030204" pitchFamily="18" charset="0"/>
                            </a:rPr>
                            <m:t>𝑑</m:t>
                          </m:r>
                        </m:den>
                      </m:f>
                    </m:oMath>
                  </m:oMathPara>
                </a14:m>
                <a:endParaRPr lang="en-US" dirty="0"/>
              </a:p>
            </p:txBody>
          </p:sp>
        </mc:Choice>
        <mc:Fallback xmlns="">
          <p:sp>
            <p:nvSpPr>
              <p:cNvPr id="11" name="Object 10"/>
              <p:cNvSpPr txBox="1">
                <a:spLocks noRot="1" noChangeAspect="1" noMove="1" noResize="1" noEditPoints="1" noAdjustHandles="1" noChangeArrowheads="1" noChangeShapeType="1" noTextEdit="1"/>
              </p:cNvSpPr>
              <p:nvPr/>
            </p:nvSpPr>
            <p:spPr>
              <a:xfrm>
                <a:off x="1800225" y="5296042"/>
                <a:ext cx="1039812" cy="682387"/>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Object 7">
                <a:extLst>
                  <a:ext uri="{FF2B5EF4-FFF2-40B4-BE49-F238E27FC236}">
                    <a16:creationId xmlns:a16="http://schemas.microsoft.com/office/drawing/2014/main" id="{B1ADF450-58A8-4C34-81B5-81014D62D891}"/>
                  </a:ext>
                </a:extLst>
              </p:cNvPr>
              <p:cNvSpPr txBox="1"/>
              <p:nvPr/>
            </p:nvSpPr>
            <p:spPr>
              <a:xfrm>
                <a:off x="9608102" y="4792010"/>
                <a:ext cx="1701800" cy="682387"/>
              </a:xfrm>
              <a:prstGeom prst="rect">
                <a:avLst/>
              </a:prstGeom>
              <a:solidFill>
                <a:srgbClr val="FFFF00"/>
              </a:solidFill>
            </p:spPr>
            <p:txBody>
              <a:bodyPr>
                <a:normAutofit fontScale="92500"/>
              </a:bodyPr>
              <a:lstStyle/>
              <a:p>
                <a:pPr/>
                <a14:m>
                  <m:oMathPara xmlns:m="http://schemas.openxmlformats.org/officeDocument/2006/math">
                    <m:oMathParaPr>
                      <m:jc m:val="left"/>
                    </m:oMathParaPr>
                    <m:oMath xmlns:m="http://schemas.openxmlformats.org/officeDocument/2006/math">
                      <m:r>
                        <a:rPr lang="en-US" i="1" smtClean="0">
                          <a:solidFill>
                            <a:srgbClr val="000000"/>
                          </a:solidFill>
                          <a:latin typeface="Cambria Math" panose="02040503050406030204" pitchFamily="18" charset="0"/>
                          <a:ea typeface="Cambria Math" panose="02040503050406030204" pitchFamily="18" charset="0"/>
                        </a:rPr>
                        <m:t>∵</m:t>
                      </m:r>
                      <m:r>
                        <a:rPr lang="en-US" b="0" i="1" smtClean="0">
                          <a:solidFill>
                            <a:srgbClr val="000000"/>
                          </a:solidFill>
                          <a:latin typeface="Cambria Math" panose="02040503050406030204" pitchFamily="18" charset="0"/>
                          <a:ea typeface="Cambria Math" panose="02040503050406030204" pitchFamily="18" charset="0"/>
                        </a:rPr>
                        <m:t>𝑌</m:t>
                      </m:r>
                      <m:r>
                        <a:rPr lang="en-US" b="0" i="1" baseline="-25000" smtClean="0">
                          <a:solidFill>
                            <a:srgbClr val="000000"/>
                          </a:solidFill>
                          <a:latin typeface="Cambria Math" panose="02040503050406030204" pitchFamily="18" charset="0"/>
                          <a:ea typeface="Cambria Math" panose="02040503050406030204" pitchFamily="18" charset="0"/>
                        </a:rPr>
                        <m:t>𝑚</m:t>
                      </m:r>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𝑚</m:t>
                      </m:r>
                      <m:d>
                        <m:dPr>
                          <m:ctrlPr>
                            <a:rPr lang="en-US" i="1">
                              <a:solidFill>
                                <a:srgbClr val="000000"/>
                              </a:solidFill>
                              <a:latin typeface="Cambria Math" panose="02040503050406030204" pitchFamily="18" charset="0"/>
                            </a:rPr>
                          </m:ctrlPr>
                        </m:dPr>
                        <m:e>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𝜆</m:t>
                              </m:r>
                              <m:r>
                                <a:rPr lang="en-US" i="1">
                                  <a:solidFill>
                                    <a:srgbClr val="000000"/>
                                  </a:solidFill>
                                  <a:latin typeface="Cambria Math" panose="02040503050406030204" pitchFamily="18" charset="0"/>
                                </a:rPr>
                                <m:t>𝑓</m:t>
                              </m:r>
                            </m:num>
                            <m:den>
                              <m:r>
                                <a:rPr lang="en-US" i="1">
                                  <a:solidFill>
                                    <a:srgbClr val="000000"/>
                                  </a:solidFill>
                                  <a:latin typeface="Cambria Math" panose="02040503050406030204" pitchFamily="18" charset="0"/>
                                </a:rPr>
                                <m:t>𝑑</m:t>
                              </m:r>
                            </m:den>
                          </m:f>
                        </m:e>
                      </m:d>
                    </m:oMath>
                  </m:oMathPara>
                </a14:m>
                <a:endParaRPr lang="en-US" dirty="0"/>
              </a:p>
            </p:txBody>
          </p:sp>
        </mc:Choice>
        <mc:Fallback xmlns="">
          <p:sp>
            <p:nvSpPr>
              <p:cNvPr id="14" name="Object 7">
                <a:extLst>
                  <a:ext uri="{FF2B5EF4-FFF2-40B4-BE49-F238E27FC236}">
                    <a16:creationId xmlns:a16="http://schemas.microsoft.com/office/drawing/2014/main" id="{B1ADF450-58A8-4C34-81B5-81014D62D891}"/>
                  </a:ext>
                </a:extLst>
              </p:cNvPr>
              <p:cNvSpPr txBox="1">
                <a:spLocks noRot="1" noChangeAspect="1" noMove="1" noResize="1" noEditPoints="1" noAdjustHandles="1" noChangeArrowheads="1" noChangeShapeType="1" noTextEdit="1"/>
              </p:cNvSpPr>
              <p:nvPr/>
            </p:nvSpPr>
            <p:spPr>
              <a:xfrm>
                <a:off x="9608102" y="4792010"/>
                <a:ext cx="1701800" cy="682387"/>
              </a:xfrm>
              <a:prstGeom prst="rect">
                <a:avLst/>
              </a:prstGeom>
              <a:blipFill>
                <a:blip r:embed="rId1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95333827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imes New Roman" panose="02020603050405020304" pitchFamily="18" charset="0"/>
                <a:cs typeface="Times New Roman" panose="02020603050405020304" pitchFamily="18" charset="0"/>
              </a:rPr>
              <a:t>Spectrum of spatial frequencies :</a:t>
            </a:r>
          </a:p>
        </p:txBody>
      </p:sp>
      <p:sp>
        <p:nvSpPr>
          <p:cNvPr id="3" name="Content Placeholder 2"/>
          <p:cNvSpPr>
            <a:spLocks noGrp="1"/>
          </p:cNvSpPr>
          <p:nvPr>
            <p:ph idx="1"/>
          </p:nvPr>
        </p:nvSpPr>
        <p:spPr>
          <a:xfrm>
            <a:off x="6014433" y="2086892"/>
            <a:ext cx="5424581" cy="4023360"/>
          </a:xfrm>
        </p:spPr>
        <p:txBody>
          <a:bodyPr/>
          <a:lstStyle/>
          <a:p>
            <a:pPr>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The central spot with </a:t>
            </a:r>
            <a:r>
              <a:rPr lang="en-US" i="1" dirty="0">
                <a:latin typeface="Times New Roman" panose="02020603050405020304" pitchFamily="18" charset="0"/>
                <a:cs typeface="Times New Roman" panose="02020603050405020304" pitchFamily="18" charset="0"/>
              </a:rPr>
              <a:t>m</a:t>
            </a:r>
            <a:r>
              <a:rPr lang="en-US" dirty="0">
                <a:latin typeface="Times New Roman" panose="02020603050405020304" pitchFamily="18" charset="0"/>
                <a:cs typeface="Times New Roman" panose="02020603050405020304" pitchFamily="18" charset="0"/>
              </a:rPr>
              <a:t> = 0 corresponds to a normalized spatial frequency </a:t>
            </a:r>
            <a:r>
              <a:rPr lang="en-US" i="1" dirty="0">
                <a:latin typeface="Times New Roman" panose="02020603050405020304" pitchFamily="18" charset="0"/>
                <a:cs typeface="Times New Roman" panose="02020603050405020304" pitchFamily="18" charset="0"/>
                <a:sym typeface="Symbol" panose="05050102010706020507" pitchFamily="18" charset="2"/>
              </a:rPr>
              <a:t></a:t>
            </a:r>
            <a:r>
              <a:rPr lang="en-US" baseline="-25000" dirty="0">
                <a:latin typeface="Times New Roman" panose="02020603050405020304" pitchFamily="18" charset="0"/>
                <a:cs typeface="Times New Roman" panose="02020603050405020304" pitchFamily="18" charset="0"/>
                <a:sym typeface="Symbol" panose="05050102010706020507" pitchFamily="18" charset="2"/>
              </a:rPr>
              <a:t>Y</a:t>
            </a:r>
            <a:r>
              <a:rPr lang="en-US" dirty="0">
                <a:latin typeface="Times New Roman" panose="02020603050405020304" pitchFamily="18" charset="0"/>
                <a:cs typeface="Times New Roman" panose="02020603050405020304" pitchFamily="18" charset="0"/>
                <a:sym typeface="Symbol" panose="05050102010706020507" pitchFamily="18" charset="2"/>
              </a:rPr>
              <a:t> = 0, the DC component.</a:t>
            </a:r>
          </a:p>
          <a:p>
            <a:pPr>
              <a:buFont typeface="Arial" panose="020B0604020202020204" pitchFamily="34" charset="0"/>
              <a:buChar char="•"/>
            </a:pPr>
            <a:r>
              <a:rPr lang="en-US" dirty="0">
                <a:latin typeface="Times New Roman" panose="02020603050405020304" pitchFamily="18" charset="0"/>
                <a:cs typeface="Times New Roman" panose="02020603050405020304" pitchFamily="18" charset="0"/>
                <a:sym typeface="Symbol" panose="05050102010706020507" pitchFamily="18" charset="2"/>
              </a:rPr>
              <a:t>The first order (</a:t>
            </a:r>
            <a:r>
              <a:rPr lang="en-US" i="1" dirty="0">
                <a:latin typeface="Times New Roman" panose="02020603050405020304" pitchFamily="18" charset="0"/>
                <a:cs typeface="Times New Roman" panose="02020603050405020304" pitchFamily="18" charset="0"/>
                <a:sym typeface="Symbol" panose="05050102010706020507" pitchFamily="18" charset="2"/>
              </a:rPr>
              <a:t>m</a:t>
            </a:r>
            <a:r>
              <a:rPr lang="en-US" dirty="0">
                <a:latin typeface="Times New Roman" panose="02020603050405020304" pitchFamily="18" charset="0"/>
                <a:cs typeface="Times New Roman" panose="02020603050405020304" pitchFamily="18" charset="0"/>
                <a:sym typeface="Symbol" panose="05050102010706020507" pitchFamily="18" charset="2"/>
              </a:rPr>
              <a:t> = 1) spots above and below the central spot represent the </a:t>
            </a:r>
            <a:r>
              <a:rPr lang="en-US" b="1" dirty="0">
                <a:solidFill>
                  <a:srgbClr val="FF0000"/>
                </a:solidFill>
                <a:latin typeface="Times New Roman" panose="02020603050405020304" pitchFamily="18" charset="0"/>
                <a:cs typeface="Times New Roman" panose="02020603050405020304" pitchFamily="18" charset="0"/>
                <a:sym typeface="Symbol" panose="05050102010706020507" pitchFamily="18" charset="2"/>
              </a:rPr>
              <a:t>fundamental spatial frequency </a:t>
            </a:r>
            <a:r>
              <a:rPr lang="en-US" b="1" i="1" dirty="0">
                <a:solidFill>
                  <a:srgbClr val="FF0000"/>
                </a:solidFill>
                <a:latin typeface="Times New Roman" panose="02020603050405020304" pitchFamily="18" charset="0"/>
                <a:cs typeface="Times New Roman" panose="02020603050405020304" pitchFamily="18" charset="0"/>
                <a:sym typeface="Symbol" panose="05050102010706020507" pitchFamily="18" charset="2"/>
              </a:rPr>
              <a:t></a:t>
            </a:r>
            <a:r>
              <a:rPr lang="en-US" b="1" baseline="-25000" dirty="0">
                <a:solidFill>
                  <a:srgbClr val="FF0000"/>
                </a:solidFill>
                <a:latin typeface="Times New Roman" panose="02020603050405020304" pitchFamily="18" charset="0"/>
                <a:cs typeface="Times New Roman" panose="02020603050405020304" pitchFamily="18" charset="0"/>
                <a:sym typeface="Symbol" panose="05050102010706020507" pitchFamily="18" charset="2"/>
              </a:rPr>
              <a:t>Y1</a:t>
            </a:r>
            <a:r>
              <a:rPr lang="en-US" b="1" dirty="0">
                <a:solidFill>
                  <a:srgbClr val="FF0000"/>
                </a:solidFill>
                <a:latin typeface="Times New Roman" panose="02020603050405020304" pitchFamily="18" charset="0"/>
                <a:cs typeface="Times New Roman" panose="02020603050405020304" pitchFamily="18" charset="0"/>
                <a:sym typeface="Symbol" panose="05050102010706020507" pitchFamily="18" charset="2"/>
              </a:rPr>
              <a:t> = 1/</a:t>
            </a:r>
            <a:r>
              <a:rPr lang="en-US" b="1" i="1" dirty="0">
                <a:solidFill>
                  <a:srgbClr val="FF0000"/>
                </a:solidFill>
                <a:latin typeface="Times New Roman" panose="02020603050405020304" pitchFamily="18" charset="0"/>
                <a:cs typeface="Times New Roman" panose="02020603050405020304" pitchFamily="18" charset="0"/>
                <a:sym typeface="Symbol" panose="05050102010706020507" pitchFamily="18" charset="2"/>
              </a:rPr>
              <a:t>d</a:t>
            </a:r>
            <a:r>
              <a:rPr lang="en-US" dirty="0">
                <a:latin typeface="Times New Roman" panose="02020603050405020304" pitchFamily="18" charset="0"/>
                <a:cs typeface="Times New Roman" panose="02020603050405020304" pitchFamily="18" charset="0"/>
                <a:sym typeface="Symbol" panose="05050102010706020507" pitchFamily="18" charset="2"/>
              </a:rPr>
              <a:t>.</a:t>
            </a:r>
          </a:p>
          <a:p>
            <a:pPr>
              <a:buFont typeface="Arial" panose="020B0604020202020204" pitchFamily="34" charset="0"/>
              <a:buChar char="•"/>
            </a:pPr>
            <a:r>
              <a:rPr lang="en-US" dirty="0">
                <a:latin typeface="Times New Roman" panose="02020603050405020304" pitchFamily="18" charset="0"/>
                <a:cs typeface="Times New Roman" panose="02020603050405020304" pitchFamily="18" charset="0"/>
                <a:sym typeface="Symbol" panose="05050102010706020507" pitchFamily="18" charset="2"/>
              </a:rPr>
              <a:t>Higher order (</a:t>
            </a:r>
            <a:r>
              <a:rPr lang="en-US" i="1" dirty="0">
                <a:latin typeface="Times New Roman" panose="02020603050405020304" pitchFamily="18" charset="0"/>
                <a:cs typeface="Times New Roman" panose="02020603050405020304" pitchFamily="18" charset="0"/>
                <a:sym typeface="Symbol" panose="05050102010706020507" pitchFamily="18" charset="2"/>
              </a:rPr>
              <a:t>m</a:t>
            </a:r>
            <a:r>
              <a:rPr lang="en-US" dirty="0">
                <a:latin typeface="Times New Roman" panose="02020603050405020304" pitchFamily="18" charset="0"/>
                <a:cs typeface="Times New Roman" panose="02020603050405020304" pitchFamily="18" charset="0"/>
                <a:sym typeface="Symbol" panose="05050102010706020507" pitchFamily="18" charset="2"/>
              </a:rPr>
              <a:t>&gt;1) spots represent higher harmonics given by </a:t>
            </a:r>
            <a:r>
              <a:rPr lang="en-US" i="1" dirty="0">
                <a:latin typeface="Times New Roman" panose="02020603050405020304" pitchFamily="18" charset="0"/>
                <a:cs typeface="Times New Roman" panose="02020603050405020304" pitchFamily="18" charset="0"/>
                <a:sym typeface="Symbol" panose="05050102010706020507" pitchFamily="18" charset="2"/>
              </a:rPr>
              <a:t>m</a:t>
            </a:r>
            <a:r>
              <a:rPr lang="en-US" baseline="-25000" dirty="0">
                <a:latin typeface="Times New Roman" panose="02020603050405020304" pitchFamily="18" charset="0"/>
                <a:cs typeface="Times New Roman" panose="02020603050405020304" pitchFamily="18" charset="0"/>
                <a:sym typeface="Symbol" panose="05050102010706020507" pitchFamily="18" charset="2"/>
              </a:rPr>
              <a:t>Y1</a:t>
            </a:r>
            <a:r>
              <a:rPr lang="en-US" dirty="0">
                <a:latin typeface="Times New Roman" panose="02020603050405020304" pitchFamily="18" charset="0"/>
                <a:cs typeface="Times New Roman" panose="02020603050405020304" pitchFamily="18" charset="0"/>
                <a:sym typeface="Symbol" panose="05050102010706020507" pitchFamily="18" charset="2"/>
              </a:rPr>
              <a:t> .</a:t>
            </a:r>
          </a:p>
          <a:p>
            <a:pPr>
              <a:buFont typeface="Arial" panose="020B0604020202020204" pitchFamily="34" charset="0"/>
              <a:buChar char="•"/>
            </a:pPr>
            <a:r>
              <a:rPr lang="en-US" b="1" dirty="0">
                <a:solidFill>
                  <a:srgbClr val="FF0000"/>
                </a:solidFill>
                <a:latin typeface="Times New Roman" panose="02020603050405020304" pitchFamily="18" charset="0"/>
                <a:cs typeface="Times New Roman" panose="02020603050405020304" pitchFamily="18" charset="0"/>
                <a:sym typeface="Symbol" panose="05050102010706020507" pitchFamily="18" charset="2"/>
              </a:rPr>
              <a:t>Each spot of light in the diffraction pattern denotes the presence of a specific spatial frequency, which is proportional to its distance form the optical axis (zero-frequency location).</a:t>
            </a:r>
          </a:p>
          <a:p>
            <a:pPr>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DBB7DABF-E257-4D55-B1A2-852BA05FD8E5}" type="slidenum">
              <a:rPr lang="en-US" smtClean="0"/>
              <a:t>37</a:t>
            </a:fld>
            <a:endParaRPr lang="en-US"/>
          </a:p>
        </p:txBody>
      </p:sp>
      <p:graphicFrame>
        <p:nvGraphicFramePr>
          <p:cNvPr id="5" name="Object 4"/>
          <p:cNvGraphicFramePr>
            <a:graphicFrameLocks noChangeAspect="1"/>
          </p:cNvGraphicFramePr>
          <p:nvPr/>
        </p:nvGraphicFramePr>
        <p:xfrm>
          <a:off x="9802715" y="619267"/>
          <a:ext cx="1409768" cy="1118093"/>
        </p:xfrm>
        <a:graphic>
          <a:graphicData uri="http://schemas.openxmlformats.org/presentationml/2006/ole">
            <mc:AlternateContent xmlns:mc="http://schemas.openxmlformats.org/markup-compatibility/2006">
              <mc:Choice xmlns:v="urn:schemas-microsoft-com:vml" Requires="v">
                <p:oleObj spid="_x0000_s16483" name="Equation" r:id="rId4" imgW="495000" imgH="393480" progId="Equation.DSMT4">
                  <p:embed/>
                </p:oleObj>
              </mc:Choice>
              <mc:Fallback>
                <p:oleObj name="Equation" r:id="rId4" imgW="495000" imgH="393480" progId="Equation.DSMT4">
                  <p:embed/>
                  <p:pic>
                    <p:nvPicPr>
                      <p:cNvPr id="5" name="Object 4"/>
                      <p:cNvPicPr/>
                      <p:nvPr/>
                    </p:nvPicPr>
                    <p:blipFill>
                      <a:blip r:embed="rId5"/>
                      <a:stretch>
                        <a:fillRect/>
                      </a:stretch>
                    </p:blipFill>
                    <p:spPr>
                      <a:xfrm>
                        <a:off x="9802715" y="619267"/>
                        <a:ext cx="1409768" cy="1118093"/>
                      </a:xfrm>
                      <a:prstGeom prst="rect">
                        <a:avLst/>
                      </a:prstGeom>
                      <a:solidFill>
                        <a:srgbClr val="FFFF00"/>
                      </a:solidFill>
                    </p:spPr>
                  </p:pic>
                </p:oleObj>
              </mc:Fallback>
            </mc:AlternateContent>
          </a:graphicData>
        </a:graphic>
      </p:graphicFrame>
      <p:pic>
        <p:nvPicPr>
          <p:cNvPr id="6" name="Picture 5"/>
          <p:cNvPicPr>
            <a:picLocks noChangeAspect="1"/>
          </p:cNvPicPr>
          <p:nvPr/>
        </p:nvPicPr>
        <p:blipFill rotWithShape="1">
          <a:blip r:embed="rId6"/>
          <a:srcRect r="35226" b="919"/>
          <a:stretch/>
        </p:blipFill>
        <p:spPr>
          <a:xfrm>
            <a:off x="197071" y="1737360"/>
            <a:ext cx="5099073" cy="5084071"/>
          </a:xfrm>
          <a:prstGeom prst="rect">
            <a:avLst/>
          </a:prstGeom>
        </p:spPr>
      </p:pic>
      <p:cxnSp>
        <p:nvCxnSpPr>
          <p:cNvPr id="8" name="Straight Arrow Connector 7">
            <a:extLst>
              <a:ext uri="{FF2B5EF4-FFF2-40B4-BE49-F238E27FC236}">
                <a16:creationId xmlns:a16="http://schemas.microsoft.com/office/drawing/2014/main" id="{14051960-519B-4584-AB4D-6C556A6B3C58}"/>
              </a:ext>
            </a:extLst>
          </p:cNvPr>
          <p:cNvCxnSpPr/>
          <p:nvPr/>
        </p:nvCxnSpPr>
        <p:spPr>
          <a:xfrm flipH="1">
            <a:off x="5067300" y="2362200"/>
            <a:ext cx="947133" cy="1628775"/>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3490920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imes New Roman" panose="02020603050405020304" pitchFamily="18" charset="0"/>
                <a:cs typeface="Times New Roman" panose="02020603050405020304" pitchFamily="18" charset="0"/>
              </a:rPr>
              <a:t>Problem 8</a:t>
            </a:r>
          </a:p>
        </p:txBody>
      </p:sp>
      <p:sp>
        <p:nvSpPr>
          <p:cNvPr id="3" name="Content Placeholder 2"/>
          <p:cNvSpPr>
            <a:spLocks noGrp="1"/>
          </p:cNvSpPr>
          <p:nvPr>
            <p:ph idx="1"/>
          </p:nvPr>
        </p:nvSpPr>
        <p:spPr/>
        <p:txBody>
          <a:bodyPr>
            <a:normAutofit/>
          </a:bodyPr>
          <a:lstStyle/>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Consider a </a:t>
            </a:r>
            <a:r>
              <a:rPr lang="en-US" sz="2400" dirty="0" err="1">
                <a:latin typeface="Times New Roman" panose="02020603050405020304" pitchFamily="18" charset="0"/>
                <a:cs typeface="Times New Roman" panose="02020603050405020304" pitchFamily="18" charset="0"/>
              </a:rPr>
              <a:t>Ronchi</a:t>
            </a:r>
            <a:r>
              <a:rPr lang="en-US" sz="2400" dirty="0">
                <a:latin typeface="Times New Roman" panose="02020603050405020304" pitchFamily="18" charset="0"/>
                <a:cs typeface="Times New Roman" panose="02020603050405020304" pitchFamily="18" charset="0"/>
              </a:rPr>
              <a:t> ruling with slits of </a:t>
            </a:r>
            <a:r>
              <a:rPr lang="en-US" sz="2400">
                <a:latin typeface="Times New Roman" panose="02020603050405020304" pitchFamily="18" charset="0"/>
                <a:cs typeface="Times New Roman" panose="02020603050405020304" pitchFamily="18" charset="0"/>
              </a:rPr>
              <a:t>width 0.2 </a:t>
            </a:r>
            <a:r>
              <a:rPr lang="en-US" sz="2400" dirty="0">
                <a:latin typeface="Times New Roman" panose="02020603050405020304" pitchFamily="18" charset="0"/>
                <a:cs typeface="Times New Roman" panose="02020603050405020304" pitchFamily="18" charset="0"/>
              </a:rPr>
              <a:t>mm illuminated by light of wavelength 488 nm. A lens of focal length 40 cm is used. </a:t>
            </a:r>
          </a:p>
          <a:p>
            <a:pPr marL="0" indent="0">
              <a:buNone/>
            </a:pPr>
            <a:r>
              <a:rPr lang="en-US" sz="2400" dirty="0">
                <a:latin typeface="Times New Roman" panose="02020603050405020304" pitchFamily="18" charset="0"/>
                <a:cs typeface="Times New Roman" panose="02020603050405020304" pitchFamily="18" charset="0"/>
              </a:rPr>
              <a:t>Determine</a:t>
            </a:r>
          </a:p>
          <a:p>
            <a:pPr marL="0" indent="0">
              <a:buNone/>
            </a:pPr>
            <a:r>
              <a:rPr lang="en-US" sz="2400" dirty="0">
                <a:latin typeface="Times New Roman" panose="02020603050405020304" pitchFamily="18" charset="0"/>
                <a:cs typeface="Times New Roman" panose="02020603050405020304" pitchFamily="18" charset="0"/>
              </a:rPr>
              <a:t>(a) the distances of the </a:t>
            </a:r>
            <a:r>
              <a:rPr lang="en-US" sz="2400" i="1" dirty="0">
                <a:latin typeface="Times New Roman" panose="02020603050405020304" pitchFamily="18" charset="0"/>
                <a:cs typeface="Times New Roman" panose="02020603050405020304" pitchFamily="18" charset="0"/>
              </a:rPr>
              <a:t>m</a:t>
            </a:r>
            <a:r>
              <a:rPr lang="en-US" sz="2400" dirty="0">
                <a:latin typeface="Times New Roman" panose="02020603050405020304" pitchFamily="18" charset="0"/>
                <a:cs typeface="Times New Roman" panose="02020603050405020304" pitchFamily="18" charset="0"/>
              </a:rPr>
              <a:t> = 1 and </a:t>
            </a:r>
            <a:r>
              <a:rPr lang="en-US" sz="2400" i="1" dirty="0">
                <a:latin typeface="Times New Roman" panose="02020603050405020304" pitchFamily="18" charset="0"/>
                <a:cs typeface="Times New Roman" panose="02020603050405020304" pitchFamily="18" charset="0"/>
              </a:rPr>
              <a:t>m</a:t>
            </a:r>
            <a:r>
              <a:rPr lang="en-US" sz="2400" dirty="0">
                <a:latin typeface="Times New Roman" panose="02020603050405020304" pitchFamily="18" charset="0"/>
                <a:cs typeface="Times New Roman" panose="02020603050405020304" pitchFamily="18" charset="0"/>
              </a:rPr>
              <a:t> = 3 spots from the central DC spot in the diffraction pattern on the screen in the spectrum plane.</a:t>
            </a:r>
          </a:p>
          <a:p>
            <a:pPr marL="0" indent="0">
              <a:buNone/>
            </a:pPr>
            <a:r>
              <a:rPr lang="en-US" sz="2400" dirty="0">
                <a:latin typeface="Times New Roman" panose="02020603050405020304" pitchFamily="18" charset="0"/>
                <a:cs typeface="Times New Roman" panose="02020603050405020304" pitchFamily="18" charset="0"/>
              </a:rPr>
              <a:t>(b) the angular spatial frequencies associated with the </a:t>
            </a:r>
            <a:r>
              <a:rPr lang="en-US" sz="2400" i="1" dirty="0">
                <a:latin typeface="Times New Roman" panose="02020603050405020304" pitchFamily="18" charset="0"/>
                <a:cs typeface="Times New Roman" panose="02020603050405020304" pitchFamily="18" charset="0"/>
              </a:rPr>
              <a:t>m</a:t>
            </a:r>
            <a:r>
              <a:rPr lang="en-US" sz="2400" dirty="0">
                <a:latin typeface="Times New Roman" panose="02020603050405020304" pitchFamily="18" charset="0"/>
                <a:cs typeface="Times New Roman" panose="02020603050405020304" pitchFamily="18" charset="0"/>
              </a:rPr>
              <a:t> = 1 and </a:t>
            </a:r>
            <a:r>
              <a:rPr lang="en-US" sz="2400" i="1" dirty="0">
                <a:latin typeface="Times New Roman" panose="02020603050405020304" pitchFamily="18" charset="0"/>
                <a:cs typeface="Times New Roman" panose="02020603050405020304" pitchFamily="18" charset="0"/>
              </a:rPr>
              <a:t>m</a:t>
            </a:r>
            <a:r>
              <a:rPr lang="en-US" sz="2400" dirty="0">
                <a:latin typeface="Times New Roman" panose="02020603050405020304" pitchFamily="18" charset="0"/>
                <a:cs typeface="Times New Roman" panose="02020603050405020304" pitchFamily="18" charset="0"/>
              </a:rPr>
              <a:t> = 3 spots.</a:t>
            </a:r>
          </a:p>
        </p:txBody>
      </p:sp>
      <p:sp>
        <p:nvSpPr>
          <p:cNvPr id="4" name="Slide Number Placeholder 3"/>
          <p:cNvSpPr>
            <a:spLocks noGrp="1"/>
          </p:cNvSpPr>
          <p:nvPr>
            <p:ph type="sldNum" sz="quarter" idx="12"/>
          </p:nvPr>
        </p:nvSpPr>
        <p:spPr/>
        <p:txBody>
          <a:bodyPr/>
          <a:lstStyle/>
          <a:p>
            <a:fld id="{DBB7DABF-E257-4D55-B1A2-852BA05FD8E5}" type="slidenum">
              <a:rPr lang="en-US" smtClean="0"/>
              <a:t>38</a:t>
            </a:fld>
            <a:endParaRPr lang="en-US"/>
          </a:p>
        </p:txBody>
      </p:sp>
    </p:spTree>
    <p:extLst>
      <p:ext uri="{BB962C8B-B14F-4D97-AF65-F5344CB8AC3E}">
        <p14:creationId xmlns:p14="http://schemas.microsoft.com/office/powerpoint/2010/main" val="57922489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8EF187-C9DD-4801-8A1F-8EF8B89951F0}"/>
              </a:ext>
            </a:extLst>
          </p:cNvPr>
          <p:cNvSpPr>
            <a:spLocks noGrp="1"/>
          </p:cNvSpPr>
          <p:nvPr>
            <p:ph type="title"/>
          </p:nvPr>
        </p:nvSpPr>
        <p:spPr>
          <a:xfrm>
            <a:off x="1097280" y="286603"/>
            <a:ext cx="10058400" cy="873363"/>
          </a:xfrm>
        </p:spPr>
        <p:txBody>
          <a:bodyPr/>
          <a:lstStyle/>
          <a:p>
            <a:r>
              <a:rPr lang="en-US" b="1" dirty="0">
                <a:latin typeface="Times New Roman" panose="02020603050405020304" pitchFamily="18" charset="0"/>
                <a:cs typeface="Times New Roman" panose="02020603050405020304" pitchFamily="18" charset="0"/>
              </a:rPr>
              <a:t>Solution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E140575-03B9-48A3-A00A-5AE8511BD60B}"/>
                  </a:ext>
                </a:extLst>
              </p:cNvPr>
              <p:cNvSpPr>
                <a:spLocks noGrp="1"/>
              </p:cNvSpPr>
              <p:nvPr>
                <p:ph idx="1"/>
              </p:nvPr>
            </p:nvSpPr>
            <p:spPr>
              <a:xfrm>
                <a:off x="952500" y="1193926"/>
                <a:ext cx="10058400" cy="4023360"/>
              </a:xfrm>
              <a:solidFill>
                <a:schemeClr val="bg1"/>
              </a:solidFill>
            </p:spPr>
            <p:txBody>
              <a:bodyPr/>
              <a:lstStyle/>
              <a:p>
                <a:pPr>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(a)  Recall</a:t>
                </a:r>
                <a:r>
                  <a:rPr lang="en-US" dirty="0"/>
                  <a:t> </a:t>
                </a:r>
                <a14:m>
                  <m:oMath xmlns:m="http://schemas.openxmlformats.org/officeDocument/2006/math">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𝑌</m:t>
                        </m:r>
                      </m:e>
                      <m:sub>
                        <m:r>
                          <a:rPr lang="en-US" i="1">
                            <a:solidFill>
                              <a:srgbClr val="000000"/>
                            </a:solidFill>
                            <a:latin typeface="Cambria Math" panose="02040503050406030204" pitchFamily="18" charset="0"/>
                          </a:rPr>
                          <m:t>𝑚</m:t>
                        </m:r>
                      </m:sub>
                    </m:sSub>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𝑚</m:t>
                    </m:r>
                    <m:d>
                      <m:dPr>
                        <m:ctrlPr>
                          <a:rPr lang="en-US" i="1">
                            <a:solidFill>
                              <a:srgbClr val="000000"/>
                            </a:solidFill>
                            <a:latin typeface="Cambria Math" panose="02040503050406030204" pitchFamily="18" charset="0"/>
                          </a:rPr>
                        </m:ctrlPr>
                      </m:dPr>
                      <m:e>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𝜆</m:t>
                            </m:r>
                            <m:r>
                              <a:rPr lang="en-US" i="1">
                                <a:solidFill>
                                  <a:srgbClr val="000000"/>
                                </a:solidFill>
                                <a:latin typeface="Cambria Math" panose="02040503050406030204" pitchFamily="18" charset="0"/>
                              </a:rPr>
                              <m:t>𝑓</m:t>
                            </m:r>
                          </m:num>
                          <m:den>
                            <m:r>
                              <a:rPr lang="en-US" i="1">
                                <a:solidFill>
                                  <a:srgbClr val="000000"/>
                                </a:solidFill>
                                <a:latin typeface="Cambria Math" panose="02040503050406030204" pitchFamily="18" charset="0"/>
                              </a:rPr>
                              <m:t>𝑑</m:t>
                            </m:r>
                          </m:den>
                        </m:f>
                      </m:e>
                    </m:d>
                  </m:oMath>
                </a14:m>
                <a:r>
                  <a:rPr lang="en-US" dirty="0"/>
                  <a:t> </a:t>
                </a:r>
                <a:r>
                  <a:rPr lang="en-US" dirty="0">
                    <a:latin typeface="Times New Roman" panose="02020603050405020304" pitchFamily="18" charset="0"/>
                    <a:cs typeface="Times New Roman" panose="02020603050405020304" pitchFamily="18" charset="0"/>
                  </a:rPr>
                  <a:t>and replace each variable with an appropriate numerical value.</a:t>
                </a:r>
              </a:p>
              <a:p>
                <a:pPr marL="0" indent="0">
                  <a:buNone/>
                </a:pPr>
                <a:r>
                  <a:rPr lang="en-US" dirty="0">
                    <a:solidFill>
                      <a:srgbClr val="000000"/>
                    </a:solidFill>
                    <a:latin typeface="Times New Roman" panose="02020603050405020304" pitchFamily="18" charset="0"/>
                    <a:cs typeface="Times New Roman" panose="02020603050405020304" pitchFamily="18" charset="0"/>
                  </a:rPr>
                  <a:t>		</a:t>
                </a:r>
                <a:r>
                  <a:rPr lang="en-US" dirty="0">
                    <a:solidFill>
                      <a:srgbClr val="000000"/>
                    </a:solidFill>
                  </a:rPr>
                  <a:t> </a:t>
                </a:r>
                <a14:m>
                  <m:oMath xmlns:m="http://schemas.openxmlformats.org/officeDocument/2006/math">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𝑌</m:t>
                        </m:r>
                      </m:e>
                      <m:sub>
                        <m:r>
                          <a:rPr lang="en-US" i="1">
                            <a:solidFill>
                              <a:srgbClr val="000000"/>
                            </a:solidFill>
                            <a:latin typeface="Cambria Math" panose="02040503050406030204" pitchFamily="18" charset="0"/>
                          </a:rPr>
                          <m:t>1</m:t>
                        </m:r>
                      </m:sub>
                    </m:sSub>
                    <m:r>
                      <a:rPr lang="en-US" i="1">
                        <a:solidFill>
                          <a:srgbClr val="000000"/>
                        </a:solidFill>
                        <a:latin typeface="Cambria Math" panose="02040503050406030204" pitchFamily="18" charset="0"/>
                      </a:rPr>
                      <m:t>=</m:t>
                    </m:r>
                    <m:d>
                      <m:dPr>
                        <m:ctrlPr>
                          <a:rPr lang="en-US" i="1">
                            <a:solidFill>
                              <a:srgbClr val="000000"/>
                            </a:solidFill>
                            <a:latin typeface="Cambria Math" panose="02040503050406030204" pitchFamily="18" charset="0"/>
                          </a:rPr>
                        </m:ctrlPr>
                      </m:dPr>
                      <m:e>
                        <m:r>
                          <a:rPr lang="en-US" i="1">
                            <a:solidFill>
                              <a:srgbClr val="000000"/>
                            </a:solidFill>
                            <a:latin typeface="Cambria Math" panose="02040503050406030204" pitchFamily="18" charset="0"/>
                          </a:rPr>
                          <m:t>1</m:t>
                        </m:r>
                      </m:e>
                    </m:d>
                    <m:f>
                      <m:fPr>
                        <m:ctrlPr>
                          <a:rPr lang="en-US" i="1">
                            <a:solidFill>
                              <a:srgbClr val="000000"/>
                            </a:solidFill>
                            <a:latin typeface="Cambria Math" panose="02040503050406030204" pitchFamily="18" charset="0"/>
                          </a:rPr>
                        </m:ctrlPr>
                      </m:fPr>
                      <m:num>
                        <m:d>
                          <m:dPr>
                            <m:ctrlPr>
                              <a:rPr lang="en-US" i="1">
                                <a:solidFill>
                                  <a:srgbClr val="000000"/>
                                </a:solidFill>
                                <a:latin typeface="Cambria Math" panose="02040503050406030204" pitchFamily="18" charset="0"/>
                              </a:rPr>
                            </m:ctrlPr>
                          </m:dPr>
                          <m:e>
                            <m:r>
                              <a:rPr lang="en-US" i="1">
                                <a:solidFill>
                                  <a:srgbClr val="000000"/>
                                </a:solidFill>
                                <a:latin typeface="Cambria Math" panose="02040503050406030204" pitchFamily="18" charset="0"/>
                              </a:rPr>
                              <m:t>488×1</m:t>
                            </m:r>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0</m:t>
                                </m:r>
                              </m:e>
                              <m:sup>
                                <m:r>
                                  <a:rPr lang="en-US" i="1">
                                    <a:solidFill>
                                      <a:srgbClr val="000000"/>
                                    </a:solidFill>
                                    <a:latin typeface="Cambria Math" panose="02040503050406030204" pitchFamily="18" charset="0"/>
                                  </a:rPr>
                                  <m:t>−9</m:t>
                                </m:r>
                              </m:sup>
                            </m:sSup>
                          </m:e>
                        </m:d>
                        <m:d>
                          <m:dPr>
                            <m:ctrlPr>
                              <a:rPr lang="en-US" i="1">
                                <a:solidFill>
                                  <a:srgbClr val="000000"/>
                                </a:solidFill>
                                <a:latin typeface="Cambria Math" panose="02040503050406030204" pitchFamily="18" charset="0"/>
                              </a:rPr>
                            </m:ctrlPr>
                          </m:dPr>
                          <m:e>
                            <m:r>
                              <a:rPr lang="en-US" i="1">
                                <a:solidFill>
                                  <a:srgbClr val="000000"/>
                                </a:solidFill>
                                <a:latin typeface="Cambria Math" panose="02040503050406030204" pitchFamily="18" charset="0"/>
                              </a:rPr>
                              <m:t>0.4</m:t>
                            </m:r>
                          </m:e>
                        </m:d>
                      </m:num>
                      <m:den>
                        <m:r>
                          <a:rPr lang="en-US" i="1">
                            <a:solidFill>
                              <a:srgbClr val="000000"/>
                            </a:solidFill>
                            <a:latin typeface="Cambria Math" panose="02040503050406030204" pitchFamily="18" charset="0"/>
                          </a:rPr>
                          <m:t>0.2×1</m:t>
                        </m:r>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0</m:t>
                            </m:r>
                          </m:e>
                          <m:sup>
                            <m:r>
                              <a:rPr lang="en-US" i="1">
                                <a:solidFill>
                                  <a:srgbClr val="000000"/>
                                </a:solidFill>
                                <a:latin typeface="Cambria Math" panose="02040503050406030204" pitchFamily="18" charset="0"/>
                              </a:rPr>
                              <m:t>−3</m:t>
                            </m:r>
                          </m:sup>
                        </m:sSup>
                      </m:den>
                    </m:f>
                    <m:r>
                      <a:rPr lang="en-US" i="1">
                        <a:solidFill>
                          <a:srgbClr val="000000"/>
                        </a:solidFill>
                        <a:latin typeface="Cambria Math" panose="02040503050406030204" pitchFamily="18" charset="0"/>
                      </a:rPr>
                      <m:t>=0.976</m:t>
                    </m:r>
                    <m:r>
                      <m:rPr>
                        <m:nor/>
                      </m:rPr>
                      <a:rPr lang="en-US">
                        <a:solidFill>
                          <a:srgbClr val="000000"/>
                        </a:solidFill>
                        <a:latin typeface="Cambria Math" panose="02040503050406030204" pitchFamily="18" charset="0"/>
                      </a:rPr>
                      <m:t>  </m:t>
                    </m:r>
                    <m:r>
                      <m:rPr>
                        <m:nor/>
                      </m:rPr>
                      <a:rPr lang="en-US">
                        <a:solidFill>
                          <a:srgbClr val="000000"/>
                        </a:solidFill>
                        <a:latin typeface="Cambria Math" panose="02040503050406030204" pitchFamily="18" charset="0"/>
                      </a:rPr>
                      <m:t>mm</m:t>
                    </m:r>
                    <m:r>
                      <m:rPr>
                        <m:nor/>
                      </m:rPr>
                      <a:rPr lang="en-US">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𝑌</m:t>
                        </m:r>
                      </m:e>
                      <m:sub>
                        <m:r>
                          <a:rPr lang="en-US" i="1">
                            <a:solidFill>
                              <a:srgbClr val="000000"/>
                            </a:solidFill>
                            <a:latin typeface="Cambria Math" panose="02040503050406030204" pitchFamily="18" charset="0"/>
                          </a:rPr>
                          <m:t>2</m:t>
                        </m:r>
                      </m:sub>
                    </m:sSub>
                    <m:r>
                      <a:rPr lang="en-US" i="1">
                        <a:solidFill>
                          <a:srgbClr val="000000"/>
                        </a:solidFill>
                        <a:latin typeface="Cambria Math" panose="02040503050406030204" pitchFamily="18" charset="0"/>
                      </a:rPr>
                      <m:t>=2.93</m:t>
                    </m:r>
                    <m:r>
                      <m:rPr>
                        <m:nor/>
                      </m:rPr>
                      <a:rPr lang="en-US">
                        <a:solidFill>
                          <a:srgbClr val="000000"/>
                        </a:solidFill>
                        <a:latin typeface="Cambria Math" panose="02040503050406030204" pitchFamily="18" charset="0"/>
                      </a:rPr>
                      <m:t>  </m:t>
                    </m:r>
                    <m:r>
                      <m:rPr>
                        <m:nor/>
                      </m:rPr>
                      <a:rPr lang="en-US">
                        <a:solidFill>
                          <a:srgbClr val="000000"/>
                        </a:solidFill>
                        <a:latin typeface="Cambria Math" panose="02040503050406030204" pitchFamily="18" charset="0"/>
                      </a:rPr>
                      <m:t>mm</m:t>
                    </m:r>
                  </m:oMath>
                </a14:m>
                <a:endParaRPr lang="en-US"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(b) By definition of an angular spatial frequency : </a:t>
                </a:r>
                <a14:m>
                  <m:oMath xmlns:m="http://schemas.openxmlformats.org/officeDocument/2006/math">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𝑘</m:t>
                        </m:r>
                      </m:e>
                      <m:sub>
                        <m:r>
                          <a:rPr lang="en-US" i="1">
                            <a:solidFill>
                              <a:srgbClr val="000000"/>
                            </a:solidFill>
                            <a:latin typeface="Cambria Math" panose="02040503050406030204" pitchFamily="18" charset="0"/>
                          </a:rPr>
                          <m:t>𝑌</m:t>
                        </m:r>
                      </m:sub>
                    </m:sSub>
                    <m:r>
                      <a:rPr lang="en-US" i="1">
                        <a:solidFill>
                          <a:srgbClr val="000000"/>
                        </a:solidFill>
                        <a:latin typeface="Cambria Math" panose="02040503050406030204" pitchFamily="18" charset="0"/>
                      </a:rPr>
                      <m:t>=2</m:t>
                    </m:r>
                    <m:r>
                      <a:rPr lang="en-US" i="1">
                        <a:solidFill>
                          <a:srgbClr val="000000"/>
                        </a:solidFill>
                        <a:latin typeface="Cambria Math" panose="02040503050406030204" pitchFamily="18" charset="0"/>
                      </a:rPr>
                      <m:t>𝜋</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𝜈</m:t>
                        </m:r>
                      </m:e>
                      <m:sub>
                        <m:r>
                          <a:rPr lang="en-US" i="1">
                            <a:solidFill>
                              <a:srgbClr val="000000"/>
                            </a:solidFill>
                            <a:latin typeface="Cambria Math" panose="02040503050406030204" pitchFamily="18" charset="0"/>
                          </a:rPr>
                          <m:t>𝑌</m:t>
                        </m:r>
                      </m:sub>
                    </m:sSub>
                  </m:oMath>
                </a14:m>
                <a:r>
                  <a:rPr lang="en-US" dirty="0">
                    <a:latin typeface="Times New Roman" panose="02020603050405020304" pitchFamily="18" charset="0"/>
                    <a:cs typeface="Times New Roman" panose="02020603050405020304" pitchFamily="18" charset="0"/>
                  </a:rPr>
                  <a:t> where </a:t>
                </a:r>
                <a14:m>
                  <m:oMath xmlns:m="http://schemas.openxmlformats.org/officeDocument/2006/math">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𝜈</m:t>
                        </m:r>
                      </m:e>
                      <m:sub>
                        <m:r>
                          <a:rPr lang="en-US" i="1">
                            <a:solidFill>
                              <a:srgbClr val="000000"/>
                            </a:solidFill>
                            <a:latin typeface="Cambria Math" panose="02040503050406030204" pitchFamily="18" charset="0"/>
                          </a:rPr>
                          <m:t>𝑌</m:t>
                        </m:r>
                      </m:sub>
                    </m:sSub>
                    <m:r>
                      <a:rPr lang="en-US" i="1">
                        <a:solidFill>
                          <a:srgbClr val="000000"/>
                        </a:solidFill>
                        <a:latin typeface="Cambria Math" panose="02040503050406030204" pitchFamily="18" charset="0"/>
                      </a:rPr>
                      <m:t>=</m:t>
                    </m:r>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𝑚</m:t>
                        </m:r>
                      </m:num>
                      <m:den>
                        <m:r>
                          <a:rPr lang="en-US" i="1">
                            <a:solidFill>
                              <a:srgbClr val="000000"/>
                            </a:solidFill>
                            <a:latin typeface="Cambria Math" panose="02040503050406030204" pitchFamily="18" charset="0"/>
                          </a:rPr>
                          <m:t>𝑑</m:t>
                        </m:r>
                      </m:den>
                    </m:f>
                  </m:oMath>
                </a14:m>
                <a:endParaRPr lang="en-US" dirty="0">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sym typeface="Symbol" panose="05050102010706020507" pitchFamily="18" charset="2"/>
                  </a:rPr>
                  <a:t></a:t>
                </a:r>
                <a14:m>
                  <m:oMath xmlns:m="http://schemas.openxmlformats.org/officeDocument/2006/math">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𝑘</m:t>
                        </m:r>
                      </m:e>
                      <m:sub>
                        <m:r>
                          <a:rPr lang="en-US" i="1">
                            <a:solidFill>
                              <a:srgbClr val="000000"/>
                            </a:solidFill>
                            <a:latin typeface="Cambria Math" panose="02040503050406030204" pitchFamily="18" charset="0"/>
                          </a:rPr>
                          <m:t>𝑌</m:t>
                        </m:r>
                        <m:r>
                          <a:rPr lang="en-US" i="1">
                            <a:solidFill>
                              <a:srgbClr val="000000"/>
                            </a:solidFill>
                            <a:latin typeface="Cambria Math" panose="02040503050406030204" pitchFamily="18" charset="0"/>
                          </a:rPr>
                          <m:t>1</m:t>
                        </m:r>
                      </m:sub>
                    </m:sSub>
                    <m:r>
                      <a:rPr lang="en-US" i="1">
                        <a:solidFill>
                          <a:srgbClr val="000000"/>
                        </a:solidFill>
                        <a:latin typeface="Cambria Math" panose="02040503050406030204" pitchFamily="18" charset="0"/>
                      </a:rPr>
                      <m:t>=2</m:t>
                    </m:r>
                    <m:r>
                      <a:rPr lang="en-US" i="1">
                        <a:solidFill>
                          <a:srgbClr val="000000"/>
                        </a:solidFill>
                        <a:latin typeface="Cambria Math" panose="02040503050406030204" pitchFamily="18" charset="0"/>
                      </a:rPr>
                      <m:t>𝜋</m:t>
                    </m:r>
                    <m:d>
                      <m:dPr>
                        <m:ctrlPr>
                          <a:rPr lang="en-US" i="1">
                            <a:solidFill>
                              <a:srgbClr val="000000"/>
                            </a:solidFill>
                            <a:latin typeface="Cambria Math" panose="02040503050406030204" pitchFamily="18" charset="0"/>
                          </a:rPr>
                        </m:ctrlPr>
                      </m:dPr>
                      <m:e>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1</m:t>
                            </m:r>
                          </m:num>
                          <m:den>
                            <m:r>
                              <a:rPr lang="en-US" i="1">
                                <a:solidFill>
                                  <a:srgbClr val="000000"/>
                                </a:solidFill>
                                <a:latin typeface="Cambria Math" panose="02040503050406030204" pitchFamily="18" charset="0"/>
                              </a:rPr>
                              <m:t>0.2</m:t>
                            </m:r>
                          </m:den>
                        </m:f>
                      </m:e>
                    </m:d>
                    <m:r>
                      <a:rPr lang="en-US" i="1">
                        <a:solidFill>
                          <a:srgbClr val="000000"/>
                        </a:solidFill>
                        <a:latin typeface="Cambria Math" panose="02040503050406030204" pitchFamily="18" charset="0"/>
                      </a:rPr>
                      <m:t>=</m:t>
                    </m:r>
                    <m:r>
                      <a:rPr lang="en-US">
                        <a:solidFill>
                          <a:srgbClr val="000000"/>
                        </a:solidFill>
                        <a:latin typeface="Cambria Math" panose="02040503050406030204" pitchFamily="18" charset="0"/>
                      </a:rPr>
                      <m:t> </m:t>
                    </m:r>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31.4</m:t>
                        </m:r>
                      </m:num>
                      <m:den>
                        <m:r>
                          <m:rPr>
                            <m:nor/>
                          </m:rPr>
                          <a:rPr lang="en-US">
                            <a:solidFill>
                              <a:srgbClr val="000000"/>
                            </a:solidFill>
                            <a:latin typeface="Cambria Math" panose="02040503050406030204" pitchFamily="18" charset="0"/>
                          </a:rPr>
                          <m:t>mm</m:t>
                        </m:r>
                      </m:den>
                    </m:f>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𝑘</m:t>
                        </m:r>
                      </m:e>
                      <m:sub>
                        <m:r>
                          <a:rPr lang="en-US" i="1">
                            <a:solidFill>
                              <a:srgbClr val="000000"/>
                            </a:solidFill>
                            <a:latin typeface="Cambria Math" panose="02040503050406030204" pitchFamily="18" charset="0"/>
                          </a:rPr>
                          <m:t>𝑌</m:t>
                        </m:r>
                        <m:r>
                          <a:rPr lang="en-US" i="1">
                            <a:solidFill>
                              <a:srgbClr val="000000"/>
                            </a:solidFill>
                            <a:latin typeface="Cambria Math" panose="02040503050406030204" pitchFamily="18" charset="0"/>
                          </a:rPr>
                          <m:t>2</m:t>
                        </m:r>
                      </m:sub>
                    </m:sSub>
                    <m:r>
                      <a:rPr lang="en-US" i="1">
                        <a:solidFill>
                          <a:srgbClr val="000000"/>
                        </a:solidFill>
                        <a:latin typeface="Cambria Math" panose="02040503050406030204" pitchFamily="18" charset="0"/>
                      </a:rPr>
                      <m:t>=2</m:t>
                    </m:r>
                    <m:r>
                      <a:rPr lang="en-US" i="1">
                        <a:solidFill>
                          <a:srgbClr val="000000"/>
                        </a:solidFill>
                        <a:latin typeface="Cambria Math" panose="02040503050406030204" pitchFamily="18" charset="0"/>
                      </a:rPr>
                      <m:t>𝜋</m:t>
                    </m:r>
                    <m:d>
                      <m:dPr>
                        <m:ctrlPr>
                          <a:rPr lang="en-US" i="1">
                            <a:solidFill>
                              <a:srgbClr val="000000"/>
                            </a:solidFill>
                            <a:latin typeface="Cambria Math" panose="02040503050406030204" pitchFamily="18" charset="0"/>
                          </a:rPr>
                        </m:ctrlPr>
                      </m:dPr>
                      <m:e>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3</m:t>
                            </m:r>
                          </m:num>
                          <m:den>
                            <m:r>
                              <a:rPr lang="en-US" i="1">
                                <a:solidFill>
                                  <a:srgbClr val="000000"/>
                                </a:solidFill>
                                <a:latin typeface="Cambria Math" panose="02040503050406030204" pitchFamily="18" charset="0"/>
                              </a:rPr>
                              <m:t>0.2</m:t>
                            </m:r>
                          </m:den>
                        </m:f>
                      </m:e>
                    </m:d>
                    <m:r>
                      <a:rPr lang="en-US" i="1">
                        <a:solidFill>
                          <a:srgbClr val="000000"/>
                        </a:solidFill>
                        <a:latin typeface="Cambria Math" panose="02040503050406030204" pitchFamily="18" charset="0"/>
                      </a:rPr>
                      <m:t>=</m:t>
                    </m:r>
                    <m:r>
                      <a:rPr lang="en-US">
                        <a:solidFill>
                          <a:srgbClr val="000000"/>
                        </a:solidFill>
                        <a:latin typeface="Cambria Math" panose="02040503050406030204" pitchFamily="18" charset="0"/>
                      </a:rPr>
                      <m:t> </m:t>
                    </m:r>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94.2</m:t>
                        </m:r>
                      </m:num>
                      <m:den>
                        <m:r>
                          <m:rPr>
                            <m:nor/>
                          </m:rPr>
                          <a:rPr lang="en-US">
                            <a:solidFill>
                              <a:srgbClr val="000000"/>
                            </a:solidFill>
                            <a:latin typeface="Cambria Math" panose="02040503050406030204" pitchFamily="18" charset="0"/>
                          </a:rPr>
                          <m:t>mm</m:t>
                        </m:r>
                      </m:den>
                    </m:f>
                  </m:oMath>
                </a14:m>
                <a:endParaRPr lang="en-US" dirty="0">
                  <a:latin typeface="Times New Roman" panose="02020603050405020304" pitchFamily="18" charset="0"/>
                  <a:cs typeface="Times New Roman" panose="02020603050405020304" pitchFamily="18" charset="0"/>
                </a:endParaRPr>
              </a:p>
            </p:txBody>
          </p:sp>
        </mc:Choice>
        <mc:Fallback xmlns="">
          <p:sp>
            <p:nvSpPr>
              <p:cNvPr id="3" name="Content Placeholder 2">
                <a:extLst>
                  <a:ext uri="{FF2B5EF4-FFF2-40B4-BE49-F238E27FC236}">
                    <a16:creationId xmlns:a16="http://schemas.microsoft.com/office/drawing/2014/main" id="{0E140575-03B9-48A3-A00A-5AE8511BD60B}"/>
                  </a:ext>
                </a:extLst>
              </p:cNvPr>
              <p:cNvSpPr>
                <a:spLocks noGrp="1" noRot="1" noChangeAspect="1" noMove="1" noResize="1" noEditPoints="1" noAdjustHandles="1" noChangeArrowheads="1" noChangeShapeType="1" noTextEdit="1"/>
              </p:cNvSpPr>
              <p:nvPr>
                <p:ph idx="1"/>
              </p:nvPr>
            </p:nvSpPr>
            <p:spPr>
              <a:xfrm>
                <a:off x="952500" y="1193926"/>
                <a:ext cx="10058400" cy="4023360"/>
              </a:xfrm>
              <a:blipFill>
                <a:blip r:embed="rId2"/>
                <a:stretch>
                  <a:fillRect l="-1455"/>
                </a:stretch>
              </a:blipFill>
            </p:spPr>
            <p:txBody>
              <a:bodyPr/>
              <a:lstStyle/>
              <a:p>
                <a:r>
                  <a:rPr lang="en-US">
                    <a:noFill/>
                  </a:rPr>
                  <a:t> </a:t>
                </a:r>
              </a:p>
            </p:txBody>
          </p:sp>
        </mc:Fallback>
      </mc:AlternateContent>
      <p:pic>
        <p:nvPicPr>
          <p:cNvPr id="8" name="Picture 2" descr="http://www.eng.warwick.ac.uk/~espbc/courses/undergrad/lec8/Image2.gif">
            <a:extLst>
              <a:ext uri="{FF2B5EF4-FFF2-40B4-BE49-F238E27FC236}">
                <a16:creationId xmlns:a16="http://schemas.microsoft.com/office/drawing/2014/main" id="{305367D3-50EE-4ED6-B6C1-89CE5957F76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3777" b="12509"/>
          <a:stretch/>
        </p:blipFill>
        <p:spPr bwMode="auto">
          <a:xfrm>
            <a:off x="1110615" y="3721043"/>
            <a:ext cx="8185534" cy="2536614"/>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ABB533DF-0CDB-4B77-BE42-54C69828C511}"/>
              </a:ext>
            </a:extLst>
          </p:cNvPr>
          <p:cNvSpPr/>
          <p:nvPr/>
        </p:nvSpPr>
        <p:spPr>
          <a:xfrm>
            <a:off x="2341860" y="6457682"/>
            <a:ext cx="8214610" cy="369332"/>
          </a:xfrm>
          <a:prstGeom prst="rect">
            <a:avLst/>
          </a:prstGeom>
        </p:spPr>
        <p:txBody>
          <a:bodyPr wrap="square">
            <a:spAutoFit/>
          </a:bodyPr>
          <a:lstStyle/>
          <a:p>
            <a:r>
              <a:rPr lang="en-US" dirty="0"/>
              <a:t>http://www.eng.warwick.ac.uk/~espbc/courses/undergrad/lec8/Image2.gif</a:t>
            </a:r>
          </a:p>
        </p:txBody>
      </p:sp>
      <p:cxnSp>
        <p:nvCxnSpPr>
          <p:cNvPr id="11" name="Straight Arrow Connector 10">
            <a:extLst>
              <a:ext uri="{FF2B5EF4-FFF2-40B4-BE49-F238E27FC236}">
                <a16:creationId xmlns:a16="http://schemas.microsoft.com/office/drawing/2014/main" id="{1618480B-741D-41E5-A915-C9EBDB898C38}"/>
              </a:ext>
            </a:extLst>
          </p:cNvPr>
          <p:cNvCxnSpPr/>
          <p:nvPr/>
        </p:nvCxnSpPr>
        <p:spPr>
          <a:xfrm flipV="1">
            <a:off x="7781925" y="3990975"/>
            <a:ext cx="0" cy="54292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48FBCC12-F6FD-44EB-9D77-4BE52AE9E7AD}"/>
              </a:ext>
            </a:extLst>
          </p:cNvPr>
          <p:cNvSpPr txBox="1"/>
          <p:nvPr/>
        </p:nvSpPr>
        <p:spPr>
          <a:xfrm>
            <a:off x="7925991" y="3838737"/>
            <a:ext cx="3484959" cy="646331"/>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Higher spatial frequency components</a:t>
            </a:r>
          </a:p>
        </p:txBody>
      </p:sp>
      <p:cxnSp>
        <p:nvCxnSpPr>
          <p:cNvPr id="13" name="Straight Arrow Connector 12">
            <a:extLst>
              <a:ext uri="{FF2B5EF4-FFF2-40B4-BE49-F238E27FC236}">
                <a16:creationId xmlns:a16="http://schemas.microsoft.com/office/drawing/2014/main" id="{28F0FCEB-508D-4805-B5D7-E8302700CE43}"/>
              </a:ext>
            </a:extLst>
          </p:cNvPr>
          <p:cNvCxnSpPr>
            <a:cxnSpLocks/>
          </p:cNvCxnSpPr>
          <p:nvPr/>
        </p:nvCxnSpPr>
        <p:spPr>
          <a:xfrm>
            <a:off x="7781925" y="4951793"/>
            <a:ext cx="0" cy="53098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7D131FF7-D7DB-46DC-8FFA-A9BFD7DB8E31}"/>
              </a:ext>
            </a:extLst>
          </p:cNvPr>
          <p:cNvSpPr txBox="1"/>
          <p:nvPr/>
        </p:nvSpPr>
        <p:spPr>
          <a:xfrm>
            <a:off x="7925990" y="5091140"/>
            <a:ext cx="3484959" cy="646331"/>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Higher spatial frequency components</a:t>
            </a:r>
          </a:p>
        </p:txBody>
      </p:sp>
      <p:sp>
        <p:nvSpPr>
          <p:cNvPr id="16" name="TextBox 15">
            <a:extLst>
              <a:ext uri="{FF2B5EF4-FFF2-40B4-BE49-F238E27FC236}">
                <a16:creationId xmlns:a16="http://schemas.microsoft.com/office/drawing/2014/main" id="{A1ABB2DF-B53A-41E9-95F7-236D9E9D5638}"/>
              </a:ext>
            </a:extLst>
          </p:cNvPr>
          <p:cNvSpPr txBox="1"/>
          <p:nvPr/>
        </p:nvSpPr>
        <p:spPr>
          <a:xfrm>
            <a:off x="8029326" y="4570954"/>
            <a:ext cx="1466847"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DC signal</a:t>
            </a:r>
          </a:p>
        </p:txBody>
      </p:sp>
      <p:cxnSp>
        <p:nvCxnSpPr>
          <p:cNvPr id="22" name="Straight Arrow Connector 21">
            <a:extLst>
              <a:ext uri="{FF2B5EF4-FFF2-40B4-BE49-F238E27FC236}">
                <a16:creationId xmlns:a16="http://schemas.microsoft.com/office/drawing/2014/main" id="{33BB4E77-FAFC-483D-832A-5389D8CDAD24}"/>
              </a:ext>
            </a:extLst>
          </p:cNvPr>
          <p:cNvCxnSpPr/>
          <p:nvPr/>
        </p:nvCxnSpPr>
        <p:spPr>
          <a:xfrm flipH="1">
            <a:off x="7524750" y="4806462"/>
            <a:ext cx="495300"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125FA6D0-13D5-4449-AB0E-34C17BD0FEE5}"/>
              </a:ext>
            </a:extLst>
          </p:cNvPr>
          <p:cNvSpPr>
            <a:spLocks noGrp="1"/>
          </p:cNvSpPr>
          <p:nvPr>
            <p:ph type="sldNum" sz="quarter" idx="12"/>
          </p:nvPr>
        </p:nvSpPr>
        <p:spPr/>
        <p:txBody>
          <a:bodyPr/>
          <a:lstStyle/>
          <a:p>
            <a:fld id="{18FBD2FA-2555-40DC-89DF-11DF5B5C64DC}" type="slidenum">
              <a:rPr lang="en-US" smtClean="0"/>
              <a:t>39</a:t>
            </a:fld>
            <a:endParaRPr lang="en-US"/>
          </a:p>
        </p:txBody>
      </p:sp>
    </p:spTree>
    <p:extLst>
      <p:ext uri="{BB962C8B-B14F-4D97-AF65-F5344CB8AC3E}">
        <p14:creationId xmlns:p14="http://schemas.microsoft.com/office/powerpoint/2010/main" val="2650071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4842" y="99631"/>
            <a:ext cx="11499604" cy="1450757"/>
          </a:xfrm>
        </p:spPr>
        <p:txBody>
          <a:bodyPr>
            <a:normAutofit fontScale="90000"/>
          </a:bodyPr>
          <a:lstStyle/>
          <a:p>
            <a:r>
              <a:rPr lang="en-US" b="1" dirty="0">
                <a:latin typeface="Times New Roman" panose="02020603050405020304" pitchFamily="18" charset="0"/>
                <a:cs typeface="Times New Roman" panose="02020603050405020304" pitchFamily="18" charset="0"/>
              </a:rPr>
              <a:t>Fourier-transform pair : </a:t>
            </a:r>
            <a:br>
              <a:rPr lang="en-US" b="1" dirty="0">
                <a:latin typeface="Times New Roman" panose="02020603050405020304" pitchFamily="18" charset="0"/>
                <a:cs typeface="Times New Roman" panose="02020603050405020304" pitchFamily="18" charset="0"/>
              </a:rPr>
            </a:br>
            <a:r>
              <a:rPr lang="en-US" b="1" dirty="0">
                <a:latin typeface="Times New Roman" panose="02020603050405020304" pitchFamily="18" charset="0"/>
                <a:cs typeface="Times New Roman" panose="02020603050405020304" pitchFamily="18" charset="0"/>
              </a:rPr>
              <a:t>spatial position </a:t>
            </a:r>
            <a:r>
              <a:rPr lang="en-US" b="1" i="1" dirty="0">
                <a:latin typeface="Times New Roman" panose="02020603050405020304" pitchFamily="18" charset="0"/>
                <a:cs typeface="Times New Roman" panose="02020603050405020304" pitchFamily="18" charset="0"/>
              </a:rPr>
              <a:t>x</a:t>
            </a:r>
            <a:r>
              <a:rPr lang="en-US" b="1" dirty="0">
                <a:latin typeface="Times New Roman" panose="02020603050405020304" pitchFamily="18" charset="0"/>
                <a:cs typeface="Times New Roman" panose="02020603050405020304" pitchFamily="18" charset="0"/>
              </a:rPr>
              <a:t> and angular spatial frequency </a:t>
            </a:r>
            <a:r>
              <a:rPr lang="en-US" b="1" i="1" dirty="0">
                <a:latin typeface="Times New Roman" panose="02020603050405020304" pitchFamily="18" charset="0"/>
                <a:cs typeface="Times New Roman" panose="02020603050405020304" pitchFamily="18" charset="0"/>
              </a:rPr>
              <a:t>k</a:t>
            </a:r>
          </a:p>
        </p:txBody>
      </p:sp>
      <p:sp>
        <p:nvSpPr>
          <p:cNvPr id="3" name="Content Placeholder 2"/>
          <p:cNvSpPr>
            <a:spLocks noGrp="1"/>
          </p:cNvSpPr>
          <p:nvPr>
            <p:ph idx="1"/>
          </p:nvPr>
        </p:nvSpPr>
        <p:spPr>
          <a:xfrm>
            <a:off x="354842" y="1845734"/>
            <a:ext cx="10800838" cy="4023360"/>
          </a:xfrm>
        </p:spPr>
        <p:txBody>
          <a:bodyPr>
            <a:normAutofit/>
          </a:bodyPr>
          <a:lstStyle/>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Since </a:t>
            </a:r>
            <a:r>
              <a:rPr lang="en-US" sz="2400" b="1" dirty="0">
                <a:latin typeface="Times New Roman" panose="02020603050405020304" pitchFamily="18" charset="0"/>
                <a:cs typeface="Times New Roman" panose="02020603050405020304" pitchFamily="18" charset="0"/>
              </a:rPr>
              <a:t>an image </a:t>
            </a:r>
            <a:r>
              <a:rPr lang="en-US" sz="2400" dirty="0">
                <a:latin typeface="Times New Roman" panose="02020603050405020304" pitchFamily="18" charset="0"/>
                <a:cs typeface="Times New Roman" panose="02020603050405020304" pitchFamily="18" charset="0"/>
              </a:rPr>
              <a:t>or </a:t>
            </a:r>
            <a:r>
              <a:rPr lang="en-US" sz="2400" b="1" dirty="0">
                <a:latin typeface="Times New Roman" panose="02020603050405020304" pitchFamily="18" charset="0"/>
                <a:cs typeface="Times New Roman" panose="02020603050405020304" pitchFamily="18" charset="0"/>
              </a:rPr>
              <a:t>optical information </a:t>
            </a:r>
            <a:r>
              <a:rPr lang="en-US" sz="2400" dirty="0">
                <a:latin typeface="Times New Roman" panose="02020603050405020304" pitchFamily="18" charset="0"/>
                <a:cs typeface="Times New Roman" panose="02020603050405020304" pitchFamily="18" charset="0"/>
              </a:rPr>
              <a:t>under investigation is spatial distributed, the Fourier transform pair involves </a:t>
            </a:r>
            <a:r>
              <a:rPr lang="en-US" sz="2400" b="1" dirty="0">
                <a:latin typeface="Times New Roman" panose="02020603050405020304" pitchFamily="18" charset="0"/>
                <a:cs typeface="Times New Roman" panose="02020603050405020304" pitchFamily="18" charset="0"/>
              </a:rPr>
              <a:t>spatial position </a:t>
            </a:r>
            <a:r>
              <a:rPr lang="en-US" sz="2400" b="1" i="1" dirty="0">
                <a:latin typeface="Times New Roman" panose="02020603050405020304" pitchFamily="18" charset="0"/>
                <a:cs typeface="Times New Roman" panose="02020603050405020304" pitchFamily="18" charset="0"/>
              </a:rPr>
              <a:t>x</a:t>
            </a:r>
            <a:r>
              <a:rPr lang="en-US" sz="2400" b="1" dirty="0">
                <a:latin typeface="Times New Roman" panose="02020603050405020304" pitchFamily="18" charset="0"/>
                <a:cs typeface="Times New Roman" panose="02020603050405020304" pitchFamily="18" charset="0"/>
              </a:rPr>
              <a:t> and angular spatial frequency </a:t>
            </a:r>
            <a:r>
              <a:rPr lang="en-US" sz="2400" b="1" i="1" dirty="0">
                <a:latin typeface="Times New Roman" panose="02020603050405020304" pitchFamily="18" charset="0"/>
                <a:cs typeface="Times New Roman" panose="02020603050405020304" pitchFamily="18" charset="0"/>
              </a:rPr>
              <a:t>k</a:t>
            </a:r>
            <a:r>
              <a:rPr lang="en-US" sz="2400" dirty="0">
                <a:latin typeface="Times New Roman" panose="02020603050405020304" pitchFamily="18" charset="0"/>
                <a:cs typeface="Times New Roman" panose="02020603050405020304" pitchFamily="18" charset="0"/>
              </a:rPr>
              <a:t>.</a:t>
            </a:r>
          </a:p>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Fourier-transform pair in </a:t>
            </a:r>
            <a:r>
              <a:rPr lang="en-US" sz="2400" b="1" dirty="0">
                <a:solidFill>
                  <a:srgbClr val="FF0000"/>
                </a:solidFill>
                <a:latin typeface="Times New Roman" panose="02020603050405020304" pitchFamily="18" charset="0"/>
                <a:cs typeface="Times New Roman" panose="02020603050405020304" pitchFamily="18" charset="0"/>
              </a:rPr>
              <a:t>one dimension </a:t>
            </a:r>
            <a:r>
              <a:rPr lang="en-US" sz="2400" dirty="0">
                <a:latin typeface="Times New Roman" panose="02020603050405020304" pitchFamily="18" charset="0"/>
                <a:cs typeface="Times New Roman" panose="02020603050405020304" pitchFamily="18" charset="0"/>
              </a:rPr>
              <a:t>can be written as</a:t>
            </a:r>
          </a:p>
          <a:p>
            <a:pPr>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sz="2400" i="1" dirty="0">
                <a:latin typeface="Times New Roman" panose="02020603050405020304" pitchFamily="18" charset="0"/>
                <a:cs typeface="Times New Roman" panose="02020603050405020304" pitchFamily="18" charset="0"/>
              </a:rPr>
              <a:t>F</a:t>
            </a:r>
            <a:r>
              <a:rPr lang="en-US" sz="2400" dirty="0">
                <a:latin typeface="Times New Roman" panose="02020603050405020304" pitchFamily="18" charset="0"/>
                <a:cs typeface="Times New Roman" panose="02020603050405020304" pitchFamily="18" charset="0"/>
              </a:rPr>
              <a:t>(</a:t>
            </a:r>
            <a:r>
              <a:rPr lang="en-US" sz="2400" i="1" dirty="0">
                <a:latin typeface="Times New Roman" panose="02020603050405020304" pitchFamily="18" charset="0"/>
                <a:cs typeface="Times New Roman" panose="02020603050405020304" pitchFamily="18" charset="0"/>
              </a:rPr>
              <a:t>k</a:t>
            </a:r>
            <a:r>
              <a:rPr lang="en-US" sz="2400" dirty="0">
                <a:latin typeface="Times New Roman" panose="02020603050405020304" pitchFamily="18" charset="0"/>
                <a:cs typeface="Times New Roman" panose="02020603050405020304" pitchFamily="18" charset="0"/>
              </a:rPr>
              <a:t>) is the Fourier transform of </a:t>
            </a:r>
            <a:r>
              <a:rPr lang="en-US" sz="2400" i="1" dirty="0">
                <a:latin typeface="Times New Roman" panose="02020603050405020304" pitchFamily="18" charset="0"/>
                <a:cs typeface="Times New Roman" panose="02020603050405020304" pitchFamily="18" charset="0"/>
              </a:rPr>
              <a:t>f</a:t>
            </a:r>
            <a:r>
              <a:rPr lang="en-US" sz="2400" dirty="0">
                <a:latin typeface="Times New Roman" panose="02020603050405020304" pitchFamily="18" charset="0"/>
                <a:cs typeface="Times New Roman" panose="02020603050405020304" pitchFamily="18" charset="0"/>
              </a:rPr>
              <a:t>(</a:t>
            </a:r>
            <a:r>
              <a:rPr lang="en-US" sz="2400" i="1" dirty="0">
                <a:latin typeface="Times New Roman" panose="02020603050405020304" pitchFamily="18" charset="0"/>
                <a:cs typeface="Times New Roman" panose="02020603050405020304" pitchFamily="18" charset="0"/>
              </a:rPr>
              <a:t>x</a:t>
            </a:r>
            <a:r>
              <a:rPr lang="en-US" sz="2400" dirty="0">
                <a:latin typeface="Times New Roman" panose="02020603050405020304" pitchFamily="18" charset="0"/>
                <a:cs typeface="Times New Roman" panose="02020603050405020304" pitchFamily="18" charset="0"/>
              </a:rPr>
              <a:t>).</a:t>
            </a:r>
          </a:p>
        </p:txBody>
      </p:sp>
      <p:sp>
        <p:nvSpPr>
          <p:cNvPr id="4" name="Slide Number Placeholder 3"/>
          <p:cNvSpPr>
            <a:spLocks noGrp="1"/>
          </p:cNvSpPr>
          <p:nvPr>
            <p:ph type="sldNum" sz="quarter" idx="12"/>
          </p:nvPr>
        </p:nvSpPr>
        <p:spPr/>
        <p:txBody>
          <a:bodyPr/>
          <a:lstStyle/>
          <a:p>
            <a:fld id="{63B05E86-07BE-43B8-8130-896D23496EBB}" type="slidenum">
              <a:rPr lang="en-US" smtClean="0"/>
              <a:t>4</a:t>
            </a:fld>
            <a:endParaRPr lang="en-US"/>
          </a:p>
        </p:txBody>
      </p:sp>
      <mc:AlternateContent xmlns:mc="http://schemas.openxmlformats.org/markup-compatibility/2006" xmlns:a14="http://schemas.microsoft.com/office/drawing/2010/main">
        <mc:Choice Requires="a14">
          <p:sp>
            <p:nvSpPr>
              <p:cNvPr id="5" name="Object 4"/>
              <p:cNvSpPr txBox="1"/>
              <p:nvPr/>
            </p:nvSpPr>
            <p:spPr>
              <a:xfrm>
                <a:off x="3814762" y="3348038"/>
                <a:ext cx="3024187" cy="1947862"/>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r>
                        <a:rPr lang="en-US" i="1">
                          <a:solidFill>
                            <a:srgbClr val="000000"/>
                          </a:solidFill>
                          <a:latin typeface="Cambria Math" panose="02040503050406030204" pitchFamily="18" charset="0"/>
                        </a:rPr>
                        <m:t>𝑓</m:t>
                      </m:r>
                      <m:d>
                        <m:dPr>
                          <m:ctrlPr>
                            <a:rPr lang="en-US" i="1">
                              <a:solidFill>
                                <a:srgbClr val="000000"/>
                              </a:solidFill>
                              <a:latin typeface="Cambria Math" panose="02040503050406030204" pitchFamily="18" charset="0"/>
                            </a:rPr>
                          </m:ctrlPr>
                        </m:dPr>
                        <m:e>
                          <m:r>
                            <a:rPr lang="en-US" i="1">
                              <a:solidFill>
                                <a:srgbClr val="000000"/>
                              </a:solidFill>
                              <a:latin typeface="Cambria Math" panose="02040503050406030204" pitchFamily="18" charset="0"/>
                            </a:rPr>
                            <m:t>𝑥</m:t>
                          </m:r>
                        </m:e>
                      </m:d>
                      <m:r>
                        <a:rPr lang="en-US" i="1">
                          <a:solidFill>
                            <a:srgbClr val="000000"/>
                          </a:solidFill>
                          <a:latin typeface="Cambria Math" panose="02040503050406030204" pitchFamily="18" charset="0"/>
                        </a:rPr>
                        <m:t>=</m:t>
                      </m:r>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1</m:t>
                          </m:r>
                        </m:num>
                        <m:den>
                          <m:r>
                            <a:rPr lang="en-US" i="1">
                              <a:solidFill>
                                <a:srgbClr val="000000"/>
                              </a:solidFill>
                              <a:latin typeface="Cambria Math" panose="02040503050406030204" pitchFamily="18" charset="0"/>
                            </a:rPr>
                            <m:t>2</m:t>
                          </m:r>
                          <m:r>
                            <a:rPr lang="en-US" i="1">
                              <a:solidFill>
                                <a:srgbClr val="000000"/>
                              </a:solidFill>
                              <a:latin typeface="Cambria Math" panose="02040503050406030204" pitchFamily="18" charset="0"/>
                            </a:rPr>
                            <m:t>𝜋</m:t>
                          </m:r>
                        </m:den>
                      </m:f>
                      <m:nary>
                        <m:naryPr>
                          <m:limLoc m:val="undOvr"/>
                          <m:ctrlPr>
                            <a:rPr lang="en-US" i="1">
                              <a:solidFill>
                                <a:srgbClr val="000000"/>
                              </a:solidFill>
                              <a:latin typeface="Cambria Math" panose="02040503050406030204" pitchFamily="18" charset="0"/>
                            </a:rPr>
                          </m:ctrlPr>
                        </m:naryPr>
                        <m:sub>
                          <m:r>
                            <a:rPr lang="en-US" i="1">
                              <a:solidFill>
                                <a:srgbClr val="000000"/>
                              </a:solidFill>
                              <a:latin typeface="Cambria Math" panose="02040503050406030204" pitchFamily="18" charset="0"/>
                            </a:rPr>
                            <m:t>−∞</m:t>
                          </m:r>
                        </m:sub>
                        <m:sup>
                          <m:r>
                            <a:rPr lang="en-US" i="1">
                              <a:solidFill>
                                <a:srgbClr val="000000"/>
                              </a:solidFill>
                              <a:latin typeface="Cambria Math" panose="02040503050406030204" pitchFamily="18" charset="0"/>
                            </a:rPr>
                            <m:t>∞</m:t>
                          </m:r>
                        </m:sup>
                        <m:e>
                          <m:r>
                            <a:rPr lang="en-US" i="1">
                              <a:solidFill>
                                <a:srgbClr val="000000"/>
                              </a:solidFill>
                              <a:latin typeface="Cambria Math" panose="02040503050406030204" pitchFamily="18" charset="0"/>
                            </a:rPr>
                            <m:t>𝐹</m:t>
                          </m:r>
                          <m:d>
                            <m:dPr>
                              <m:ctrlPr>
                                <a:rPr lang="en-US" i="1">
                                  <a:solidFill>
                                    <a:srgbClr val="000000"/>
                                  </a:solidFill>
                                  <a:latin typeface="Cambria Math" panose="02040503050406030204" pitchFamily="18" charset="0"/>
                                </a:rPr>
                              </m:ctrlPr>
                            </m:dPr>
                            <m:e>
                              <m:r>
                                <a:rPr lang="en-US" i="1">
                                  <a:solidFill>
                                    <a:srgbClr val="000000"/>
                                  </a:solidFill>
                                  <a:latin typeface="Cambria Math" panose="02040503050406030204" pitchFamily="18" charset="0"/>
                                </a:rPr>
                                <m:t>𝑘</m:t>
                              </m:r>
                            </m:e>
                          </m:d>
                        </m:e>
                      </m:nary>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𝑒</m:t>
                          </m:r>
                        </m:e>
                        <m:sup>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𝑖𝑘𝑥</m:t>
                          </m:r>
                        </m:sup>
                      </m:sSup>
                      <m:r>
                        <a:rPr lang="en-US" i="1">
                          <a:solidFill>
                            <a:srgbClr val="000000"/>
                          </a:solidFill>
                          <a:latin typeface="Cambria Math" panose="02040503050406030204" pitchFamily="18" charset="0"/>
                        </a:rPr>
                        <m:t>𝑑𝑘</m:t>
                      </m:r>
                    </m:oMath>
                    <m:oMath xmlns:m="http://schemas.openxmlformats.org/officeDocument/2006/math">
                      <m:r>
                        <a:rPr lang="en-US" i="1">
                          <a:solidFill>
                            <a:srgbClr val="000000"/>
                          </a:solidFill>
                          <a:latin typeface="Cambria Math" panose="02040503050406030204" pitchFamily="18" charset="0"/>
                        </a:rPr>
                        <m:t>𝐹</m:t>
                      </m:r>
                      <m:d>
                        <m:dPr>
                          <m:ctrlPr>
                            <a:rPr lang="en-US" i="1">
                              <a:solidFill>
                                <a:srgbClr val="000000"/>
                              </a:solidFill>
                              <a:latin typeface="Cambria Math" panose="02040503050406030204" pitchFamily="18" charset="0"/>
                            </a:rPr>
                          </m:ctrlPr>
                        </m:dPr>
                        <m:e>
                          <m:r>
                            <a:rPr lang="en-US" i="1">
                              <a:solidFill>
                                <a:srgbClr val="000000"/>
                              </a:solidFill>
                              <a:latin typeface="Cambria Math" panose="02040503050406030204" pitchFamily="18" charset="0"/>
                            </a:rPr>
                            <m:t>𝑘</m:t>
                          </m:r>
                        </m:e>
                      </m:d>
                      <m:r>
                        <a:rPr lang="en-US" i="1">
                          <a:solidFill>
                            <a:srgbClr val="000000"/>
                          </a:solidFill>
                          <a:latin typeface="Cambria Math" panose="02040503050406030204" pitchFamily="18" charset="0"/>
                        </a:rPr>
                        <m:t>=</m:t>
                      </m:r>
                      <m:nary>
                        <m:naryPr>
                          <m:limLoc m:val="undOvr"/>
                          <m:ctrlPr>
                            <a:rPr lang="en-US" i="1">
                              <a:solidFill>
                                <a:srgbClr val="000000"/>
                              </a:solidFill>
                              <a:latin typeface="Cambria Math" panose="02040503050406030204" pitchFamily="18" charset="0"/>
                            </a:rPr>
                          </m:ctrlPr>
                        </m:naryPr>
                        <m:sub>
                          <m:r>
                            <a:rPr lang="en-US" i="1">
                              <a:solidFill>
                                <a:srgbClr val="000000"/>
                              </a:solidFill>
                              <a:latin typeface="Cambria Math" panose="02040503050406030204" pitchFamily="18" charset="0"/>
                            </a:rPr>
                            <m:t>−∞</m:t>
                          </m:r>
                        </m:sub>
                        <m:sup>
                          <m:r>
                            <a:rPr lang="en-US" i="1">
                              <a:solidFill>
                                <a:srgbClr val="000000"/>
                              </a:solidFill>
                              <a:latin typeface="Cambria Math" panose="02040503050406030204" pitchFamily="18" charset="0"/>
                            </a:rPr>
                            <m:t>∞</m:t>
                          </m:r>
                        </m:sup>
                        <m:e>
                          <m:r>
                            <a:rPr lang="en-US" i="1">
                              <a:solidFill>
                                <a:srgbClr val="000000"/>
                              </a:solidFill>
                              <a:latin typeface="Cambria Math" panose="02040503050406030204" pitchFamily="18" charset="0"/>
                            </a:rPr>
                            <m:t>𝑓</m:t>
                          </m:r>
                          <m:d>
                            <m:dPr>
                              <m:ctrlPr>
                                <a:rPr lang="en-US" i="1">
                                  <a:solidFill>
                                    <a:srgbClr val="000000"/>
                                  </a:solidFill>
                                  <a:latin typeface="Cambria Math" panose="02040503050406030204" pitchFamily="18" charset="0"/>
                                </a:rPr>
                              </m:ctrlPr>
                            </m:dPr>
                            <m:e>
                              <m:r>
                                <a:rPr lang="en-US" i="1">
                                  <a:solidFill>
                                    <a:srgbClr val="000000"/>
                                  </a:solidFill>
                                  <a:latin typeface="Cambria Math" panose="02040503050406030204" pitchFamily="18" charset="0"/>
                                </a:rPr>
                                <m:t>𝑥</m:t>
                              </m:r>
                            </m:e>
                          </m:d>
                        </m:e>
                      </m:nary>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𝑒</m:t>
                          </m:r>
                        </m:e>
                        <m:sup>
                          <m:r>
                            <a:rPr lang="en-US" i="1">
                              <a:solidFill>
                                <a:srgbClr val="000000"/>
                              </a:solidFill>
                              <a:latin typeface="Cambria Math" panose="02040503050406030204" pitchFamily="18" charset="0"/>
                            </a:rPr>
                            <m:t>𝑖𝑘𝑥</m:t>
                          </m:r>
                        </m:sup>
                      </m:sSup>
                      <m:r>
                        <a:rPr lang="en-US" i="1">
                          <a:solidFill>
                            <a:srgbClr val="000000"/>
                          </a:solidFill>
                          <a:latin typeface="Cambria Math" panose="02040503050406030204" pitchFamily="18" charset="0"/>
                        </a:rPr>
                        <m:t>𝑑𝑥</m:t>
                      </m:r>
                    </m:oMath>
                  </m:oMathPara>
                </a14:m>
                <a:endParaRPr lang="en-US" dirty="0"/>
              </a:p>
            </p:txBody>
          </p:sp>
        </mc:Choice>
        <mc:Fallback xmlns="">
          <p:sp>
            <p:nvSpPr>
              <p:cNvPr id="5" name="Object 4"/>
              <p:cNvSpPr txBox="1">
                <a:spLocks noRot="1" noChangeAspect="1" noMove="1" noResize="1" noEditPoints="1" noAdjustHandles="1" noChangeArrowheads="1" noChangeShapeType="1" noTextEdit="1"/>
              </p:cNvSpPr>
              <p:nvPr/>
            </p:nvSpPr>
            <p:spPr>
              <a:xfrm>
                <a:off x="3814762" y="3348038"/>
                <a:ext cx="3024187" cy="1947862"/>
              </a:xfrm>
              <a:prstGeom prst="rect">
                <a:avLst/>
              </a:prstGeo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80411977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610FAA-3CCD-40F5-8F71-D0AD6E23EFDE}"/>
              </a:ext>
            </a:extLst>
          </p:cNvPr>
          <p:cNvSpPr>
            <a:spLocks noGrp="1"/>
          </p:cNvSpPr>
          <p:nvPr>
            <p:ph type="title"/>
          </p:nvPr>
        </p:nvSpPr>
        <p:spPr/>
        <p:txBody>
          <a:bodyPr/>
          <a:lstStyle/>
          <a:p>
            <a:r>
              <a:rPr lang="en-US" b="1" dirty="0">
                <a:latin typeface="Times New Roman" panose="02020603050405020304" pitchFamily="18" charset="0"/>
                <a:cs typeface="Times New Roman" panose="02020603050405020304" pitchFamily="18" charset="0"/>
              </a:rPr>
              <a:t>The DC contribution in the diffraction pattern </a:t>
            </a:r>
          </a:p>
        </p:txBody>
      </p:sp>
      <p:sp>
        <p:nvSpPr>
          <p:cNvPr id="3" name="Content Placeholder 2">
            <a:extLst>
              <a:ext uri="{FF2B5EF4-FFF2-40B4-BE49-F238E27FC236}">
                <a16:creationId xmlns:a16="http://schemas.microsoft.com/office/drawing/2014/main" id="{1639603F-BCCF-45EA-ACAB-883AD593E074}"/>
              </a:ext>
            </a:extLst>
          </p:cNvPr>
          <p:cNvSpPr>
            <a:spLocks noGrp="1"/>
          </p:cNvSpPr>
          <p:nvPr>
            <p:ph idx="1"/>
          </p:nvPr>
        </p:nvSpPr>
        <p:spPr>
          <a:xfrm>
            <a:off x="600075" y="1845734"/>
            <a:ext cx="11306175" cy="4023360"/>
          </a:xfrm>
        </p:spPr>
        <p:txBody>
          <a:bodyPr/>
          <a:lstStyle/>
          <a:p>
            <a:pPr>
              <a:buFont typeface="Arial" panose="020B0604020202020204" pitchFamily="34" charset="0"/>
              <a:buChar char="•"/>
            </a:pPr>
            <a:r>
              <a:rPr lang="en-US" b="1" dirty="0">
                <a:solidFill>
                  <a:srgbClr val="FF0000"/>
                </a:solidFill>
                <a:latin typeface="Times New Roman" panose="02020603050405020304" pitchFamily="18" charset="0"/>
                <a:cs typeface="Times New Roman" panose="02020603050405020304" pitchFamily="18" charset="0"/>
              </a:rPr>
              <a:t>From the diffraction due to a grating, a DC spot (no spatial frequency) is always present.</a:t>
            </a:r>
          </a:p>
          <a:p>
            <a:pPr>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This seems to make a contradiction between what is produced from the Fourier transform (theory) and the diffraction.</a:t>
            </a:r>
          </a:p>
          <a:p>
            <a:pPr>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To make the theory comply with the experimental result, the aperture function has to be modified accordingly.</a:t>
            </a:r>
          </a:p>
          <a:p>
            <a:pPr>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Consider the next problem!</a:t>
            </a:r>
          </a:p>
          <a:p>
            <a:pPr>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88A4FD60-1D45-43E9-A6FA-EB4710425EBE}"/>
              </a:ext>
            </a:extLst>
          </p:cNvPr>
          <p:cNvSpPr>
            <a:spLocks noGrp="1"/>
          </p:cNvSpPr>
          <p:nvPr>
            <p:ph type="sldNum" sz="quarter" idx="12"/>
          </p:nvPr>
        </p:nvSpPr>
        <p:spPr/>
        <p:txBody>
          <a:bodyPr/>
          <a:lstStyle/>
          <a:p>
            <a:fld id="{18FBD2FA-2555-40DC-89DF-11DF5B5C64DC}" type="slidenum">
              <a:rPr lang="en-US" smtClean="0"/>
              <a:t>40</a:t>
            </a:fld>
            <a:endParaRPr lang="en-US"/>
          </a:p>
        </p:txBody>
      </p:sp>
    </p:spTree>
    <p:extLst>
      <p:ext uri="{BB962C8B-B14F-4D97-AF65-F5344CB8AC3E}">
        <p14:creationId xmlns:p14="http://schemas.microsoft.com/office/powerpoint/2010/main" val="166328555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284B70D5-875B-433D-BDBD-1522A85D6C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F1550C4-3CC0-4CEB-8572-3E100D6913EB}"/>
              </a:ext>
            </a:extLst>
          </p:cNvPr>
          <p:cNvSpPr>
            <a:spLocks noGrp="1"/>
          </p:cNvSpPr>
          <p:nvPr>
            <p:ph type="title"/>
          </p:nvPr>
        </p:nvSpPr>
        <p:spPr>
          <a:xfrm>
            <a:off x="7859485" y="634946"/>
            <a:ext cx="3690257" cy="1450757"/>
          </a:xfrm>
        </p:spPr>
        <p:txBody>
          <a:bodyPr>
            <a:normAutofit/>
          </a:bodyPr>
          <a:lstStyle/>
          <a:p>
            <a:r>
              <a:rPr lang="en-US" b="1" dirty="0">
                <a:latin typeface="Times New Roman" panose="02020603050405020304" pitchFamily="18" charset="0"/>
                <a:cs typeface="Times New Roman" panose="02020603050405020304" pitchFamily="18" charset="0"/>
              </a:rPr>
              <a:t>Problem 9</a:t>
            </a:r>
          </a:p>
        </p:txBody>
      </p:sp>
      <p:pic>
        <p:nvPicPr>
          <p:cNvPr id="5" name="Picture 4">
            <a:extLst>
              <a:ext uri="{FF2B5EF4-FFF2-40B4-BE49-F238E27FC236}">
                <a16:creationId xmlns:a16="http://schemas.microsoft.com/office/drawing/2014/main" id="{B96590CF-47B2-4C23-BFD1-8440281B064D}"/>
              </a:ext>
            </a:extLst>
          </p:cNvPr>
          <p:cNvPicPr>
            <a:picLocks noChangeAspect="1"/>
          </p:cNvPicPr>
          <p:nvPr/>
        </p:nvPicPr>
        <p:blipFill>
          <a:blip r:embed="rId2"/>
          <a:stretch>
            <a:fillRect/>
          </a:stretch>
        </p:blipFill>
        <p:spPr>
          <a:xfrm>
            <a:off x="642257" y="1729800"/>
            <a:ext cx="5726161" cy="3296880"/>
          </a:xfrm>
          <a:prstGeom prst="rect">
            <a:avLst/>
          </a:prstGeom>
        </p:spPr>
      </p:pic>
      <p:cxnSp>
        <p:nvCxnSpPr>
          <p:cNvPr id="22" name="Straight Connector 21">
            <a:extLst>
              <a:ext uri="{FF2B5EF4-FFF2-40B4-BE49-F238E27FC236}">
                <a16:creationId xmlns:a16="http://schemas.microsoft.com/office/drawing/2014/main" id="{C947DF4A-614C-4B4C-8B80-E5B9D8E8CFE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92143" y="2085703"/>
            <a:ext cx="3566160"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FF4790A9-AF33-4009-9572-5EF4B0A280FB}"/>
              </a:ext>
            </a:extLst>
          </p:cNvPr>
          <p:cNvSpPr>
            <a:spLocks noGrp="1"/>
          </p:cNvSpPr>
          <p:nvPr>
            <p:ph idx="1"/>
          </p:nvPr>
        </p:nvSpPr>
        <p:spPr>
          <a:xfrm>
            <a:off x="7294881" y="2198914"/>
            <a:ext cx="4254862" cy="3670180"/>
          </a:xfrm>
        </p:spPr>
        <p:txBody>
          <a:bodyPr>
            <a:normAutofit/>
          </a:bodyPr>
          <a:lstStyle/>
          <a:p>
            <a:pPr>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Determine the Fourier transform of f(x).</a:t>
            </a:r>
          </a:p>
        </p:txBody>
      </p:sp>
      <p:sp>
        <p:nvSpPr>
          <p:cNvPr id="24" name="Rectangle 23">
            <a:extLst>
              <a:ext uri="{FF2B5EF4-FFF2-40B4-BE49-F238E27FC236}">
                <a16:creationId xmlns:a16="http://schemas.microsoft.com/office/drawing/2014/main" id="{1E299956-A9E7-4FC1-A0B1-D590CA9730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25">
            <a:extLst>
              <a:ext uri="{FF2B5EF4-FFF2-40B4-BE49-F238E27FC236}">
                <a16:creationId xmlns:a16="http://schemas.microsoft.com/office/drawing/2014/main" id="{17FC539C-B783-4B03-9F9E-D13430F3F6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Slide Number Placeholder 5">
            <a:extLst>
              <a:ext uri="{FF2B5EF4-FFF2-40B4-BE49-F238E27FC236}">
                <a16:creationId xmlns:a16="http://schemas.microsoft.com/office/drawing/2014/main" id="{980C2210-203A-4EA6-BA98-C27D3663CB4D}"/>
              </a:ext>
            </a:extLst>
          </p:cNvPr>
          <p:cNvSpPr>
            <a:spLocks noGrp="1"/>
          </p:cNvSpPr>
          <p:nvPr>
            <p:ph type="sldNum" sz="quarter" idx="12"/>
          </p:nvPr>
        </p:nvSpPr>
        <p:spPr/>
        <p:txBody>
          <a:bodyPr/>
          <a:lstStyle/>
          <a:p>
            <a:fld id="{18FBD2FA-2555-40DC-89DF-11DF5B5C64DC}" type="slidenum">
              <a:rPr lang="en-US" smtClean="0"/>
              <a:t>41</a:t>
            </a:fld>
            <a:endParaRPr lang="en-US"/>
          </a:p>
        </p:txBody>
      </p:sp>
    </p:spTree>
    <p:extLst>
      <p:ext uri="{BB962C8B-B14F-4D97-AF65-F5344CB8AC3E}">
        <p14:creationId xmlns:p14="http://schemas.microsoft.com/office/powerpoint/2010/main" val="424938159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6F1EBA-0378-4290-A5DE-7AF81587B3C8}"/>
              </a:ext>
            </a:extLst>
          </p:cNvPr>
          <p:cNvSpPr>
            <a:spLocks noGrp="1"/>
          </p:cNvSpPr>
          <p:nvPr>
            <p:ph type="title"/>
          </p:nvPr>
        </p:nvSpPr>
        <p:spPr>
          <a:xfrm>
            <a:off x="878205" y="0"/>
            <a:ext cx="10058400" cy="846872"/>
          </a:xfrm>
        </p:spPr>
        <p:txBody>
          <a:bodyPr/>
          <a:lstStyle/>
          <a:p>
            <a:r>
              <a:rPr lang="en-US" b="1" dirty="0">
                <a:latin typeface="Times New Roman" panose="02020603050405020304" pitchFamily="18" charset="0"/>
                <a:cs typeface="Times New Roman" panose="02020603050405020304" pitchFamily="18" charset="0"/>
              </a:rPr>
              <a:t>Solution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2097B0BD-A0FC-4C21-AC09-6FE54EB4AD70}"/>
                  </a:ext>
                </a:extLst>
              </p:cNvPr>
              <p:cNvSpPr>
                <a:spLocks noGrp="1"/>
              </p:cNvSpPr>
              <p:nvPr>
                <p:ph idx="1"/>
              </p:nvPr>
            </p:nvSpPr>
            <p:spPr>
              <a:xfrm>
                <a:off x="811530" y="959908"/>
                <a:ext cx="10058400" cy="4545542"/>
              </a:xfrm>
              <a:solidFill>
                <a:schemeClr val="bg1"/>
              </a:solidFill>
            </p:spPr>
            <p:txBody>
              <a:bodyPr>
                <a:noAutofit/>
              </a:bodyPr>
              <a:lstStyle/>
              <a:p>
                <a:pPr>
                  <a:buFont typeface="Arial" panose="020B0604020202020204" pitchFamily="34" charset="0"/>
                  <a:buChar char="•"/>
                </a:pPr>
                <a14:m>
                  <m:oMath xmlns:m="http://schemas.openxmlformats.org/officeDocument/2006/math">
                    <m:r>
                      <a:rPr lang="en-US" b="0" i="1" smtClean="0">
                        <a:latin typeface="Cambria Math" panose="02040503050406030204" pitchFamily="18" charset="0"/>
                      </a:rPr>
                      <m:t>𝐹</m:t>
                    </m:r>
                    <m:d>
                      <m:dPr>
                        <m:ctrlPr>
                          <a:rPr lang="en-US" b="0" i="1" smtClean="0">
                            <a:latin typeface="Cambria Math" panose="02040503050406030204" pitchFamily="18" charset="0"/>
                          </a:rPr>
                        </m:ctrlPr>
                      </m:dPr>
                      <m:e>
                        <m:r>
                          <a:rPr lang="en-US" b="0" i="1" smtClean="0">
                            <a:latin typeface="Cambria Math" panose="02040503050406030204" pitchFamily="18" charset="0"/>
                          </a:rPr>
                          <m:t>𝑘</m:t>
                        </m:r>
                      </m:e>
                    </m:d>
                    <m:r>
                      <a:rPr lang="en-US" b="0" i="1" smtClean="0">
                        <a:latin typeface="Cambria Math" panose="02040503050406030204" pitchFamily="18" charset="0"/>
                      </a:rPr>
                      <m:t>=</m:t>
                    </m:r>
                    <m:r>
                      <a:rPr lang="en-US" b="0" i="1" smtClean="0">
                        <a:latin typeface="Cambria Math" panose="02040503050406030204" pitchFamily="18" charset="0"/>
                      </a:rPr>
                      <m:t>𝐹</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𝐴𝑐𝑜𝑠𝑘</m:t>
                        </m:r>
                        <m:r>
                          <a:rPr lang="en-US" b="0" i="1" baseline="-25000" smtClean="0">
                            <a:latin typeface="Cambria Math" panose="02040503050406030204" pitchFamily="18" charset="0"/>
                          </a:rPr>
                          <m:t>0</m:t>
                        </m:r>
                        <m:r>
                          <a:rPr lang="en-US" b="0" i="1" smtClean="0">
                            <a:latin typeface="Cambria Math" panose="02040503050406030204" pitchFamily="18" charset="0"/>
                          </a:rPr>
                          <m:t>𝑥</m:t>
                        </m:r>
                      </m:e>
                    </m:d>
                    <m:r>
                      <a:rPr lang="en-US" b="0" i="0" smtClean="0">
                        <a:latin typeface="Cambria Math" panose="02040503050406030204" pitchFamily="18" charset="0"/>
                      </a:rPr>
                      <m:t>=</m:t>
                    </m:r>
                    <m:nary>
                      <m:naryPr>
                        <m:limLoc m:val="undOvr"/>
                        <m:ctrlPr>
                          <a:rPr lang="en-US" b="0" i="1" smtClean="0">
                            <a:latin typeface="Cambria Math" panose="02040503050406030204" pitchFamily="18" charset="0"/>
                          </a:rPr>
                        </m:ctrlPr>
                      </m:naryPr>
                      <m:sub>
                        <m:r>
                          <m:rPr>
                            <m:brk m:alnAt="24"/>
                          </m:rPr>
                          <a:rPr lang="en-US" b="0" i="1" smtClean="0">
                            <a:latin typeface="Cambria Math" panose="02040503050406030204" pitchFamily="18" charset="0"/>
                          </a:rPr>
                          <m:t>−</m:t>
                        </m:r>
                        <m:r>
                          <a:rPr lang="en-US" b="0" i="1" smtClean="0">
                            <a:latin typeface="Cambria Math" panose="02040503050406030204" pitchFamily="18" charset="0"/>
                            <a:ea typeface="Cambria Math" panose="02040503050406030204" pitchFamily="18" charset="0"/>
                          </a:rPr>
                          <m:t>∞</m:t>
                        </m:r>
                      </m:sub>
                      <m:sup>
                        <m:r>
                          <a:rPr lang="en-US" b="0" i="1" smtClean="0">
                            <a:latin typeface="Cambria Math" panose="02040503050406030204" pitchFamily="18" charset="0"/>
                            <a:ea typeface="Cambria Math" panose="02040503050406030204" pitchFamily="18" charset="0"/>
                          </a:rPr>
                          <m:t>∞</m:t>
                        </m:r>
                      </m:sup>
                      <m:e>
                        <m:r>
                          <a:rPr lang="en-US" b="0" i="1" smtClean="0">
                            <a:latin typeface="Cambria Math" panose="02040503050406030204" pitchFamily="18" charset="0"/>
                          </a:rPr>
                          <m:t>𝐴</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𝑒</m:t>
                            </m:r>
                          </m:e>
                          <m:sup>
                            <m:r>
                              <a:rPr lang="en-US" b="0" i="1" smtClean="0">
                                <a:latin typeface="Cambria Math" panose="02040503050406030204" pitchFamily="18" charset="0"/>
                              </a:rPr>
                              <m:t>𝑖𝑘𝑥</m:t>
                            </m:r>
                          </m:sup>
                        </m:sSup>
                        <m:r>
                          <a:rPr lang="en-US" b="0" i="1" smtClean="0">
                            <a:latin typeface="Cambria Math" panose="02040503050406030204" pitchFamily="18" charset="0"/>
                          </a:rPr>
                          <m:t>𝑑𝑥</m:t>
                        </m:r>
                      </m:e>
                    </m:nary>
                    <m:r>
                      <a:rPr lang="en-US" b="0" i="1" smtClean="0">
                        <a:latin typeface="Cambria Math" panose="02040503050406030204" pitchFamily="18" charset="0"/>
                      </a:rPr>
                      <m:t>+</m:t>
                    </m:r>
                    <m:nary>
                      <m:naryPr>
                        <m:limLoc m:val="undOvr"/>
                        <m:ctrlPr>
                          <a:rPr lang="en-US" b="0" i="1" smtClean="0">
                            <a:latin typeface="Cambria Math" panose="02040503050406030204" pitchFamily="18" charset="0"/>
                          </a:rPr>
                        </m:ctrlPr>
                      </m:naryPr>
                      <m:sub>
                        <m:r>
                          <m:rPr>
                            <m:brk m:alnAt="24"/>
                          </m:rPr>
                          <a:rPr lang="en-US" b="0" i="1" smtClean="0">
                            <a:latin typeface="Cambria Math" panose="02040503050406030204" pitchFamily="18" charset="0"/>
                          </a:rPr>
                          <m:t>−</m:t>
                        </m:r>
                        <m:r>
                          <a:rPr lang="en-US" b="0" i="1" smtClean="0">
                            <a:latin typeface="Cambria Math" panose="02040503050406030204" pitchFamily="18" charset="0"/>
                            <a:ea typeface="Cambria Math" panose="02040503050406030204" pitchFamily="18" charset="0"/>
                          </a:rPr>
                          <m:t>∞</m:t>
                        </m:r>
                      </m:sub>
                      <m:sup>
                        <m:r>
                          <a:rPr lang="en-US" b="0" i="1" smtClean="0">
                            <a:latin typeface="Cambria Math" panose="02040503050406030204" pitchFamily="18" charset="0"/>
                            <a:ea typeface="Cambria Math" panose="02040503050406030204" pitchFamily="18" charset="0"/>
                          </a:rPr>
                          <m:t>∞</m:t>
                        </m:r>
                      </m:sup>
                      <m:e>
                        <m:r>
                          <a:rPr lang="en-US" i="1">
                            <a:latin typeface="Cambria Math" panose="02040503050406030204" pitchFamily="18" charset="0"/>
                          </a:rPr>
                          <m:t>𝐴𝑐𝑜𝑠𝑘</m:t>
                        </m:r>
                        <m:r>
                          <a:rPr lang="en-US" i="1" baseline="-25000">
                            <a:latin typeface="Cambria Math" panose="02040503050406030204" pitchFamily="18" charset="0"/>
                          </a:rPr>
                          <m:t>0</m:t>
                        </m:r>
                        <m:r>
                          <a:rPr lang="en-US" i="1">
                            <a:latin typeface="Cambria Math" panose="02040503050406030204" pitchFamily="18" charset="0"/>
                          </a:rPr>
                          <m:t>𝑥</m:t>
                        </m:r>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i="1">
                                <a:latin typeface="Cambria Math" panose="02040503050406030204" pitchFamily="18" charset="0"/>
                              </a:rPr>
                              <m:t>𝑖𝑘𝑥</m:t>
                            </m:r>
                          </m:sup>
                        </m:sSup>
                        <m:r>
                          <a:rPr lang="en-US" i="1">
                            <a:latin typeface="Cambria Math" panose="02040503050406030204" pitchFamily="18" charset="0"/>
                          </a:rPr>
                          <m:t>𝑑𝑥</m:t>
                        </m:r>
                      </m:e>
                    </m:nary>
                  </m:oMath>
                </a14:m>
                <a:r>
                  <a:rPr lang="en-US" dirty="0"/>
                  <a:t>  </a:t>
                </a:r>
              </a:p>
              <a:p>
                <a:pPr>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From Problem 4, we already have </a:t>
                </a:r>
                <a:r>
                  <a:rPr lang="en-US" i="1" dirty="0">
                    <a:latin typeface="Times New Roman" panose="02020603050405020304" pitchFamily="18" charset="0"/>
                    <a:cs typeface="Times New Roman" panose="02020603050405020304" pitchFamily="18" charset="0"/>
                    <a:sym typeface="Symbol" panose="05050102010706020507" pitchFamily="18" charset="2"/>
                  </a:rPr>
                  <a:t>F</a:t>
                </a:r>
                <a:r>
                  <a:rPr lang="en-US" dirty="0">
                    <a:latin typeface="Times New Roman" panose="02020603050405020304" pitchFamily="18" charset="0"/>
                    <a:cs typeface="Times New Roman" panose="02020603050405020304" pitchFamily="18" charset="0"/>
                    <a:sym typeface="Symbol" panose="05050102010706020507" pitchFamily="18" charset="2"/>
                  </a:rPr>
                  <a:t>{A} = </a:t>
                </a:r>
                <a:r>
                  <a:rPr lang="en-US" dirty="0">
                    <a:latin typeface="Times New Roman" panose="02020603050405020304" pitchFamily="18" charset="0"/>
                    <a:cs typeface="Times New Roman" panose="02020603050405020304" pitchFamily="18" charset="0"/>
                  </a:rPr>
                  <a:t>2</a:t>
                </a:r>
                <a14:m>
                  <m:oMath xmlns:m="http://schemas.openxmlformats.org/officeDocument/2006/math">
                    <m:r>
                      <a:rPr lang="en-US" i="1">
                        <a:latin typeface="Cambria Math" panose="02040503050406030204" pitchFamily="18" charset="0"/>
                        <a:ea typeface="Cambria Math" panose="02040503050406030204" pitchFamily="18" charset="0"/>
                      </a:rPr>
                      <m:t>𝜋</m:t>
                    </m:r>
                  </m:oMath>
                </a14:m>
                <a:r>
                  <a:rPr lang="en-US" i="1" dirty="0">
                    <a:latin typeface="Times New Roman" panose="02020603050405020304" pitchFamily="18" charset="0"/>
                    <a:cs typeface="Times New Roman" panose="02020603050405020304" pitchFamily="18" charset="0"/>
                    <a:sym typeface="Symbol" panose="05050102010706020507" pitchFamily="18" charset="2"/>
                  </a:rPr>
                  <a:t>A</a:t>
                </a:r>
                <a:r>
                  <a:rPr lang="en-US" dirty="0">
                    <a:latin typeface="Times New Roman" panose="02020603050405020304" pitchFamily="18" charset="0"/>
                    <a:cs typeface="Times New Roman" panose="02020603050405020304" pitchFamily="18" charset="0"/>
                    <a:sym typeface="Symbol" panose="05050102010706020507" pitchFamily="18" charset="2"/>
                  </a:rPr>
                  <a:t> (</a:t>
                </a:r>
                <a:r>
                  <a:rPr lang="en-US" i="1" dirty="0">
                    <a:latin typeface="Times New Roman" panose="02020603050405020304" pitchFamily="18" charset="0"/>
                    <a:cs typeface="Times New Roman" panose="02020603050405020304" pitchFamily="18" charset="0"/>
                    <a:sym typeface="Symbol" panose="05050102010706020507" pitchFamily="18" charset="2"/>
                  </a:rPr>
                  <a:t>k</a:t>
                </a:r>
                <a:r>
                  <a:rPr lang="en-US" dirty="0">
                    <a:latin typeface="Times New Roman" panose="02020603050405020304" pitchFamily="18" charset="0"/>
                    <a:cs typeface="Times New Roman" panose="02020603050405020304" pitchFamily="18" charset="0"/>
                    <a:sym typeface="Symbol" panose="05050102010706020507" pitchFamily="18" charset="2"/>
                  </a:rPr>
                  <a:t>).</a:t>
                </a:r>
              </a:p>
              <a:p>
                <a:pPr>
                  <a:buFont typeface="Arial" panose="020B0604020202020204" pitchFamily="34" charset="0"/>
                  <a:buChar char="•"/>
                </a:pPr>
                <a:r>
                  <a:rPr lang="en-US" dirty="0">
                    <a:latin typeface="Times New Roman" panose="02020603050405020304" pitchFamily="18" charset="0"/>
                    <a:cs typeface="Times New Roman" panose="02020603050405020304" pitchFamily="18" charset="0"/>
                    <a:sym typeface="Symbol" panose="05050102010706020507" pitchFamily="18" charset="2"/>
                  </a:rPr>
                  <a:t>Now we have to determine  </a:t>
                </a:r>
                <a:r>
                  <a:rPr lang="en-US" i="1" dirty="0">
                    <a:latin typeface="Times New Roman" panose="02020603050405020304" pitchFamily="18" charset="0"/>
                    <a:cs typeface="Times New Roman" panose="02020603050405020304" pitchFamily="18" charset="0"/>
                    <a:sym typeface="Symbol" panose="05050102010706020507" pitchFamily="18" charset="2"/>
                  </a:rPr>
                  <a:t>F</a:t>
                </a:r>
                <a:r>
                  <a:rPr lang="en-US" dirty="0">
                    <a:latin typeface="Times New Roman" panose="02020603050405020304" pitchFamily="18" charset="0"/>
                    <a:cs typeface="Times New Roman" panose="02020603050405020304" pitchFamily="18" charset="0"/>
                    <a:sym typeface="Symbol" panose="05050102010706020507" pitchFamily="18" charset="2"/>
                  </a:rPr>
                  <a:t>{</a:t>
                </a:r>
                <a14:m>
                  <m:oMath xmlns:m="http://schemas.openxmlformats.org/officeDocument/2006/math">
                    <m:r>
                      <a:rPr lang="en-US" i="1">
                        <a:latin typeface="Cambria Math" panose="02040503050406030204" pitchFamily="18" charset="0"/>
                      </a:rPr>
                      <m:t>𝐴𝑐𝑜𝑠𝑘</m:t>
                    </m:r>
                    <m:r>
                      <a:rPr lang="en-US" i="1" baseline="-25000">
                        <a:latin typeface="Cambria Math" panose="02040503050406030204" pitchFamily="18" charset="0"/>
                      </a:rPr>
                      <m:t>0</m:t>
                    </m:r>
                    <m:r>
                      <a:rPr lang="en-US" i="1">
                        <a:latin typeface="Cambria Math" panose="02040503050406030204" pitchFamily="18" charset="0"/>
                      </a:rPr>
                      <m:t>𝑥</m:t>
                    </m:r>
                  </m:oMath>
                </a14:m>
                <a:r>
                  <a:rPr lang="en-US" dirty="0">
                    <a:latin typeface="Times New Roman" panose="02020603050405020304" pitchFamily="18" charset="0"/>
                    <a:cs typeface="Times New Roman" panose="02020603050405020304" pitchFamily="18" charset="0"/>
                    <a:sym typeface="Symbol" panose="05050102010706020507" pitchFamily="18" charset="2"/>
                  </a:rPr>
                  <a:t>} which can rewritten as  </a:t>
                </a:r>
                <a14:m>
                  <m:oMath xmlns:m="http://schemas.openxmlformats.org/officeDocument/2006/math">
                    <m:f>
                      <m:fPr>
                        <m:ctrlPr>
                          <a:rPr lang="en-US" i="1" smtClean="0">
                            <a:latin typeface="Cambria Math" panose="02040503050406030204" pitchFamily="18" charset="0"/>
                            <a:cs typeface="Times New Roman" panose="02020603050405020304" pitchFamily="18" charset="0"/>
                            <a:sym typeface="Symbol" panose="05050102010706020507" pitchFamily="18" charset="2"/>
                          </a:rPr>
                        </m:ctrlPr>
                      </m:fPr>
                      <m:num>
                        <m:r>
                          <a:rPr lang="en-US" b="0" i="1" smtClean="0">
                            <a:latin typeface="Cambria Math" panose="02040503050406030204" pitchFamily="18" charset="0"/>
                            <a:cs typeface="Times New Roman" panose="02020603050405020304" pitchFamily="18" charset="0"/>
                            <a:sym typeface="Symbol" panose="05050102010706020507" pitchFamily="18" charset="2"/>
                          </a:rPr>
                          <m:t>𝐴</m:t>
                        </m:r>
                      </m:num>
                      <m:den>
                        <m:r>
                          <a:rPr lang="en-US" b="0" i="1" smtClean="0">
                            <a:latin typeface="Cambria Math" panose="02040503050406030204" pitchFamily="18" charset="0"/>
                            <a:cs typeface="Times New Roman" panose="02020603050405020304" pitchFamily="18" charset="0"/>
                            <a:sym typeface="Symbol" panose="05050102010706020507" pitchFamily="18" charset="2"/>
                          </a:rPr>
                          <m:t>2</m:t>
                        </m:r>
                      </m:den>
                    </m:f>
                  </m:oMath>
                </a14:m>
                <a:r>
                  <a:rPr lang="en-US" i="1" dirty="0">
                    <a:latin typeface="Times New Roman" panose="02020603050405020304" pitchFamily="18" charset="0"/>
                    <a:cs typeface="Times New Roman" panose="02020603050405020304" pitchFamily="18" charset="0"/>
                    <a:sym typeface="Symbol" panose="05050102010706020507" pitchFamily="18" charset="2"/>
                  </a:rPr>
                  <a:t>F</a:t>
                </a:r>
                <a:r>
                  <a:rPr lang="en-US" dirty="0">
                    <a:latin typeface="Times New Roman" panose="02020603050405020304" pitchFamily="18" charset="0"/>
                    <a:cs typeface="Times New Roman" panose="02020603050405020304" pitchFamily="18" charset="0"/>
                    <a:sym typeface="Symbol" panose="05050102010706020507" pitchFamily="18" charset="2"/>
                  </a:rPr>
                  <a:t>{</a:t>
                </a:r>
                <a14:m>
                  <m:oMath xmlns:m="http://schemas.openxmlformats.org/officeDocument/2006/math">
                    <m:sSup>
                      <m:sSupPr>
                        <m:ctrlPr>
                          <a:rPr lang="en-US" i="1" smtClean="0">
                            <a:latin typeface="Cambria Math" panose="02040503050406030204" pitchFamily="18" charset="0"/>
                            <a:cs typeface="Times New Roman" panose="02020603050405020304" pitchFamily="18" charset="0"/>
                            <a:sym typeface="Symbol" panose="05050102010706020507" pitchFamily="18" charset="2"/>
                          </a:rPr>
                        </m:ctrlPr>
                      </m:sSupPr>
                      <m:e>
                        <m:r>
                          <a:rPr lang="en-US" b="0" i="1" smtClean="0">
                            <a:latin typeface="Cambria Math" panose="02040503050406030204" pitchFamily="18" charset="0"/>
                            <a:cs typeface="Times New Roman" panose="02020603050405020304" pitchFamily="18" charset="0"/>
                            <a:sym typeface="Symbol" panose="05050102010706020507" pitchFamily="18" charset="2"/>
                          </a:rPr>
                          <m:t>𝑒</m:t>
                        </m:r>
                      </m:e>
                      <m:sup>
                        <m:r>
                          <a:rPr lang="en-US" b="0" i="1" smtClean="0">
                            <a:latin typeface="Cambria Math" panose="02040503050406030204" pitchFamily="18" charset="0"/>
                            <a:cs typeface="Times New Roman" panose="02020603050405020304" pitchFamily="18" charset="0"/>
                            <a:sym typeface="Symbol" panose="05050102010706020507" pitchFamily="18" charset="2"/>
                          </a:rPr>
                          <m:t>𝑖</m:t>
                        </m:r>
                        <m:sSub>
                          <m:sSubPr>
                            <m:ctrlPr>
                              <a:rPr lang="en-US" b="0" i="1" smtClean="0">
                                <a:latin typeface="Cambria Math" panose="02040503050406030204" pitchFamily="18" charset="0"/>
                                <a:cs typeface="Times New Roman" panose="02020603050405020304" pitchFamily="18" charset="0"/>
                                <a:sym typeface="Symbol" panose="05050102010706020507" pitchFamily="18" charset="2"/>
                              </a:rPr>
                            </m:ctrlPr>
                          </m:sSubPr>
                          <m:e>
                            <m:r>
                              <a:rPr lang="en-US" b="0" i="1" smtClean="0">
                                <a:latin typeface="Cambria Math" panose="02040503050406030204" pitchFamily="18" charset="0"/>
                                <a:cs typeface="Times New Roman" panose="02020603050405020304" pitchFamily="18" charset="0"/>
                                <a:sym typeface="Symbol" panose="05050102010706020507" pitchFamily="18" charset="2"/>
                              </a:rPr>
                              <m:t>𝑘</m:t>
                            </m:r>
                          </m:e>
                          <m:sub>
                            <m:r>
                              <a:rPr lang="en-US" b="0" i="1" smtClean="0">
                                <a:latin typeface="Cambria Math" panose="02040503050406030204" pitchFamily="18" charset="0"/>
                                <a:cs typeface="Times New Roman" panose="02020603050405020304" pitchFamily="18" charset="0"/>
                                <a:sym typeface="Symbol" panose="05050102010706020507" pitchFamily="18" charset="2"/>
                              </a:rPr>
                              <m:t>0</m:t>
                            </m:r>
                          </m:sub>
                        </m:sSub>
                        <m:r>
                          <a:rPr lang="en-US" b="0" i="1" smtClean="0">
                            <a:latin typeface="Cambria Math" panose="02040503050406030204" pitchFamily="18" charset="0"/>
                            <a:cs typeface="Times New Roman" panose="02020603050405020304" pitchFamily="18" charset="0"/>
                            <a:sym typeface="Symbol" panose="05050102010706020507" pitchFamily="18" charset="2"/>
                          </a:rPr>
                          <m:t>𝑥</m:t>
                        </m:r>
                      </m:sup>
                    </m:sSup>
                    <m:r>
                      <a:rPr lang="en-US" b="0" i="1" smtClean="0">
                        <a:latin typeface="Cambria Math" panose="02040503050406030204" pitchFamily="18" charset="0"/>
                        <a:cs typeface="Times New Roman" panose="02020603050405020304" pitchFamily="18" charset="0"/>
                        <a:sym typeface="Symbol" panose="05050102010706020507" pitchFamily="18" charset="2"/>
                      </a:rPr>
                      <m:t>+</m:t>
                    </m:r>
                    <m:sSup>
                      <m:sSupPr>
                        <m:ctrlPr>
                          <a:rPr lang="en-US" b="0" i="1" smtClean="0">
                            <a:latin typeface="Cambria Math" panose="02040503050406030204" pitchFamily="18" charset="0"/>
                            <a:cs typeface="Times New Roman" panose="02020603050405020304" pitchFamily="18" charset="0"/>
                            <a:sym typeface="Symbol" panose="05050102010706020507" pitchFamily="18" charset="2"/>
                          </a:rPr>
                        </m:ctrlPr>
                      </m:sSupPr>
                      <m:e>
                        <m:r>
                          <a:rPr lang="en-US" b="0" i="1" smtClean="0">
                            <a:latin typeface="Cambria Math" panose="02040503050406030204" pitchFamily="18" charset="0"/>
                            <a:cs typeface="Times New Roman" panose="02020603050405020304" pitchFamily="18" charset="0"/>
                            <a:sym typeface="Symbol" panose="05050102010706020507" pitchFamily="18" charset="2"/>
                          </a:rPr>
                          <m:t>𝑒</m:t>
                        </m:r>
                      </m:e>
                      <m:sup>
                        <m:r>
                          <a:rPr lang="en-US" b="0" i="1" smtClean="0">
                            <a:latin typeface="Cambria Math" panose="02040503050406030204" pitchFamily="18" charset="0"/>
                            <a:cs typeface="Times New Roman" panose="02020603050405020304" pitchFamily="18" charset="0"/>
                            <a:sym typeface="Symbol" panose="05050102010706020507" pitchFamily="18" charset="2"/>
                          </a:rPr>
                          <m:t>−</m:t>
                        </m:r>
                        <m:r>
                          <a:rPr lang="en-US" b="0" i="1" smtClean="0">
                            <a:latin typeface="Cambria Math" panose="02040503050406030204" pitchFamily="18" charset="0"/>
                            <a:cs typeface="Times New Roman" panose="02020603050405020304" pitchFamily="18" charset="0"/>
                            <a:sym typeface="Symbol" panose="05050102010706020507" pitchFamily="18" charset="2"/>
                          </a:rPr>
                          <m:t>𝑖</m:t>
                        </m:r>
                        <m:sSub>
                          <m:sSubPr>
                            <m:ctrlPr>
                              <a:rPr lang="en-US" b="0" i="1" smtClean="0">
                                <a:latin typeface="Cambria Math" panose="02040503050406030204" pitchFamily="18" charset="0"/>
                                <a:cs typeface="Times New Roman" panose="02020603050405020304" pitchFamily="18" charset="0"/>
                                <a:sym typeface="Symbol" panose="05050102010706020507" pitchFamily="18" charset="2"/>
                              </a:rPr>
                            </m:ctrlPr>
                          </m:sSubPr>
                          <m:e>
                            <m:r>
                              <a:rPr lang="en-US" b="0" i="1" smtClean="0">
                                <a:latin typeface="Cambria Math" panose="02040503050406030204" pitchFamily="18" charset="0"/>
                                <a:cs typeface="Times New Roman" panose="02020603050405020304" pitchFamily="18" charset="0"/>
                                <a:sym typeface="Symbol" panose="05050102010706020507" pitchFamily="18" charset="2"/>
                              </a:rPr>
                              <m:t>𝑘</m:t>
                            </m:r>
                          </m:e>
                          <m:sub>
                            <m:r>
                              <a:rPr lang="en-US" b="0" i="1" smtClean="0">
                                <a:latin typeface="Cambria Math" panose="02040503050406030204" pitchFamily="18" charset="0"/>
                                <a:cs typeface="Times New Roman" panose="02020603050405020304" pitchFamily="18" charset="0"/>
                                <a:sym typeface="Symbol" panose="05050102010706020507" pitchFamily="18" charset="2"/>
                              </a:rPr>
                              <m:t>0</m:t>
                            </m:r>
                          </m:sub>
                        </m:sSub>
                        <m:r>
                          <a:rPr lang="en-US" b="0" i="1" smtClean="0">
                            <a:latin typeface="Cambria Math" panose="02040503050406030204" pitchFamily="18" charset="0"/>
                            <a:cs typeface="Times New Roman" panose="02020603050405020304" pitchFamily="18" charset="0"/>
                            <a:sym typeface="Symbol" panose="05050102010706020507" pitchFamily="18" charset="2"/>
                          </a:rPr>
                          <m:t>𝑥</m:t>
                        </m:r>
                      </m:sup>
                    </m:sSup>
                  </m:oMath>
                </a14:m>
                <a:r>
                  <a:rPr lang="en-US" dirty="0">
                    <a:latin typeface="Times New Roman" panose="02020603050405020304" pitchFamily="18" charset="0"/>
                    <a:cs typeface="Times New Roman" panose="02020603050405020304" pitchFamily="18" charset="0"/>
                    <a:sym typeface="Symbol" panose="05050102010706020507" pitchFamily="18" charset="2"/>
                  </a:rPr>
                  <a:t>}.</a:t>
                </a:r>
              </a:p>
              <a:p>
                <a:pPr>
                  <a:buFont typeface="Arial" panose="020B0604020202020204" pitchFamily="34" charset="0"/>
                  <a:buChar char="•"/>
                </a:pPr>
                <a:r>
                  <a:rPr lang="en-US" dirty="0">
                    <a:latin typeface="Times New Roman" panose="02020603050405020304" pitchFamily="18" charset="0"/>
                    <a:cs typeface="Times New Roman" panose="02020603050405020304" pitchFamily="18" charset="0"/>
                    <a:sym typeface="Symbol" panose="05050102010706020507" pitchFamily="18" charset="2"/>
                  </a:rPr>
                  <a:t>Therefore, </a:t>
                </a:r>
                <a:r>
                  <a:rPr lang="en-US" i="1" dirty="0">
                    <a:latin typeface="Times New Roman" panose="02020603050405020304" pitchFamily="18" charset="0"/>
                    <a:cs typeface="Times New Roman" panose="02020603050405020304" pitchFamily="18" charset="0"/>
                    <a:sym typeface="Symbol" panose="05050102010706020507" pitchFamily="18" charset="2"/>
                  </a:rPr>
                  <a:t>F</a:t>
                </a:r>
                <a:r>
                  <a:rPr lang="en-US" dirty="0">
                    <a:latin typeface="Times New Roman" panose="02020603050405020304" pitchFamily="18" charset="0"/>
                    <a:cs typeface="Times New Roman" panose="02020603050405020304" pitchFamily="18" charset="0"/>
                    <a:sym typeface="Symbol" panose="05050102010706020507" pitchFamily="18" charset="2"/>
                  </a:rPr>
                  <a:t>(</a:t>
                </a:r>
                <a:r>
                  <a:rPr lang="en-US" i="1" dirty="0">
                    <a:latin typeface="Times New Roman" panose="02020603050405020304" pitchFamily="18" charset="0"/>
                    <a:cs typeface="Times New Roman" panose="02020603050405020304" pitchFamily="18" charset="0"/>
                    <a:sym typeface="Symbol" panose="05050102010706020507" pitchFamily="18" charset="2"/>
                  </a:rPr>
                  <a:t>k</a:t>
                </a:r>
                <a:r>
                  <a:rPr lang="en-US" dirty="0">
                    <a:latin typeface="Times New Roman" panose="02020603050405020304" pitchFamily="18" charset="0"/>
                    <a:cs typeface="Times New Roman" panose="02020603050405020304" pitchFamily="18" charset="0"/>
                    <a:sym typeface="Symbol" panose="05050102010706020507" pitchFamily="18" charset="2"/>
                  </a:rPr>
                  <a:t>) = </a:t>
                </a:r>
                <a14:m>
                  <m:oMath xmlns:m="http://schemas.openxmlformats.org/officeDocument/2006/math">
                    <m:nary>
                      <m:naryPr>
                        <m:limLoc m:val="undOvr"/>
                        <m:ctrlPr>
                          <a:rPr lang="en-US" i="1">
                            <a:latin typeface="Cambria Math" panose="02040503050406030204" pitchFamily="18" charset="0"/>
                          </a:rPr>
                        </m:ctrlPr>
                      </m:naryPr>
                      <m:sub>
                        <m:r>
                          <m:rPr>
                            <m:brk m:alnAt="24"/>
                          </m:rPr>
                          <a:rPr lang="en-US" i="1">
                            <a:latin typeface="Cambria Math" panose="02040503050406030204" pitchFamily="18" charset="0"/>
                          </a:rPr>
                          <m:t>−</m:t>
                        </m:r>
                        <m:r>
                          <a:rPr lang="en-US" i="1">
                            <a:latin typeface="Cambria Math" panose="02040503050406030204" pitchFamily="18" charset="0"/>
                            <a:ea typeface="Cambria Math" panose="02040503050406030204" pitchFamily="18" charset="0"/>
                          </a:rPr>
                          <m:t>∞</m:t>
                        </m:r>
                      </m:sub>
                      <m:sup>
                        <m:r>
                          <a:rPr lang="en-US" i="1">
                            <a:latin typeface="Cambria Math" panose="02040503050406030204" pitchFamily="18" charset="0"/>
                            <a:ea typeface="Cambria Math" panose="02040503050406030204" pitchFamily="18" charset="0"/>
                          </a:rPr>
                          <m:t>∞</m:t>
                        </m:r>
                      </m:sup>
                      <m:e>
                        <m:r>
                          <a:rPr lang="en-US" i="1">
                            <a:latin typeface="Cambria Math" panose="02040503050406030204" pitchFamily="18" charset="0"/>
                          </a:rPr>
                          <m:t>𝐴</m:t>
                        </m:r>
                        <m:r>
                          <a:rPr lang="en-US" b="0" i="1" smtClean="0">
                            <a:latin typeface="Cambria Math" panose="02040503050406030204" pitchFamily="18" charset="0"/>
                          </a:rPr>
                          <m:t>(</m:t>
                        </m:r>
                        <m:r>
                          <a:rPr lang="en-US" i="1">
                            <a:latin typeface="Cambria Math" panose="02040503050406030204" pitchFamily="18" charset="0"/>
                          </a:rPr>
                          <m:t>𝑐𝑜𝑠𝑘</m:t>
                        </m:r>
                        <m:r>
                          <a:rPr lang="en-US" i="1" baseline="-25000">
                            <a:latin typeface="Cambria Math" panose="02040503050406030204" pitchFamily="18" charset="0"/>
                          </a:rPr>
                          <m:t>0</m:t>
                        </m:r>
                        <m:r>
                          <a:rPr lang="en-US" i="1">
                            <a:latin typeface="Cambria Math" panose="02040503050406030204" pitchFamily="18" charset="0"/>
                          </a:rPr>
                          <m:t>𝑥</m:t>
                        </m:r>
                        <m:r>
                          <a:rPr lang="en-US" b="0" i="1" smtClean="0">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i="1">
                                <a:latin typeface="Cambria Math" panose="02040503050406030204" pitchFamily="18" charset="0"/>
                              </a:rPr>
                              <m:t>𝑖𝑘𝑥</m:t>
                            </m:r>
                          </m:sup>
                        </m:sSup>
                        <m:r>
                          <a:rPr lang="en-US" i="1">
                            <a:latin typeface="Cambria Math" panose="02040503050406030204" pitchFamily="18" charset="0"/>
                          </a:rPr>
                          <m:t>𝑑𝑥</m:t>
                        </m:r>
                      </m:e>
                    </m:nary>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𝐴</m:t>
                        </m:r>
                      </m:num>
                      <m:den>
                        <m:r>
                          <a:rPr lang="en-US" b="0" i="1" smtClean="0">
                            <a:latin typeface="Cambria Math" panose="02040503050406030204" pitchFamily="18" charset="0"/>
                          </a:rPr>
                          <m:t>2</m:t>
                        </m:r>
                      </m:den>
                    </m:f>
                    <m:nary>
                      <m:naryPr>
                        <m:limLoc m:val="undOvr"/>
                        <m:ctrlPr>
                          <a:rPr lang="en-US" i="1" smtClean="0">
                            <a:latin typeface="Cambria Math" panose="02040503050406030204" pitchFamily="18" charset="0"/>
                            <a:cs typeface="Times New Roman" panose="02020603050405020304" pitchFamily="18" charset="0"/>
                            <a:sym typeface="Symbol" panose="05050102010706020507" pitchFamily="18" charset="2"/>
                          </a:rPr>
                        </m:ctrlPr>
                      </m:naryPr>
                      <m:sub>
                        <m:r>
                          <m:rPr>
                            <m:brk m:alnAt="24"/>
                          </m:rPr>
                          <a:rPr lang="en-US" b="0" i="1" smtClean="0">
                            <a:latin typeface="Cambria Math" panose="02040503050406030204" pitchFamily="18" charset="0"/>
                            <a:cs typeface="Times New Roman" panose="02020603050405020304" pitchFamily="18" charset="0"/>
                            <a:sym typeface="Symbol" panose="05050102010706020507" pitchFamily="18" charset="2"/>
                          </a:rPr>
                          <m:t>−</m:t>
                        </m:r>
                        <m:r>
                          <a:rPr lang="en-US" b="0" i="1" smtClean="0">
                            <a:latin typeface="Cambria Math" panose="02040503050406030204" pitchFamily="18" charset="0"/>
                            <a:ea typeface="Cambria Math" panose="02040503050406030204" pitchFamily="18" charset="0"/>
                            <a:cs typeface="Times New Roman" panose="02020603050405020304" pitchFamily="18" charset="0"/>
                            <a:sym typeface="Symbol" panose="05050102010706020507" pitchFamily="18" charset="2"/>
                          </a:rPr>
                          <m:t>∞</m:t>
                        </m:r>
                      </m:sub>
                      <m:sup>
                        <m:r>
                          <a:rPr lang="en-US" i="1" smtClean="0">
                            <a:latin typeface="Cambria Math" panose="02040503050406030204" pitchFamily="18" charset="0"/>
                            <a:ea typeface="Cambria Math" panose="02040503050406030204" pitchFamily="18" charset="0"/>
                            <a:cs typeface="Times New Roman" panose="02020603050405020304" pitchFamily="18" charset="0"/>
                            <a:sym typeface="Symbol" panose="05050102010706020507" pitchFamily="18" charset="2"/>
                          </a:rPr>
                          <m:t>∞</m:t>
                        </m:r>
                      </m:sup>
                      <m:e>
                        <m:r>
                          <m:rPr>
                            <m:nor/>
                          </m:rPr>
                          <a:rPr lang="en-US" dirty="0">
                            <a:latin typeface="Times New Roman" panose="02020603050405020304" pitchFamily="18" charset="0"/>
                            <a:cs typeface="Times New Roman" panose="02020603050405020304" pitchFamily="18" charset="0"/>
                            <a:sym typeface="Symbol" panose="05050102010706020507" pitchFamily="18" charset="2"/>
                          </a:rPr>
                          <m:t>{</m:t>
                        </m:r>
                        <m:sSup>
                          <m:sSupPr>
                            <m:ctrlPr>
                              <a:rPr lang="en-US" i="1">
                                <a:latin typeface="Cambria Math" panose="02040503050406030204" pitchFamily="18" charset="0"/>
                                <a:cs typeface="Times New Roman" panose="02020603050405020304" pitchFamily="18" charset="0"/>
                                <a:sym typeface="Symbol" panose="05050102010706020507" pitchFamily="18" charset="2"/>
                              </a:rPr>
                            </m:ctrlPr>
                          </m:sSupPr>
                          <m:e>
                            <m:r>
                              <a:rPr lang="en-US" i="1">
                                <a:latin typeface="Cambria Math" panose="02040503050406030204" pitchFamily="18" charset="0"/>
                                <a:cs typeface="Times New Roman" panose="02020603050405020304" pitchFamily="18" charset="0"/>
                                <a:sym typeface="Symbol" panose="05050102010706020507" pitchFamily="18" charset="2"/>
                              </a:rPr>
                              <m:t>𝑒</m:t>
                            </m:r>
                          </m:e>
                          <m:sup>
                            <m:r>
                              <a:rPr lang="en-US" i="1">
                                <a:latin typeface="Cambria Math" panose="02040503050406030204" pitchFamily="18" charset="0"/>
                                <a:cs typeface="Times New Roman" panose="02020603050405020304" pitchFamily="18" charset="0"/>
                                <a:sym typeface="Symbol" panose="05050102010706020507" pitchFamily="18" charset="2"/>
                              </a:rPr>
                              <m:t>𝑖</m:t>
                            </m:r>
                            <m:sSub>
                              <m:sSubPr>
                                <m:ctrlPr>
                                  <a:rPr lang="en-US" i="1">
                                    <a:latin typeface="Cambria Math" panose="02040503050406030204" pitchFamily="18" charset="0"/>
                                    <a:cs typeface="Times New Roman" panose="02020603050405020304" pitchFamily="18" charset="0"/>
                                    <a:sym typeface="Symbol" panose="05050102010706020507" pitchFamily="18" charset="2"/>
                                  </a:rPr>
                                </m:ctrlPr>
                              </m:sSubPr>
                              <m:e>
                                <m:r>
                                  <a:rPr lang="en-US" i="1">
                                    <a:latin typeface="Cambria Math" panose="02040503050406030204" pitchFamily="18" charset="0"/>
                                    <a:cs typeface="Times New Roman" panose="02020603050405020304" pitchFamily="18" charset="0"/>
                                    <a:sym typeface="Symbol" panose="05050102010706020507" pitchFamily="18" charset="2"/>
                                  </a:rPr>
                                  <m:t>𝑘</m:t>
                                </m:r>
                              </m:e>
                              <m:sub>
                                <m:r>
                                  <a:rPr lang="en-US" i="1">
                                    <a:latin typeface="Cambria Math" panose="02040503050406030204" pitchFamily="18" charset="0"/>
                                    <a:cs typeface="Times New Roman" panose="02020603050405020304" pitchFamily="18" charset="0"/>
                                    <a:sym typeface="Symbol" panose="05050102010706020507" pitchFamily="18" charset="2"/>
                                  </a:rPr>
                                  <m:t>0</m:t>
                                </m:r>
                              </m:sub>
                            </m:sSub>
                            <m:r>
                              <a:rPr lang="en-US" i="1">
                                <a:latin typeface="Cambria Math" panose="02040503050406030204" pitchFamily="18" charset="0"/>
                                <a:cs typeface="Times New Roman" panose="02020603050405020304" pitchFamily="18" charset="0"/>
                                <a:sym typeface="Symbol" panose="05050102010706020507" pitchFamily="18" charset="2"/>
                              </a:rPr>
                              <m:t>𝑥</m:t>
                            </m:r>
                          </m:sup>
                        </m:sSup>
                        <m:r>
                          <a:rPr lang="en-US" i="1">
                            <a:latin typeface="Cambria Math" panose="02040503050406030204" pitchFamily="18" charset="0"/>
                            <a:cs typeface="Times New Roman" panose="02020603050405020304" pitchFamily="18" charset="0"/>
                            <a:sym typeface="Symbol" panose="05050102010706020507" pitchFamily="18" charset="2"/>
                          </a:rPr>
                          <m:t>+</m:t>
                        </m:r>
                        <m:sSup>
                          <m:sSupPr>
                            <m:ctrlPr>
                              <a:rPr lang="en-US" i="1">
                                <a:latin typeface="Cambria Math" panose="02040503050406030204" pitchFamily="18" charset="0"/>
                                <a:cs typeface="Times New Roman" panose="02020603050405020304" pitchFamily="18" charset="0"/>
                                <a:sym typeface="Symbol" panose="05050102010706020507" pitchFamily="18" charset="2"/>
                              </a:rPr>
                            </m:ctrlPr>
                          </m:sSupPr>
                          <m:e>
                            <m:r>
                              <a:rPr lang="en-US" i="1">
                                <a:latin typeface="Cambria Math" panose="02040503050406030204" pitchFamily="18" charset="0"/>
                                <a:cs typeface="Times New Roman" panose="02020603050405020304" pitchFamily="18" charset="0"/>
                                <a:sym typeface="Symbol" panose="05050102010706020507" pitchFamily="18" charset="2"/>
                              </a:rPr>
                              <m:t>𝑒</m:t>
                            </m:r>
                          </m:e>
                          <m:sup>
                            <m:r>
                              <a:rPr lang="en-US" i="1">
                                <a:latin typeface="Cambria Math" panose="02040503050406030204" pitchFamily="18" charset="0"/>
                                <a:cs typeface="Times New Roman" panose="02020603050405020304" pitchFamily="18" charset="0"/>
                                <a:sym typeface="Symbol" panose="05050102010706020507" pitchFamily="18" charset="2"/>
                              </a:rPr>
                              <m:t>−</m:t>
                            </m:r>
                            <m:r>
                              <a:rPr lang="en-US" i="1">
                                <a:latin typeface="Cambria Math" panose="02040503050406030204" pitchFamily="18" charset="0"/>
                                <a:cs typeface="Times New Roman" panose="02020603050405020304" pitchFamily="18" charset="0"/>
                                <a:sym typeface="Symbol" panose="05050102010706020507" pitchFamily="18" charset="2"/>
                              </a:rPr>
                              <m:t>𝑖</m:t>
                            </m:r>
                            <m:sSub>
                              <m:sSubPr>
                                <m:ctrlPr>
                                  <a:rPr lang="en-US" i="1">
                                    <a:latin typeface="Cambria Math" panose="02040503050406030204" pitchFamily="18" charset="0"/>
                                    <a:cs typeface="Times New Roman" panose="02020603050405020304" pitchFamily="18" charset="0"/>
                                    <a:sym typeface="Symbol" panose="05050102010706020507" pitchFamily="18" charset="2"/>
                                  </a:rPr>
                                </m:ctrlPr>
                              </m:sSubPr>
                              <m:e>
                                <m:r>
                                  <a:rPr lang="en-US" i="1">
                                    <a:latin typeface="Cambria Math" panose="02040503050406030204" pitchFamily="18" charset="0"/>
                                    <a:cs typeface="Times New Roman" panose="02020603050405020304" pitchFamily="18" charset="0"/>
                                    <a:sym typeface="Symbol" panose="05050102010706020507" pitchFamily="18" charset="2"/>
                                  </a:rPr>
                                  <m:t>𝑘</m:t>
                                </m:r>
                              </m:e>
                              <m:sub>
                                <m:r>
                                  <a:rPr lang="en-US" i="1">
                                    <a:latin typeface="Cambria Math" panose="02040503050406030204" pitchFamily="18" charset="0"/>
                                    <a:cs typeface="Times New Roman" panose="02020603050405020304" pitchFamily="18" charset="0"/>
                                    <a:sym typeface="Symbol" panose="05050102010706020507" pitchFamily="18" charset="2"/>
                                  </a:rPr>
                                  <m:t>0</m:t>
                                </m:r>
                              </m:sub>
                            </m:sSub>
                            <m:r>
                              <a:rPr lang="en-US" i="1">
                                <a:latin typeface="Cambria Math" panose="02040503050406030204" pitchFamily="18" charset="0"/>
                                <a:cs typeface="Times New Roman" panose="02020603050405020304" pitchFamily="18" charset="0"/>
                                <a:sym typeface="Symbol" panose="05050102010706020507" pitchFamily="18" charset="2"/>
                              </a:rPr>
                              <m:t>𝑥</m:t>
                            </m:r>
                          </m:sup>
                        </m:sSup>
                        <m:r>
                          <m:rPr>
                            <m:nor/>
                          </m:rPr>
                          <a:rPr lang="en-US" dirty="0">
                            <a:latin typeface="Times New Roman" panose="02020603050405020304" pitchFamily="18" charset="0"/>
                            <a:cs typeface="Times New Roman" panose="02020603050405020304" pitchFamily="18" charset="0"/>
                            <a:sym typeface="Symbol" panose="05050102010706020507" pitchFamily="18" charset="2"/>
                          </a:rPr>
                          <m:t>}</m:t>
                        </m:r>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i="1">
                                <a:latin typeface="Cambria Math" panose="02040503050406030204" pitchFamily="18" charset="0"/>
                              </a:rPr>
                              <m:t>𝑖𝑘𝑥</m:t>
                            </m:r>
                          </m:sup>
                        </m:sSup>
                        <m:r>
                          <a:rPr lang="en-US" i="1">
                            <a:latin typeface="Cambria Math" panose="02040503050406030204" pitchFamily="18" charset="0"/>
                          </a:rPr>
                          <m:t>𝑑𝑥</m:t>
                        </m:r>
                      </m:e>
                    </m:nary>
                  </m:oMath>
                </a14:m>
                <a:r>
                  <a:rPr lang="en-US" dirty="0"/>
                  <a:t> </a:t>
                </a:r>
              </a:p>
              <a:p>
                <a:pPr marL="0" indent="0">
                  <a:buNone/>
                </a:pPr>
                <a:r>
                  <a:rPr lang="en-US" dirty="0"/>
                  <a:t>                                                                        = </a:t>
                </a: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𝐴</m:t>
                        </m:r>
                      </m:num>
                      <m:den>
                        <m:r>
                          <a:rPr lang="en-US" i="1">
                            <a:latin typeface="Cambria Math" panose="02040503050406030204" pitchFamily="18" charset="0"/>
                          </a:rPr>
                          <m:t>2</m:t>
                        </m:r>
                      </m:den>
                    </m:f>
                    <m:r>
                      <a:rPr lang="en-US" b="0" i="1" smtClean="0">
                        <a:latin typeface="Cambria Math" panose="02040503050406030204" pitchFamily="18" charset="0"/>
                      </a:rPr>
                      <m:t>  </m:t>
                    </m:r>
                    <m:nary>
                      <m:naryPr>
                        <m:limLoc m:val="undOvr"/>
                        <m:ctrlPr>
                          <a:rPr lang="en-US" i="1">
                            <a:latin typeface="Cambria Math" panose="02040503050406030204" pitchFamily="18" charset="0"/>
                            <a:cs typeface="Times New Roman" panose="02020603050405020304" pitchFamily="18" charset="0"/>
                            <a:sym typeface="Symbol" panose="05050102010706020507" pitchFamily="18" charset="2"/>
                          </a:rPr>
                        </m:ctrlPr>
                      </m:naryPr>
                      <m:sub>
                        <m:r>
                          <m:rPr>
                            <m:brk m:alnAt="24"/>
                          </m:rPr>
                          <a:rPr lang="en-US" i="1">
                            <a:latin typeface="Cambria Math" panose="02040503050406030204" pitchFamily="18" charset="0"/>
                            <a:cs typeface="Times New Roman" panose="02020603050405020304" pitchFamily="18" charset="0"/>
                            <a:sym typeface="Symbol" panose="05050102010706020507" pitchFamily="18" charset="2"/>
                          </a:rPr>
                          <m:t>−</m:t>
                        </m:r>
                        <m:r>
                          <a:rPr lang="en-US" i="1">
                            <a:latin typeface="Cambria Math" panose="02040503050406030204" pitchFamily="18" charset="0"/>
                            <a:ea typeface="Cambria Math" panose="02040503050406030204" pitchFamily="18" charset="0"/>
                            <a:cs typeface="Times New Roman" panose="02020603050405020304" pitchFamily="18" charset="0"/>
                            <a:sym typeface="Symbol" panose="05050102010706020507" pitchFamily="18" charset="2"/>
                          </a:rPr>
                          <m:t>∞</m:t>
                        </m:r>
                      </m:sub>
                      <m:sup>
                        <m:r>
                          <a:rPr lang="en-US" i="1">
                            <a:latin typeface="Cambria Math" panose="02040503050406030204" pitchFamily="18" charset="0"/>
                            <a:ea typeface="Cambria Math" panose="02040503050406030204" pitchFamily="18" charset="0"/>
                            <a:cs typeface="Times New Roman" panose="02020603050405020304" pitchFamily="18" charset="0"/>
                            <a:sym typeface="Symbol" panose="05050102010706020507" pitchFamily="18" charset="2"/>
                          </a:rPr>
                          <m:t>∞</m:t>
                        </m:r>
                      </m:sup>
                      <m:e>
                        <m:r>
                          <m:rPr>
                            <m:nor/>
                          </m:rPr>
                          <a:rPr lang="en-US" dirty="0">
                            <a:latin typeface="Times New Roman" panose="02020603050405020304" pitchFamily="18" charset="0"/>
                            <a:cs typeface="Times New Roman" panose="02020603050405020304" pitchFamily="18" charset="0"/>
                            <a:sym typeface="Symbol" panose="05050102010706020507" pitchFamily="18" charset="2"/>
                          </a:rPr>
                          <m:t>{</m:t>
                        </m:r>
                        <m:sSup>
                          <m:sSupPr>
                            <m:ctrlPr>
                              <a:rPr lang="en-US" i="1">
                                <a:latin typeface="Cambria Math" panose="02040503050406030204" pitchFamily="18" charset="0"/>
                                <a:cs typeface="Times New Roman" panose="02020603050405020304" pitchFamily="18" charset="0"/>
                                <a:sym typeface="Symbol" panose="05050102010706020507" pitchFamily="18" charset="2"/>
                              </a:rPr>
                            </m:ctrlPr>
                          </m:sSupPr>
                          <m:e>
                            <m:r>
                              <a:rPr lang="en-US" i="1">
                                <a:latin typeface="Cambria Math" panose="02040503050406030204" pitchFamily="18" charset="0"/>
                                <a:cs typeface="Times New Roman" panose="02020603050405020304" pitchFamily="18" charset="0"/>
                                <a:sym typeface="Symbol" panose="05050102010706020507" pitchFamily="18" charset="2"/>
                              </a:rPr>
                              <m:t>𝑒</m:t>
                            </m:r>
                          </m:e>
                          <m:sup>
                            <m:r>
                              <a:rPr lang="en-US" i="1">
                                <a:latin typeface="Cambria Math" panose="02040503050406030204" pitchFamily="18" charset="0"/>
                                <a:cs typeface="Times New Roman" panose="02020603050405020304" pitchFamily="18" charset="0"/>
                                <a:sym typeface="Symbol" panose="05050102010706020507" pitchFamily="18" charset="2"/>
                              </a:rPr>
                              <m:t>𝑖</m:t>
                            </m:r>
                            <m:sSub>
                              <m:sSubPr>
                                <m:ctrlPr>
                                  <a:rPr lang="en-US" i="1">
                                    <a:latin typeface="Cambria Math" panose="02040503050406030204" pitchFamily="18" charset="0"/>
                                    <a:cs typeface="Times New Roman" panose="02020603050405020304" pitchFamily="18" charset="0"/>
                                    <a:sym typeface="Symbol" panose="05050102010706020507" pitchFamily="18" charset="2"/>
                                  </a:rPr>
                                </m:ctrlPr>
                              </m:sSubPr>
                              <m:e>
                                <m:r>
                                  <a:rPr lang="en-US" b="0" i="1" smtClean="0">
                                    <a:latin typeface="Cambria Math" panose="02040503050406030204" pitchFamily="18" charset="0"/>
                                    <a:cs typeface="Times New Roman" panose="02020603050405020304" pitchFamily="18" charset="0"/>
                                    <a:sym typeface="Symbol" panose="05050102010706020507" pitchFamily="18" charset="2"/>
                                  </a:rPr>
                                  <m:t>(</m:t>
                                </m:r>
                                <m:r>
                                  <a:rPr lang="en-US" b="0" i="1" smtClean="0">
                                    <a:latin typeface="Cambria Math" panose="02040503050406030204" pitchFamily="18" charset="0"/>
                                    <a:cs typeface="Times New Roman" panose="02020603050405020304" pitchFamily="18" charset="0"/>
                                    <a:sym typeface="Symbol" panose="05050102010706020507" pitchFamily="18" charset="2"/>
                                  </a:rPr>
                                  <m:t>𝑘</m:t>
                                </m:r>
                                <m:r>
                                  <a:rPr lang="en-US" b="0" i="1" smtClean="0">
                                    <a:latin typeface="Cambria Math" panose="02040503050406030204" pitchFamily="18" charset="0"/>
                                    <a:cs typeface="Times New Roman" panose="02020603050405020304" pitchFamily="18" charset="0"/>
                                    <a:sym typeface="Symbol" panose="05050102010706020507" pitchFamily="18" charset="2"/>
                                  </a:rPr>
                                  <m:t>+</m:t>
                                </m:r>
                                <m:r>
                                  <a:rPr lang="en-US" i="1">
                                    <a:latin typeface="Cambria Math" panose="02040503050406030204" pitchFamily="18" charset="0"/>
                                    <a:cs typeface="Times New Roman" panose="02020603050405020304" pitchFamily="18" charset="0"/>
                                    <a:sym typeface="Symbol" panose="05050102010706020507" pitchFamily="18" charset="2"/>
                                  </a:rPr>
                                  <m:t>𝑘</m:t>
                                </m:r>
                              </m:e>
                              <m:sub>
                                <m:r>
                                  <a:rPr lang="en-US" i="1">
                                    <a:latin typeface="Cambria Math" panose="02040503050406030204" pitchFamily="18" charset="0"/>
                                    <a:cs typeface="Times New Roman" panose="02020603050405020304" pitchFamily="18" charset="0"/>
                                    <a:sym typeface="Symbol" panose="05050102010706020507" pitchFamily="18" charset="2"/>
                                  </a:rPr>
                                  <m:t>0</m:t>
                                </m:r>
                              </m:sub>
                            </m:sSub>
                            <m:r>
                              <a:rPr lang="en-US" b="0" i="1" smtClean="0">
                                <a:latin typeface="Cambria Math" panose="02040503050406030204" pitchFamily="18" charset="0"/>
                                <a:cs typeface="Times New Roman" panose="02020603050405020304" pitchFamily="18" charset="0"/>
                                <a:sym typeface="Symbol" panose="05050102010706020507" pitchFamily="18" charset="2"/>
                              </a:rPr>
                              <m:t>)</m:t>
                            </m:r>
                            <m:r>
                              <a:rPr lang="en-US" i="1">
                                <a:latin typeface="Cambria Math" panose="02040503050406030204" pitchFamily="18" charset="0"/>
                                <a:cs typeface="Times New Roman" panose="02020603050405020304" pitchFamily="18" charset="0"/>
                                <a:sym typeface="Symbol" panose="05050102010706020507" pitchFamily="18" charset="2"/>
                              </a:rPr>
                              <m:t>𝑥</m:t>
                            </m:r>
                          </m:sup>
                        </m:sSup>
                        <m:r>
                          <a:rPr lang="en-US" i="1">
                            <a:latin typeface="Cambria Math" panose="02040503050406030204" pitchFamily="18" charset="0"/>
                            <a:cs typeface="Times New Roman" panose="02020603050405020304" pitchFamily="18" charset="0"/>
                            <a:sym typeface="Symbol" panose="05050102010706020507" pitchFamily="18" charset="2"/>
                          </a:rPr>
                          <m:t>+</m:t>
                        </m:r>
                        <m:sSup>
                          <m:sSupPr>
                            <m:ctrlPr>
                              <a:rPr lang="en-US" i="1">
                                <a:latin typeface="Cambria Math" panose="02040503050406030204" pitchFamily="18" charset="0"/>
                                <a:cs typeface="Times New Roman" panose="02020603050405020304" pitchFamily="18" charset="0"/>
                                <a:sym typeface="Symbol" panose="05050102010706020507" pitchFamily="18" charset="2"/>
                              </a:rPr>
                            </m:ctrlPr>
                          </m:sSupPr>
                          <m:e>
                            <m:r>
                              <a:rPr lang="en-US" i="1">
                                <a:latin typeface="Cambria Math" panose="02040503050406030204" pitchFamily="18" charset="0"/>
                                <a:cs typeface="Times New Roman" panose="02020603050405020304" pitchFamily="18" charset="0"/>
                                <a:sym typeface="Symbol" panose="05050102010706020507" pitchFamily="18" charset="2"/>
                              </a:rPr>
                              <m:t>𝑒</m:t>
                            </m:r>
                          </m:e>
                          <m:sup>
                            <m:r>
                              <a:rPr lang="en-US" i="1">
                                <a:latin typeface="Cambria Math" panose="02040503050406030204" pitchFamily="18" charset="0"/>
                                <a:cs typeface="Times New Roman" panose="02020603050405020304" pitchFamily="18" charset="0"/>
                                <a:sym typeface="Symbol" panose="05050102010706020507" pitchFamily="18" charset="2"/>
                              </a:rPr>
                              <m:t>𝑖</m:t>
                            </m:r>
                            <m:r>
                              <a:rPr lang="en-US" b="0" i="1" smtClean="0">
                                <a:latin typeface="Cambria Math" panose="02040503050406030204" pitchFamily="18" charset="0"/>
                                <a:cs typeface="Times New Roman" panose="02020603050405020304" pitchFamily="18" charset="0"/>
                                <a:sym typeface="Symbol" panose="05050102010706020507" pitchFamily="18" charset="2"/>
                              </a:rPr>
                              <m:t>(</m:t>
                            </m:r>
                            <m:r>
                              <a:rPr lang="en-US" b="0" i="1" smtClean="0">
                                <a:latin typeface="Cambria Math" panose="02040503050406030204" pitchFamily="18" charset="0"/>
                                <a:cs typeface="Times New Roman" panose="02020603050405020304" pitchFamily="18" charset="0"/>
                                <a:sym typeface="Symbol" panose="05050102010706020507" pitchFamily="18" charset="2"/>
                              </a:rPr>
                              <m:t>𝑘</m:t>
                            </m:r>
                            <m:r>
                              <a:rPr lang="en-US" b="0" i="1" smtClean="0">
                                <a:latin typeface="Cambria Math" panose="02040503050406030204" pitchFamily="18" charset="0"/>
                                <a:cs typeface="Times New Roman" panose="02020603050405020304" pitchFamily="18" charset="0"/>
                                <a:sym typeface="Symbol" panose="05050102010706020507" pitchFamily="18" charset="2"/>
                              </a:rPr>
                              <m:t>−</m:t>
                            </m:r>
                            <m:sSub>
                              <m:sSubPr>
                                <m:ctrlPr>
                                  <a:rPr lang="en-US" i="1">
                                    <a:latin typeface="Cambria Math" panose="02040503050406030204" pitchFamily="18" charset="0"/>
                                    <a:cs typeface="Times New Roman" panose="02020603050405020304" pitchFamily="18" charset="0"/>
                                    <a:sym typeface="Symbol" panose="05050102010706020507" pitchFamily="18" charset="2"/>
                                  </a:rPr>
                                </m:ctrlPr>
                              </m:sSubPr>
                              <m:e>
                                <m:r>
                                  <a:rPr lang="en-US" i="1">
                                    <a:latin typeface="Cambria Math" panose="02040503050406030204" pitchFamily="18" charset="0"/>
                                    <a:cs typeface="Times New Roman" panose="02020603050405020304" pitchFamily="18" charset="0"/>
                                    <a:sym typeface="Symbol" panose="05050102010706020507" pitchFamily="18" charset="2"/>
                                  </a:rPr>
                                  <m:t>𝑘</m:t>
                                </m:r>
                              </m:e>
                              <m:sub>
                                <m:r>
                                  <a:rPr lang="en-US" i="1">
                                    <a:latin typeface="Cambria Math" panose="02040503050406030204" pitchFamily="18" charset="0"/>
                                    <a:cs typeface="Times New Roman" panose="02020603050405020304" pitchFamily="18" charset="0"/>
                                    <a:sym typeface="Symbol" panose="05050102010706020507" pitchFamily="18" charset="2"/>
                                  </a:rPr>
                                  <m:t>0</m:t>
                                </m:r>
                              </m:sub>
                            </m:sSub>
                            <m:r>
                              <a:rPr lang="en-US" b="0" i="1" smtClean="0">
                                <a:latin typeface="Cambria Math" panose="02040503050406030204" pitchFamily="18" charset="0"/>
                                <a:cs typeface="Times New Roman" panose="02020603050405020304" pitchFamily="18" charset="0"/>
                                <a:sym typeface="Symbol" panose="05050102010706020507" pitchFamily="18" charset="2"/>
                              </a:rPr>
                              <m:t>)</m:t>
                            </m:r>
                            <m:r>
                              <a:rPr lang="en-US" i="1">
                                <a:latin typeface="Cambria Math" panose="02040503050406030204" pitchFamily="18" charset="0"/>
                                <a:cs typeface="Times New Roman" panose="02020603050405020304" pitchFamily="18" charset="0"/>
                                <a:sym typeface="Symbol" panose="05050102010706020507" pitchFamily="18" charset="2"/>
                              </a:rPr>
                              <m:t>𝑥</m:t>
                            </m:r>
                          </m:sup>
                        </m:sSup>
                        <m:r>
                          <m:rPr>
                            <m:nor/>
                          </m:rPr>
                          <a:rPr lang="en-US" dirty="0">
                            <a:latin typeface="Times New Roman" panose="02020603050405020304" pitchFamily="18" charset="0"/>
                            <a:cs typeface="Times New Roman" panose="02020603050405020304" pitchFamily="18" charset="0"/>
                            <a:sym typeface="Symbol" panose="05050102010706020507" pitchFamily="18" charset="2"/>
                          </a:rPr>
                          <m:t>}</m:t>
                        </m:r>
                        <m:r>
                          <a:rPr lang="en-US" i="1" smtClean="0">
                            <a:latin typeface="Cambria Math" panose="02040503050406030204" pitchFamily="18" charset="0"/>
                          </a:rPr>
                          <m:t> </m:t>
                        </m:r>
                        <m:r>
                          <a:rPr lang="en-US" i="1">
                            <a:latin typeface="Cambria Math" panose="02040503050406030204" pitchFamily="18" charset="0"/>
                          </a:rPr>
                          <m:t>𝑑𝑥</m:t>
                        </m:r>
                      </m:e>
                    </m:nary>
                  </m:oMath>
                </a14:m>
                <a:endParaRPr lang="en-US" dirty="0"/>
              </a:p>
              <a:p>
                <a:pPr marL="0" indent="0">
                  <a:buNone/>
                </a:pPr>
                <a:r>
                  <a:rPr lang="en-US" dirty="0"/>
                  <a:t>                                                                        = </a:t>
                </a: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𝐴</m:t>
                        </m:r>
                      </m:num>
                      <m:den>
                        <m:r>
                          <a:rPr lang="en-US" i="1">
                            <a:latin typeface="Cambria Math" panose="02040503050406030204" pitchFamily="18" charset="0"/>
                          </a:rPr>
                          <m:t>2</m:t>
                        </m:r>
                      </m:den>
                    </m:f>
                    <m:d>
                      <m:dPr>
                        <m:begChr m:val="{"/>
                        <m:endChr m:val="}"/>
                        <m:ctrlPr>
                          <a:rPr lang="en-US" i="1" smtClean="0">
                            <a:latin typeface="Cambria Math" panose="02040503050406030204" pitchFamily="18" charset="0"/>
                          </a:rPr>
                        </m:ctrlPr>
                      </m:dPr>
                      <m:e>
                        <m:r>
                          <a:rPr lang="en-US" b="0" i="1" smtClean="0">
                            <a:latin typeface="Cambria Math" panose="02040503050406030204" pitchFamily="18" charset="0"/>
                          </a:rPr>
                          <m:t>2</m:t>
                        </m:r>
                        <m:r>
                          <a:rPr lang="en-US" b="0" i="1" smtClean="0">
                            <a:latin typeface="Cambria Math" panose="02040503050406030204" pitchFamily="18" charset="0"/>
                            <a:ea typeface="Cambria Math" panose="02040503050406030204" pitchFamily="18" charset="0"/>
                          </a:rPr>
                          <m:t>𝜋</m:t>
                        </m:r>
                        <m:r>
                          <a:rPr lang="en-US" i="1">
                            <a:latin typeface="Cambria Math" panose="02040503050406030204" pitchFamily="18" charset="0"/>
                            <a:ea typeface="Cambria Math" panose="02040503050406030204" pitchFamily="18" charset="0"/>
                          </a:rPr>
                          <m:t>𝛿</m:t>
                        </m:r>
                        <m:d>
                          <m:dPr>
                            <m:ctrlPr>
                              <a:rPr lang="en-US" i="1">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𝑘</m:t>
                            </m:r>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𝑘</m:t>
                                </m:r>
                              </m:e>
                              <m:sub>
                                <m:r>
                                  <a:rPr lang="en-US" b="0" i="1" smtClean="0">
                                    <a:latin typeface="Cambria Math" panose="02040503050406030204" pitchFamily="18" charset="0"/>
                                    <a:ea typeface="Cambria Math" panose="02040503050406030204" pitchFamily="18" charset="0"/>
                                  </a:rPr>
                                  <m:t>0</m:t>
                                </m:r>
                              </m:sub>
                            </m:sSub>
                          </m:e>
                        </m:d>
                        <m:r>
                          <a:rPr lang="en-US" b="0" i="1" smtClean="0">
                            <a:latin typeface="Cambria Math" panose="02040503050406030204" pitchFamily="18" charset="0"/>
                            <a:ea typeface="Cambria Math" panose="02040503050406030204" pitchFamily="18" charset="0"/>
                          </a:rPr>
                          <m:t>+</m:t>
                        </m:r>
                        <m:r>
                          <a:rPr lang="en-US" i="1">
                            <a:latin typeface="Cambria Math" panose="02040503050406030204" pitchFamily="18" charset="0"/>
                          </a:rPr>
                          <m:t>2</m:t>
                        </m:r>
                        <m:r>
                          <a:rPr lang="en-US" i="1">
                            <a:latin typeface="Cambria Math" panose="02040503050406030204" pitchFamily="18" charset="0"/>
                            <a:ea typeface="Cambria Math" panose="02040503050406030204" pitchFamily="18" charset="0"/>
                          </a:rPr>
                          <m:t>𝜋𝛿</m:t>
                        </m:r>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𝑘</m:t>
                            </m:r>
                            <m:r>
                              <a:rPr lang="en-US" b="0" i="1" smtClean="0">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𝑘</m:t>
                                </m:r>
                              </m:e>
                              <m:sub>
                                <m:r>
                                  <a:rPr lang="en-US" i="1">
                                    <a:latin typeface="Cambria Math" panose="02040503050406030204" pitchFamily="18" charset="0"/>
                                    <a:ea typeface="Cambria Math" panose="02040503050406030204" pitchFamily="18" charset="0"/>
                                  </a:rPr>
                                  <m:t>0</m:t>
                                </m:r>
                              </m:sub>
                            </m:sSub>
                          </m:e>
                        </m:d>
                      </m:e>
                    </m:d>
                  </m:oMath>
                </a14:m>
                <a:endParaRPr lang="en-US" dirty="0"/>
              </a:p>
              <a:p>
                <a:pPr marL="0" indent="0">
                  <a:buNone/>
                </a:pPr>
                <a:r>
                  <a:rPr lang="en-US" dirty="0"/>
                  <a:t>                     </a:t>
                </a:r>
                <a14:m>
                  <m:oMath xmlns:m="http://schemas.openxmlformats.org/officeDocument/2006/math">
                    <m:r>
                      <a:rPr lang="en-US" i="1" smtClean="0">
                        <a:latin typeface="Cambria Math" panose="02040503050406030204" pitchFamily="18" charset="0"/>
                        <a:sym typeface="Symbol" panose="05050102010706020507" pitchFamily="18" charset="2"/>
                      </a:rPr>
                      <m:t></m:t>
                    </m:r>
                    <m:r>
                      <a:rPr lang="en-US" i="1">
                        <a:latin typeface="Cambria Math" panose="02040503050406030204" pitchFamily="18" charset="0"/>
                      </a:rPr>
                      <m:t>𝐹</m:t>
                    </m:r>
                    <m:d>
                      <m:dPr>
                        <m:ctrlPr>
                          <a:rPr lang="en-US" i="1">
                            <a:latin typeface="Cambria Math" panose="02040503050406030204" pitchFamily="18" charset="0"/>
                          </a:rPr>
                        </m:ctrlPr>
                      </m:dPr>
                      <m:e>
                        <m:r>
                          <a:rPr lang="en-US" i="1">
                            <a:latin typeface="Cambria Math" panose="02040503050406030204" pitchFamily="18" charset="0"/>
                          </a:rPr>
                          <m:t>𝑘</m:t>
                        </m:r>
                      </m:e>
                    </m:d>
                    <m:r>
                      <a:rPr lang="en-US" i="1">
                        <a:latin typeface="Cambria Math" panose="02040503050406030204" pitchFamily="18" charset="0"/>
                      </a:rPr>
                      <m:t>=</m:t>
                    </m:r>
                    <m:r>
                      <a:rPr lang="en-US" i="1">
                        <a:latin typeface="Cambria Math" panose="02040503050406030204" pitchFamily="18" charset="0"/>
                      </a:rPr>
                      <m:t>𝐹</m:t>
                    </m:r>
                    <m:d>
                      <m:dPr>
                        <m:begChr m:val="{"/>
                        <m:endChr m:val="}"/>
                        <m:ctrlPr>
                          <a:rPr lang="en-US" i="1">
                            <a:latin typeface="Cambria Math" panose="02040503050406030204" pitchFamily="18" charset="0"/>
                          </a:rPr>
                        </m:ctrlPr>
                      </m:dPr>
                      <m:e>
                        <m:r>
                          <a:rPr lang="en-US" i="1">
                            <a:latin typeface="Cambria Math" panose="02040503050406030204" pitchFamily="18" charset="0"/>
                          </a:rPr>
                          <m:t>𝐴</m:t>
                        </m:r>
                        <m:r>
                          <a:rPr lang="en-US" i="1">
                            <a:latin typeface="Cambria Math" panose="02040503050406030204" pitchFamily="18" charset="0"/>
                          </a:rPr>
                          <m:t>+</m:t>
                        </m:r>
                        <m:r>
                          <a:rPr lang="en-US" i="1">
                            <a:latin typeface="Cambria Math" panose="02040503050406030204" pitchFamily="18" charset="0"/>
                          </a:rPr>
                          <m:t>𝐴𝑐𝑜𝑠𝑘</m:t>
                        </m:r>
                        <m:r>
                          <a:rPr lang="en-US" i="1" baseline="-25000">
                            <a:latin typeface="Cambria Math" panose="02040503050406030204" pitchFamily="18" charset="0"/>
                          </a:rPr>
                          <m:t>0</m:t>
                        </m:r>
                        <m:r>
                          <a:rPr lang="en-US" i="1">
                            <a:latin typeface="Cambria Math" panose="02040503050406030204" pitchFamily="18" charset="0"/>
                          </a:rPr>
                          <m:t>𝑥</m:t>
                        </m:r>
                      </m:e>
                    </m:d>
                    <m:r>
                      <a:rPr lang="en-US">
                        <a:latin typeface="Cambria Math" panose="02040503050406030204" pitchFamily="18" charset="0"/>
                      </a:rPr>
                      <m:t>=</m:t>
                    </m:r>
                  </m:oMath>
                </a14:m>
                <a:r>
                  <a:rPr lang="en-US" dirty="0"/>
                  <a:t> </a:t>
                </a:r>
                <a14:m>
                  <m:oMath xmlns:m="http://schemas.openxmlformats.org/officeDocument/2006/math">
                    <m:r>
                      <a:rPr lang="en-US" i="1">
                        <a:latin typeface="Cambria Math" panose="02040503050406030204" pitchFamily="18" charset="0"/>
                        <a:ea typeface="Cambria Math" panose="02040503050406030204" pitchFamily="18" charset="0"/>
                      </a:rPr>
                      <m:t>𝜋</m:t>
                    </m:r>
                    <m:r>
                      <m:rPr>
                        <m:nor/>
                      </m:rPr>
                      <a:rPr lang="en-US" i="1" dirty="0">
                        <a:latin typeface="Times New Roman" panose="02020603050405020304" pitchFamily="18" charset="0"/>
                        <a:cs typeface="Times New Roman" panose="02020603050405020304" pitchFamily="18" charset="0"/>
                        <a:sym typeface="Symbol" panose="05050102010706020507" pitchFamily="18" charset="2"/>
                      </a:rPr>
                      <m:t>A</m:t>
                    </m:r>
                    <m:r>
                      <a:rPr lang="en-US" i="1">
                        <a:latin typeface="Cambria Math" panose="02040503050406030204" pitchFamily="18" charset="0"/>
                        <a:ea typeface="Cambria Math" panose="02040503050406030204" pitchFamily="18" charset="0"/>
                      </a:rPr>
                      <m:t>𝛿</m:t>
                    </m:r>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𝑘</m:t>
                        </m:r>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𝑘</m:t>
                            </m:r>
                          </m:e>
                          <m:sub>
                            <m:r>
                              <a:rPr lang="en-US" i="1">
                                <a:latin typeface="Cambria Math" panose="02040503050406030204" pitchFamily="18" charset="0"/>
                                <a:ea typeface="Cambria Math" panose="02040503050406030204" pitchFamily="18" charset="0"/>
                              </a:rPr>
                              <m:t>0</m:t>
                            </m:r>
                          </m:sub>
                        </m:sSub>
                      </m:e>
                    </m:d>
                  </m:oMath>
                </a14:m>
                <a:r>
                  <a:rPr lang="en-US" dirty="0">
                    <a:latin typeface="Times New Roman" panose="02020603050405020304" pitchFamily="18" charset="0"/>
                    <a:cs typeface="Times New Roman" panose="02020603050405020304" pitchFamily="18" charset="0"/>
                  </a:rPr>
                  <a:t> + 2</a:t>
                </a:r>
                <a14:m>
                  <m:oMath xmlns:m="http://schemas.openxmlformats.org/officeDocument/2006/math">
                    <m:r>
                      <a:rPr lang="en-US" i="1">
                        <a:latin typeface="Cambria Math" panose="02040503050406030204" pitchFamily="18" charset="0"/>
                        <a:ea typeface="Cambria Math" panose="02040503050406030204" pitchFamily="18" charset="0"/>
                      </a:rPr>
                      <m:t>𝜋</m:t>
                    </m:r>
                  </m:oMath>
                </a14:m>
                <a:r>
                  <a:rPr lang="en-US" i="1" dirty="0">
                    <a:latin typeface="Times New Roman" panose="02020603050405020304" pitchFamily="18" charset="0"/>
                    <a:cs typeface="Times New Roman" panose="02020603050405020304" pitchFamily="18" charset="0"/>
                    <a:sym typeface="Symbol" panose="05050102010706020507" pitchFamily="18" charset="2"/>
                  </a:rPr>
                  <a:t>A</a:t>
                </a:r>
                <a:r>
                  <a:rPr lang="en-US" dirty="0">
                    <a:latin typeface="Times New Roman" panose="02020603050405020304" pitchFamily="18" charset="0"/>
                    <a:cs typeface="Times New Roman" panose="02020603050405020304" pitchFamily="18" charset="0"/>
                    <a:sym typeface="Symbol" panose="05050102010706020507" pitchFamily="18" charset="2"/>
                  </a:rPr>
                  <a:t> (</a:t>
                </a:r>
                <a:r>
                  <a:rPr lang="en-US" i="1" dirty="0">
                    <a:latin typeface="Times New Roman" panose="02020603050405020304" pitchFamily="18" charset="0"/>
                    <a:cs typeface="Times New Roman" panose="02020603050405020304" pitchFamily="18" charset="0"/>
                    <a:sym typeface="Symbol" panose="05050102010706020507" pitchFamily="18" charset="2"/>
                  </a:rPr>
                  <a:t>k</a:t>
                </a:r>
                <a:r>
                  <a:rPr lang="en-US" dirty="0">
                    <a:latin typeface="Times New Roman" panose="02020603050405020304" pitchFamily="18" charset="0"/>
                    <a:cs typeface="Times New Roman" panose="02020603050405020304" pitchFamily="18" charset="0"/>
                    <a:sym typeface="Symbol" panose="05050102010706020507" pitchFamily="18" charset="2"/>
                  </a:rPr>
                  <a:t>) + </a:t>
                </a:r>
                <a14:m>
                  <m:oMath xmlns:m="http://schemas.openxmlformats.org/officeDocument/2006/math">
                    <m:r>
                      <a:rPr lang="en-US" b="0" i="1" smtClean="0">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𝜋</m:t>
                    </m:r>
                    <m:r>
                      <m:rPr>
                        <m:nor/>
                      </m:rPr>
                      <a:rPr lang="en-US" i="1" dirty="0">
                        <a:latin typeface="Times New Roman" panose="02020603050405020304" pitchFamily="18" charset="0"/>
                        <a:cs typeface="Times New Roman" panose="02020603050405020304" pitchFamily="18" charset="0"/>
                        <a:sym typeface="Symbol" panose="05050102010706020507" pitchFamily="18" charset="2"/>
                      </a:rPr>
                      <m:t>A</m:t>
                    </m:r>
                    <m:r>
                      <a:rPr lang="en-US" i="1">
                        <a:latin typeface="Cambria Math" panose="02040503050406030204" pitchFamily="18" charset="0"/>
                        <a:ea typeface="Cambria Math" panose="02040503050406030204" pitchFamily="18" charset="0"/>
                      </a:rPr>
                      <m:t>𝛿</m:t>
                    </m:r>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𝑘</m:t>
                        </m:r>
                        <m:r>
                          <a:rPr lang="en-US" b="0" i="1" smtClean="0">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𝑘</m:t>
                            </m:r>
                          </m:e>
                          <m:sub>
                            <m:r>
                              <a:rPr lang="en-US" i="1">
                                <a:latin typeface="Cambria Math" panose="02040503050406030204" pitchFamily="18" charset="0"/>
                                <a:ea typeface="Cambria Math" panose="02040503050406030204" pitchFamily="18" charset="0"/>
                              </a:rPr>
                              <m:t>0</m:t>
                            </m:r>
                          </m:sub>
                        </m:sSub>
                      </m:e>
                    </m:d>
                  </m:oMath>
                </a14:m>
                <a:endParaRPr lang="en-US" dirty="0"/>
              </a:p>
            </p:txBody>
          </p:sp>
        </mc:Choice>
        <mc:Fallback xmlns="">
          <p:sp>
            <p:nvSpPr>
              <p:cNvPr id="3" name="Content Placeholder 2">
                <a:extLst>
                  <a:ext uri="{FF2B5EF4-FFF2-40B4-BE49-F238E27FC236}">
                    <a16:creationId xmlns:a16="http://schemas.microsoft.com/office/drawing/2014/main" id="{2097B0BD-A0FC-4C21-AC09-6FE54EB4AD70}"/>
                  </a:ext>
                </a:extLst>
              </p:cNvPr>
              <p:cNvSpPr>
                <a:spLocks noGrp="1" noRot="1" noChangeAspect="1" noMove="1" noResize="1" noEditPoints="1" noAdjustHandles="1" noChangeArrowheads="1" noChangeShapeType="1" noTextEdit="1"/>
              </p:cNvSpPr>
              <p:nvPr>
                <p:ph idx="1"/>
              </p:nvPr>
            </p:nvSpPr>
            <p:spPr>
              <a:xfrm>
                <a:off x="811530" y="959908"/>
                <a:ext cx="10058400" cy="4545542"/>
              </a:xfrm>
              <a:blipFill>
                <a:blip r:embed="rId2"/>
                <a:stretch>
                  <a:fillRect l="-1455" t="-13807"/>
                </a:stretch>
              </a:blipFill>
            </p:spPr>
            <p:txBody>
              <a:bodyPr/>
              <a:lstStyle/>
              <a:p>
                <a:r>
                  <a:rPr lang="en-US">
                    <a:noFill/>
                  </a:rPr>
                  <a:t> </a:t>
                </a:r>
              </a:p>
            </p:txBody>
          </p:sp>
        </mc:Fallback>
      </mc:AlternateContent>
      <p:pic>
        <p:nvPicPr>
          <p:cNvPr id="4" name="Picture 3">
            <a:extLst>
              <a:ext uri="{FF2B5EF4-FFF2-40B4-BE49-F238E27FC236}">
                <a16:creationId xmlns:a16="http://schemas.microsoft.com/office/drawing/2014/main" id="{90F1D643-B024-4289-9915-06709E6DE3F9}"/>
              </a:ext>
            </a:extLst>
          </p:cNvPr>
          <p:cNvPicPr>
            <a:picLocks noChangeAspect="1"/>
          </p:cNvPicPr>
          <p:nvPr/>
        </p:nvPicPr>
        <p:blipFill>
          <a:blip r:embed="rId3"/>
          <a:stretch>
            <a:fillRect/>
          </a:stretch>
        </p:blipFill>
        <p:spPr>
          <a:xfrm>
            <a:off x="2728710" y="4934890"/>
            <a:ext cx="5864191" cy="1890020"/>
          </a:xfrm>
          <a:prstGeom prst="rect">
            <a:avLst/>
          </a:prstGeom>
        </p:spPr>
      </p:pic>
      <p:sp>
        <p:nvSpPr>
          <p:cNvPr id="6" name="Slide Number Placeholder 5">
            <a:extLst>
              <a:ext uri="{FF2B5EF4-FFF2-40B4-BE49-F238E27FC236}">
                <a16:creationId xmlns:a16="http://schemas.microsoft.com/office/drawing/2014/main" id="{613A6F6A-0C1F-491B-A7AF-B5285D945B7D}"/>
              </a:ext>
            </a:extLst>
          </p:cNvPr>
          <p:cNvSpPr>
            <a:spLocks noGrp="1"/>
          </p:cNvSpPr>
          <p:nvPr>
            <p:ph type="sldNum" sz="quarter" idx="12"/>
          </p:nvPr>
        </p:nvSpPr>
        <p:spPr/>
        <p:txBody>
          <a:bodyPr/>
          <a:lstStyle/>
          <a:p>
            <a:fld id="{18FBD2FA-2555-40DC-89DF-11DF5B5C64DC}" type="slidenum">
              <a:rPr lang="en-US" smtClean="0"/>
              <a:t>42</a:t>
            </a:fld>
            <a:endParaRPr lang="en-US"/>
          </a:p>
        </p:txBody>
      </p:sp>
      <p:cxnSp>
        <p:nvCxnSpPr>
          <p:cNvPr id="8" name="Straight Arrow Connector 7">
            <a:extLst>
              <a:ext uri="{FF2B5EF4-FFF2-40B4-BE49-F238E27FC236}">
                <a16:creationId xmlns:a16="http://schemas.microsoft.com/office/drawing/2014/main" id="{B01E6C7A-5BFB-4E1E-8151-2FDFF7AF2B7F}"/>
              </a:ext>
            </a:extLst>
          </p:cNvPr>
          <p:cNvCxnSpPr>
            <a:cxnSpLocks/>
          </p:cNvCxnSpPr>
          <p:nvPr/>
        </p:nvCxnSpPr>
        <p:spPr>
          <a:xfrm flipH="1">
            <a:off x="6819900" y="4552950"/>
            <a:ext cx="209550" cy="542925"/>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DED085D9-3016-438F-AD7E-09B08DDBE734}"/>
              </a:ext>
            </a:extLst>
          </p:cNvPr>
          <p:cNvCxnSpPr/>
          <p:nvPr/>
        </p:nvCxnSpPr>
        <p:spPr>
          <a:xfrm>
            <a:off x="5907405" y="4619625"/>
            <a:ext cx="531495" cy="1260275"/>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8C93C37B-A906-4189-9278-150674D3A78F}"/>
              </a:ext>
            </a:extLst>
          </p:cNvPr>
          <p:cNvCxnSpPr/>
          <p:nvPr/>
        </p:nvCxnSpPr>
        <p:spPr>
          <a:xfrm flipH="1">
            <a:off x="7153275" y="4552950"/>
            <a:ext cx="1439626" cy="1209675"/>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00A81C69-57AE-4843-A875-B467811687DA}"/>
              </a:ext>
            </a:extLst>
          </p:cNvPr>
          <p:cNvSpPr txBox="1"/>
          <p:nvPr/>
        </p:nvSpPr>
        <p:spPr>
          <a:xfrm>
            <a:off x="9213445" y="3668197"/>
            <a:ext cx="2686050" cy="369332"/>
          </a:xfrm>
          <a:prstGeom prst="rect">
            <a:avLst/>
          </a:prstGeom>
          <a:noFill/>
        </p:spPr>
        <p:txBody>
          <a:bodyPr wrap="square" rtlCol="0">
            <a:spAutoFit/>
          </a:bodyPr>
          <a:lstStyle/>
          <a:p>
            <a:r>
              <a:rPr lang="en-US" b="1" dirty="0">
                <a:solidFill>
                  <a:srgbClr val="FF0000"/>
                </a:solidFill>
                <a:latin typeface="Times New Roman" panose="02020603050405020304" pitchFamily="18" charset="0"/>
                <a:cs typeface="Times New Roman" panose="02020603050405020304" pitchFamily="18" charset="0"/>
              </a:rPr>
              <a:t>Derive this!</a:t>
            </a:r>
          </a:p>
        </p:txBody>
      </p:sp>
      <p:sp>
        <p:nvSpPr>
          <p:cNvPr id="18" name="Arrow: Right 17">
            <a:extLst>
              <a:ext uri="{FF2B5EF4-FFF2-40B4-BE49-F238E27FC236}">
                <a16:creationId xmlns:a16="http://schemas.microsoft.com/office/drawing/2014/main" id="{26692DAF-8937-42AE-B76E-05D90E5D9C80}"/>
              </a:ext>
            </a:extLst>
          </p:cNvPr>
          <p:cNvSpPr/>
          <p:nvPr/>
        </p:nvSpPr>
        <p:spPr>
          <a:xfrm rot="10800000">
            <a:off x="8730372" y="3852863"/>
            <a:ext cx="417749" cy="10388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6033168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2ABB703-2B0E-4C3B-B4A2-F3973548E5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77C0A02-C25F-4E64-8803-0247E6262BB8}"/>
              </a:ext>
            </a:extLst>
          </p:cNvPr>
          <p:cNvSpPr>
            <a:spLocks noGrp="1"/>
          </p:cNvSpPr>
          <p:nvPr>
            <p:ph type="title"/>
          </p:nvPr>
        </p:nvSpPr>
        <p:spPr>
          <a:xfrm>
            <a:off x="5903384" y="457200"/>
            <a:ext cx="6347130" cy="1450757"/>
          </a:xfrm>
        </p:spPr>
        <p:txBody>
          <a:bodyPr>
            <a:noAutofit/>
          </a:bodyPr>
          <a:lstStyle/>
          <a:p>
            <a:r>
              <a:rPr lang="en-US" sz="3600" b="1" dirty="0">
                <a:latin typeface="Times New Roman" panose="02020603050405020304" pitchFamily="18" charset="0"/>
                <a:cs typeface="Times New Roman" panose="02020603050405020304" pitchFamily="18" charset="0"/>
              </a:rPr>
              <a:t>Interpretation of the Fourier transform and its corresponding diffraction pattern</a:t>
            </a:r>
          </a:p>
        </p:txBody>
      </p:sp>
      <p:cxnSp>
        <p:nvCxnSpPr>
          <p:cNvPr id="12" name="Straight Connector 11">
            <a:extLst>
              <a:ext uri="{FF2B5EF4-FFF2-40B4-BE49-F238E27FC236}">
                <a16:creationId xmlns:a16="http://schemas.microsoft.com/office/drawing/2014/main" id="{9C21570E-E159-49A6-9891-FA397B7A92D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411684" y="2086188"/>
            <a:ext cx="4748808"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14D04917-25BA-41A2-BBEB-2B3E4A7E6A1B}"/>
              </a:ext>
            </a:extLst>
          </p:cNvPr>
          <p:cNvSpPr>
            <a:spLocks noGrp="1"/>
          </p:cNvSpPr>
          <p:nvPr>
            <p:ph idx="1"/>
          </p:nvPr>
        </p:nvSpPr>
        <p:spPr>
          <a:xfrm>
            <a:off x="6411684" y="2198914"/>
            <a:ext cx="5451626" cy="3670180"/>
          </a:xfrm>
        </p:spPr>
        <p:txBody>
          <a:bodyPr>
            <a:normAutofit/>
          </a:bodyPr>
          <a:lstStyle/>
          <a:p>
            <a:pPr>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The modified aperture function gives rise to an addition DC component (at </a:t>
            </a:r>
            <a:r>
              <a:rPr lang="en-US" i="1" dirty="0">
                <a:latin typeface="Times New Roman" panose="02020603050405020304" pitchFamily="18" charset="0"/>
                <a:cs typeface="Times New Roman" panose="02020603050405020304" pitchFamily="18" charset="0"/>
              </a:rPr>
              <a:t>k</a:t>
            </a:r>
            <a:r>
              <a:rPr lang="en-US" dirty="0">
                <a:latin typeface="Times New Roman" panose="02020603050405020304" pitchFamily="18" charset="0"/>
                <a:cs typeface="Times New Roman" panose="02020603050405020304" pitchFamily="18" charset="0"/>
              </a:rPr>
              <a:t> = 0).</a:t>
            </a:r>
          </a:p>
          <a:p>
            <a:pPr>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The three spatial frequency components in the Fourier transform correspond to the three bright spots appearing in the diffraction pattern.</a:t>
            </a:r>
          </a:p>
          <a:p>
            <a:pPr>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Note that the DC contribution is thought to be originated from a uniform grey background and this must be present in all physical images of this sort.</a:t>
            </a:r>
          </a:p>
        </p:txBody>
      </p:sp>
      <p:sp>
        <p:nvSpPr>
          <p:cNvPr id="14" name="Rectangle 13">
            <a:extLst>
              <a:ext uri="{FF2B5EF4-FFF2-40B4-BE49-F238E27FC236}">
                <a16:creationId xmlns:a16="http://schemas.microsoft.com/office/drawing/2014/main" id="{E95DA498-D9A2-4DA9-B9DA-B3776E08CF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a:extLst>
              <a:ext uri="{FF2B5EF4-FFF2-40B4-BE49-F238E27FC236}">
                <a16:creationId xmlns:a16="http://schemas.microsoft.com/office/drawing/2014/main" id="{82A73093-4B9D-420D-B17E-52293703A1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Slide Number Placeholder 3">
            <a:extLst>
              <a:ext uri="{FF2B5EF4-FFF2-40B4-BE49-F238E27FC236}">
                <a16:creationId xmlns:a16="http://schemas.microsoft.com/office/drawing/2014/main" id="{520205D5-D791-43D7-8F7E-79E3E02A8889}"/>
              </a:ext>
            </a:extLst>
          </p:cNvPr>
          <p:cNvSpPr>
            <a:spLocks noGrp="1"/>
          </p:cNvSpPr>
          <p:nvPr>
            <p:ph type="sldNum" sz="quarter" idx="12"/>
          </p:nvPr>
        </p:nvSpPr>
        <p:spPr>
          <a:xfrm>
            <a:off x="9900458" y="6459785"/>
            <a:ext cx="1312025" cy="365125"/>
          </a:xfrm>
        </p:spPr>
        <p:txBody>
          <a:bodyPr>
            <a:normAutofit/>
          </a:bodyPr>
          <a:lstStyle/>
          <a:p>
            <a:pPr>
              <a:spcAft>
                <a:spcPts val="600"/>
              </a:spcAft>
            </a:pPr>
            <a:fld id="{18FBD2FA-2555-40DC-89DF-11DF5B5C64DC}" type="slidenum">
              <a:rPr lang="en-US" smtClean="0"/>
              <a:pPr>
                <a:spcAft>
                  <a:spcPts val="600"/>
                </a:spcAft>
              </a:pPr>
              <a:t>43</a:t>
            </a:fld>
            <a:endParaRPr lang="en-US"/>
          </a:p>
        </p:txBody>
      </p:sp>
      <p:grpSp>
        <p:nvGrpSpPr>
          <p:cNvPr id="11" name="Group 10">
            <a:extLst>
              <a:ext uri="{FF2B5EF4-FFF2-40B4-BE49-F238E27FC236}">
                <a16:creationId xmlns:a16="http://schemas.microsoft.com/office/drawing/2014/main" id="{13566893-1E00-4D41-8226-9E9C9722BCF3}"/>
              </a:ext>
            </a:extLst>
          </p:cNvPr>
          <p:cNvGrpSpPr/>
          <p:nvPr/>
        </p:nvGrpSpPr>
        <p:grpSpPr>
          <a:xfrm>
            <a:off x="510269" y="1527976"/>
            <a:ext cx="5451627" cy="3970319"/>
            <a:chOff x="653144" y="1670851"/>
            <a:chExt cx="5451627" cy="3970319"/>
          </a:xfrm>
        </p:grpSpPr>
        <p:pic>
          <p:nvPicPr>
            <p:cNvPr id="5" name="Picture 4">
              <a:extLst>
                <a:ext uri="{FF2B5EF4-FFF2-40B4-BE49-F238E27FC236}">
                  <a16:creationId xmlns:a16="http://schemas.microsoft.com/office/drawing/2014/main" id="{3FB5CEBC-0DAF-4C89-A741-5A546CB990F1}"/>
                </a:ext>
              </a:extLst>
            </p:cNvPr>
            <p:cNvPicPr>
              <a:picLocks noChangeAspect="1"/>
            </p:cNvPicPr>
            <p:nvPr/>
          </p:nvPicPr>
          <p:blipFill>
            <a:blip r:embed="rId2"/>
            <a:stretch>
              <a:fillRect/>
            </a:stretch>
          </p:blipFill>
          <p:spPr>
            <a:xfrm>
              <a:off x="653144" y="1670851"/>
              <a:ext cx="5451627" cy="1758149"/>
            </a:xfrm>
            <a:prstGeom prst="rect">
              <a:avLst/>
            </a:prstGeom>
          </p:spPr>
        </p:pic>
        <p:pic>
          <p:nvPicPr>
            <p:cNvPr id="6" name="Picture 5">
              <a:extLst>
                <a:ext uri="{FF2B5EF4-FFF2-40B4-BE49-F238E27FC236}">
                  <a16:creationId xmlns:a16="http://schemas.microsoft.com/office/drawing/2014/main" id="{6C11A893-E3D9-44B3-A54A-7F95755DD08D}"/>
                </a:ext>
              </a:extLst>
            </p:cNvPr>
            <p:cNvPicPr>
              <a:picLocks noChangeAspect="1"/>
            </p:cNvPicPr>
            <p:nvPr/>
          </p:nvPicPr>
          <p:blipFill>
            <a:blip r:embed="rId3"/>
            <a:stretch>
              <a:fillRect/>
            </a:stretch>
          </p:blipFill>
          <p:spPr>
            <a:xfrm>
              <a:off x="883919" y="3883021"/>
              <a:ext cx="1758149" cy="1758149"/>
            </a:xfrm>
            <a:prstGeom prst="rect">
              <a:avLst/>
            </a:prstGeom>
          </p:spPr>
        </p:pic>
        <p:pic>
          <p:nvPicPr>
            <p:cNvPr id="7" name="Picture 6">
              <a:extLst>
                <a:ext uri="{FF2B5EF4-FFF2-40B4-BE49-F238E27FC236}">
                  <a16:creationId xmlns:a16="http://schemas.microsoft.com/office/drawing/2014/main" id="{BD7776A1-19A4-4BE0-9EE0-EC62FCE2FFA9}"/>
                </a:ext>
              </a:extLst>
            </p:cNvPr>
            <p:cNvPicPr>
              <a:picLocks noChangeAspect="1"/>
            </p:cNvPicPr>
            <p:nvPr/>
          </p:nvPicPr>
          <p:blipFill>
            <a:blip r:embed="rId4"/>
            <a:stretch>
              <a:fillRect/>
            </a:stretch>
          </p:blipFill>
          <p:spPr>
            <a:xfrm>
              <a:off x="3854377" y="3844934"/>
              <a:ext cx="1791625" cy="1791625"/>
            </a:xfrm>
            <a:prstGeom prst="rect">
              <a:avLst/>
            </a:prstGeom>
          </p:spPr>
        </p:pic>
        <p:sp>
          <p:nvSpPr>
            <p:cNvPr id="9" name="Arrow: Right 8">
              <a:extLst>
                <a:ext uri="{FF2B5EF4-FFF2-40B4-BE49-F238E27FC236}">
                  <a16:creationId xmlns:a16="http://schemas.microsoft.com/office/drawing/2014/main" id="{A1F7FF38-C968-436F-BD2C-AD6EDBF42DA9}"/>
                </a:ext>
              </a:extLst>
            </p:cNvPr>
            <p:cNvSpPr/>
            <p:nvPr/>
          </p:nvSpPr>
          <p:spPr>
            <a:xfrm>
              <a:off x="2865120" y="4521200"/>
              <a:ext cx="660867" cy="396240"/>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a:extLst>
              <a:ext uri="{FF2B5EF4-FFF2-40B4-BE49-F238E27FC236}">
                <a16:creationId xmlns:a16="http://schemas.microsoft.com/office/drawing/2014/main" id="{6CED4C99-7B25-466E-A985-E184312F3687}"/>
              </a:ext>
            </a:extLst>
          </p:cNvPr>
          <p:cNvSpPr txBox="1"/>
          <p:nvPr/>
        </p:nvSpPr>
        <p:spPr>
          <a:xfrm>
            <a:off x="510269" y="886110"/>
            <a:ext cx="2986595" cy="369332"/>
          </a:xfrm>
          <a:prstGeom prst="rect">
            <a:avLst/>
          </a:prstGeom>
          <a:noFill/>
        </p:spPr>
        <p:txBody>
          <a:bodyPr wrap="square" rtlCol="0">
            <a:spAutoFit/>
          </a:bodyPr>
          <a:lstStyle/>
          <a:p>
            <a:r>
              <a:rPr lang="en-US" b="1" dirty="0">
                <a:latin typeface="Times New Roman" panose="02020603050405020304" pitchFamily="18" charset="0"/>
                <a:cs typeface="Times New Roman" panose="02020603050405020304" pitchFamily="18" charset="0"/>
              </a:rPr>
              <a:t>Modified aperture function</a:t>
            </a:r>
          </a:p>
        </p:txBody>
      </p:sp>
      <p:sp>
        <p:nvSpPr>
          <p:cNvPr id="17" name="TextBox 16">
            <a:extLst>
              <a:ext uri="{FF2B5EF4-FFF2-40B4-BE49-F238E27FC236}">
                <a16:creationId xmlns:a16="http://schemas.microsoft.com/office/drawing/2014/main" id="{A91F96A3-44B7-44B3-9B56-8E0699FFEB3D}"/>
              </a:ext>
            </a:extLst>
          </p:cNvPr>
          <p:cNvSpPr txBox="1"/>
          <p:nvPr/>
        </p:nvSpPr>
        <p:spPr>
          <a:xfrm>
            <a:off x="3376915" y="926033"/>
            <a:ext cx="2809875" cy="369332"/>
          </a:xfrm>
          <a:prstGeom prst="rect">
            <a:avLst/>
          </a:prstGeom>
          <a:noFill/>
        </p:spPr>
        <p:txBody>
          <a:bodyPr wrap="square" rtlCol="0">
            <a:spAutoFit/>
          </a:bodyPr>
          <a:lstStyle/>
          <a:p>
            <a:pPr algn="ctr"/>
            <a:r>
              <a:rPr lang="en-US" b="1" dirty="0">
                <a:latin typeface="Times New Roman" panose="02020603050405020304" pitchFamily="18" charset="0"/>
                <a:cs typeface="Times New Roman" panose="02020603050405020304" pitchFamily="18" charset="0"/>
              </a:rPr>
              <a:t>Fourier transform</a:t>
            </a:r>
          </a:p>
        </p:txBody>
      </p:sp>
      <p:sp>
        <p:nvSpPr>
          <p:cNvPr id="18" name="TextBox 17">
            <a:extLst>
              <a:ext uri="{FF2B5EF4-FFF2-40B4-BE49-F238E27FC236}">
                <a16:creationId xmlns:a16="http://schemas.microsoft.com/office/drawing/2014/main" id="{C3D86EE6-1CAE-4C8D-88DB-499C3EEC8B3F}"/>
              </a:ext>
            </a:extLst>
          </p:cNvPr>
          <p:cNvSpPr txBox="1"/>
          <p:nvPr/>
        </p:nvSpPr>
        <p:spPr>
          <a:xfrm>
            <a:off x="3236082" y="5757876"/>
            <a:ext cx="2809875" cy="369332"/>
          </a:xfrm>
          <a:prstGeom prst="rect">
            <a:avLst/>
          </a:prstGeom>
          <a:noFill/>
        </p:spPr>
        <p:txBody>
          <a:bodyPr wrap="square" rtlCol="0">
            <a:spAutoFit/>
          </a:bodyPr>
          <a:lstStyle/>
          <a:p>
            <a:pPr algn="ctr"/>
            <a:r>
              <a:rPr lang="en-US" b="1" dirty="0">
                <a:latin typeface="Times New Roman" panose="02020603050405020304" pitchFamily="18" charset="0"/>
                <a:cs typeface="Times New Roman" panose="02020603050405020304" pitchFamily="18" charset="0"/>
              </a:rPr>
              <a:t>Diffraction pattern</a:t>
            </a:r>
          </a:p>
        </p:txBody>
      </p:sp>
      <p:sp>
        <p:nvSpPr>
          <p:cNvPr id="19" name="TextBox 18">
            <a:extLst>
              <a:ext uri="{FF2B5EF4-FFF2-40B4-BE49-F238E27FC236}">
                <a16:creationId xmlns:a16="http://schemas.microsoft.com/office/drawing/2014/main" id="{CBB327BF-45BB-46B0-AE06-875AA03AEB74}"/>
              </a:ext>
            </a:extLst>
          </p:cNvPr>
          <p:cNvSpPr txBox="1"/>
          <p:nvPr/>
        </p:nvSpPr>
        <p:spPr>
          <a:xfrm>
            <a:off x="0" y="5674439"/>
            <a:ext cx="2809875" cy="369332"/>
          </a:xfrm>
          <a:prstGeom prst="rect">
            <a:avLst/>
          </a:prstGeom>
          <a:noFill/>
        </p:spPr>
        <p:txBody>
          <a:bodyPr wrap="square" rtlCol="0">
            <a:spAutoFit/>
          </a:bodyPr>
          <a:lstStyle/>
          <a:p>
            <a:pPr algn="ctr"/>
            <a:r>
              <a:rPr lang="en-US" b="1" dirty="0">
                <a:latin typeface="Times New Roman" panose="02020603050405020304" pitchFamily="18" charset="0"/>
                <a:cs typeface="Times New Roman" panose="02020603050405020304" pitchFamily="18" charset="0"/>
              </a:rPr>
              <a:t>Aperture</a:t>
            </a:r>
          </a:p>
        </p:txBody>
      </p:sp>
      <p:sp>
        <p:nvSpPr>
          <p:cNvPr id="15" name="Rectangle 14">
            <a:extLst>
              <a:ext uri="{FF2B5EF4-FFF2-40B4-BE49-F238E27FC236}">
                <a16:creationId xmlns:a16="http://schemas.microsoft.com/office/drawing/2014/main" id="{FE78E8CB-389B-4901-998C-422EC57FECCB}"/>
              </a:ext>
            </a:extLst>
          </p:cNvPr>
          <p:cNvSpPr/>
          <p:nvPr/>
        </p:nvSpPr>
        <p:spPr>
          <a:xfrm>
            <a:off x="2874227" y="6398704"/>
            <a:ext cx="4439485" cy="369332"/>
          </a:xfrm>
          <a:prstGeom prst="rect">
            <a:avLst/>
          </a:prstGeom>
        </p:spPr>
        <p:txBody>
          <a:bodyPr wrap="none">
            <a:spAutoFit/>
          </a:bodyPr>
          <a:lstStyle/>
          <a:p>
            <a:r>
              <a:rPr lang="en-US" dirty="0">
                <a:hlinkClick r:id="rId5"/>
              </a:rPr>
              <a:t>http://www.imagemagick.org/Usage/fourier/</a:t>
            </a:r>
            <a:endParaRPr lang="en-US" dirty="0"/>
          </a:p>
        </p:txBody>
      </p:sp>
    </p:spTree>
    <p:extLst>
      <p:ext uri="{BB962C8B-B14F-4D97-AF65-F5344CB8AC3E}">
        <p14:creationId xmlns:p14="http://schemas.microsoft.com/office/powerpoint/2010/main" val="135584553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imes New Roman" panose="02020603050405020304" pitchFamily="18" charset="0"/>
                <a:cs typeface="Times New Roman" panose="02020603050405020304" pitchFamily="18" charset="0"/>
              </a:rPr>
              <a:t>Diffraction pattern from horizontal lines of varying widths</a:t>
            </a:r>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DBB7DABF-E257-4D55-B1A2-852BA05FD8E5}" type="slidenum">
              <a:rPr lang="en-US" smtClean="0"/>
              <a:t>44</a:t>
            </a:fld>
            <a:endParaRPr lang="en-US"/>
          </a:p>
        </p:txBody>
      </p:sp>
      <p:pic>
        <p:nvPicPr>
          <p:cNvPr id="5" name="Picture 4"/>
          <p:cNvPicPr>
            <a:picLocks noChangeAspect="1"/>
          </p:cNvPicPr>
          <p:nvPr/>
        </p:nvPicPr>
        <p:blipFill>
          <a:blip r:embed="rId3"/>
          <a:stretch>
            <a:fillRect/>
          </a:stretch>
        </p:blipFill>
        <p:spPr>
          <a:xfrm>
            <a:off x="966672" y="1873505"/>
            <a:ext cx="10705983" cy="4450135"/>
          </a:xfrm>
          <a:prstGeom prst="rect">
            <a:avLst/>
          </a:prstGeom>
        </p:spPr>
      </p:pic>
      <p:pic>
        <p:nvPicPr>
          <p:cNvPr id="6" name="Picture 5"/>
          <p:cNvPicPr>
            <a:picLocks noChangeAspect="1"/>
          </p:cNvPicPr>
          <p:nvPr/>
        </p:nvPicPr>
        <p:blipFill>
          <a:blip r:embed="rId4"/>
          <a:stretch>
            <a:fillRect/>
          </a:stretch>
        </p:blipFill>
        <p:spPr>
          <a:xfrm>
            <a:off x="4648080" y="5896865"/>
            <a:ext cx="2956799" cy="253980"/>
          </a:xfrm>
          <a:prstGeom prst="rect">
            <a:avLst/>
          </a:prstGeom>
        </p:spPr>
      </p:pic>
    </p:spTree>
    <p:extLst>
      <p:ext uri="{BB962C8B-B14F-4D97-AF65-F5344CB8AC3E}">
        <p14:creationId xmlns:p14="http://schemas.microsoft.com/office/powerpoint/2010/main" val="371597416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82BC52-8325-45D9-A2D8-0D7453B66970}"/>
              </a:ext>
            </a:extLst>
          </p:cNvPr>
          <p:cNvSpPr>
            <a:spLocks noGrp="1"/>
          </p:cNvSpPr>
          <p:nvPr>
            <p:ph type="title"/>
          </p:nvPr>
        </p:nvSpPr>
        <p:spPr>
          <a:xfrm>
            <a:off x="1066800" y="400397"/>
            <a:ext cx="10058400" cy="803857"/>
          </a:xfrm>
        </p:spPr>
        <p:txBody>
          <a:bodyPr>
            <a:normAutofit fontScale="90000"/>
          </a:bodyPr>
          <a:lstStyle/>
          <a:p>
            <a:pPr algn="ctr"/>
            <a:r>
              <a:rPr lang="en-US" b="1" dirty="0">
                <a:latin typeface="Times New Roman" panose="02020603050405020304" pitchFamily="18" charset="0"/>
                <a:cs typeface="Times New Roman" panose="02020603050405020304" pitchFamily="18" charset="0"/>
              </a:rPr>
              <a:t>Diffraction patterns from sinusoidal gratings of varying spatial frequencies</a:t>
            </a:r>
          </a:p>
        </p:txBody>
      </p:sp>
      <p:sp>
        <p:nvSpPr>
          <p:cNvPr id="3" name="Content Placeholder 2">
            <a:extLst>
              <a:ext uri="{FF2B5EF4-FFF2-40B4-BE49-F238E27FC236}">
                <a16:creationId xmlns:a16="http://schemas.microsoft.com/office/drawing/2014/main" id="{6C99E343-06F3-420C-8E23-5756F70F9EEA}"/>
              </a:ext>
            </a:extLst>
          </p:cNvPr>
          <p:cNvSpPr>
            <a:spLocks noGrp="1"/>
          </p:cNvSpPr>
          <p:nvPr>
            <p:ph idx="1"/>
          </p:nvPr>
        </p:nvSpPr>
        <p:spPr>
          <a:xfrm>
            <a:off x="579120" y="5120641"/>
            <a:ext cx="10668000" cy="1022774"/>
          </a:xfrm>
        </p:spPr>
        <p:txBody>
          <a:bodyPr>
            <a:normAutofit/>
          </a:bodyPr>
          <a:lstStyle/>
          <a:p>
            <a:pPr>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Several brightness </a:t>
            </a:r>
            <a:r>
              <a:rPr lang="en-US" b="1" dirty="0">
                <a:latin typeface="Times New Roman" panose="02020603050405020304" pitchFamily="18" charset="0"/>
                <a:cs typeface="Times New Roman" panose="02020603050405020304" pitchFamily="18" charset="0"/>
              </a:rPr>
              <a:t>sinusoidal signals </a:t>
            </a:r>
            <a:r>
              <a:rPr lang="en-US" dirty="0">
                <a:latin typeface="Times New Roman" panose="02020603050405020304" pitchFamily="18" charset="0"/>
                <a:cs typeface="Times New Roman" panose="02020603050405020304" pitchFamily="18" charset="0"/>
              </a:rPr>
              <a:t>and their Fourier transforms. </a:t>
            </a:r>
          </a:p>
          <a:p>
            <a:pPr>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The spatial frequency ranges from that of the fundamental </a:t>
            </a:r>
            <a:r>
              <a:rPr lang="en-US" i="1" dirty="0">
                <a:latin typeface="Times New Roman" panose="02020603050405020304" pitchFamily="18" charset="0"/>
                <a:cs typeface="Times New Roman" panose="02020603050405020304" pitchFamily="18" charset="0"/>
              </a:rPr>
              <a:t>k</a:t>
            </a:r>
            <a:r>
              <a:rPr lang="en-US" baseline="-25000" dirty="0">
                <a:latin typeface="Times New Roman" panose="02020603050405020304" pitchFamily="18" charset="0"/>
                <a:cs typeface="Times New Roman" panose="02020603050405020304" pitchFamily="18" charset="0"/>
              </a:rPr>
              <a:t>0</a:t>
            </a:r>
            <a:r>
              <a:rPr lang="en-US" dirty="0">
                <a:latin typeface="Times New Roman" panose="02020603050405020304" pitchFamily="18" charset="0"/>
                <a:cs typeface="Times New Roman" panose="02020603050405020304" pitchFamily="18" charset="0"/>
              </a:rPr>
              <a:t> to the third, fifth, and seventh harmonics.</a:t>
            </a:r>
          </a:p>
        </p:txBody>
      </p:sp>
      <p:pic>
        <p:nvPicPr>
          <p:cNvPr id="5" name="Picture 4">
            <a:extLst>
              <a:ext uri="{FF2B5EF4-FFF2-40B4-BE49-F238E27FC236}">
                <a16:creationId xmlns:a16="http://schemas.microsoft.com/office/drawing/2014/main" id="{A7C67867-97A0-4171-BA31-EC86828059C0}"/>
              </a:ext>
            </a:extLst>
          </p:cNvPr>
          <p:cNvPicPr>
            <a:picLocks noChangeAspect="1"/>
          </p:cNvPicPr>
          <p:nvPr/>
        </p:nvPicPr>
        <p:blipFill>
          <a:blip r:embed="rId2"/>
          <a:stretch>
            <a:fillRect/>
          </a:stretch>
        </p:blipFill>
        <p:spPr>
          <a:xfrm>
            <a:off x="2259107" y="1202098"/>
            <a:ext cx="7069571" cy="3920700"/>
          </a:xfrm>
          <a:prstGeom prst="rect">
            <a:avLst/>
          </a:prstGeom>
        </p:spPr>
      </p:pic>
      <p:sp>
        <p:nvSpPr>
          <p:cNvPr id="4" name="TextBox 3">
            <a:extLst>
              <a:ext uri="{FF2B5EF4-FFF2-40B4-BE49-F238E27FC236}">
                <a16:creationId xmlns:a16="http://schemas.microsoft.com/office/drawing/2014/main" id="{09CDB638-D3CD-4638-B903-F64A6437007A}"/>
              </a:ext>
            </a:extLst>
          </p:cNvPr>
          <p:cNvSpPr txBox="1"/>
          <p:nvPr/>
        </p:nvSpPr>
        <p:spPr>
          <a:xfrm>
            <a:off x="9810750" y="2562225"/>
            <a:ext cx="1880342" cy="646331"/>
          </a:xfrm>
          <a:prstGeom prst="rect">
            <a:avLst/>
          </a:prstGeom>
          <a:solidFill>
            <a:srgbClr val="FFFF00"/>
          </a:solidFill>
        </p:spPr>
        <p:txBody>
          <a:bodyPr wrap="square" rtlCol="0">
            <a:spAutoFit/>
          </a:bodyPr>
          <a:lstStyle/>
          <a:p>
            <a:r>
              <a:rPr lang="en-US" i="1" dirty="0">
                <a:latin typeface="Times New Roman" panose="02020603050405020304" pitchFamily="18" charset="0"/>
                <a:cs typeface="Times New Roman" panose="02020603050405020304" pitchFamily="18" charset="0"/>
              </a:rPr>
              <a:t>k</a:t>
            </a:r>
            <a:r>
              <a:rPr lang="en-US" baseline="-25000" dirty="0">
                <a:latin typeface="Times New Roman" panose="02020603050405020304" pitchFamily="18" charset="0"/>
                <a:cs typeface="Times New Roman" panose="02020603050405020304" pitchFamily="18" charset="0"/>
              </a:rPr>
              <a:t>0</a:t>
            </a:r>
            <a:r>
              <a:rPr lang="en-US" dirty="0">
                <a:latin typeface="Times New Roman" panose="02020603050405020304" pitchFamily="18" charset="0"/>
                <a:cs typeface="Times New Roman" panose="02020603050405020304" pitchFamily="18" charset="0"/>
              </a:rPr>
              <a:t> = fundamental spatial frequency</a:t>
            </a:r>
          </a:p>
        </p:txBody>
      </p:sp>
      <p:sp>
        <p:nvSpPr>
          <p:cNvPr id="6" name="Slide Number Placeholder 5">
            <a:extLst>
              <a:ext uri="{FF2B5EF4-FFF2-40B4-BE49-F238E27FC236}">
                <a16:creationId xmlns:a16="http://schemas.microsoft.com/office/drawing/2014/main" id="{3513B884-A6F5-4C6B-A927-B38F888FE323}"/>
              </a:ext>
            </a:extLst>
          </p:cNvPr>
          <p:cNvSpPr>
            <a:spLocks noGrp="1"/>
          </p:cNvSpPr>
          <p:nvPr>
            <p:ph type="sldNum" sz="quarter" idx="12"/>
          </p:nvPr>
        </p:nvSpPr>
        <p:spPr/>
        <p:txBody>
          <a:bodyPr/>
          <a:lstStyle/>
          <a:p>
            <a:fld id="{18FBD2FA-2555-40DC-89DF-11DF5B5C64DC}" type="slidenum">
              <a:rPr lang="en-US" smtClean="0"/>
              <a:t>45</a:t>
            </a:fld>
            <a:endParaRPr lang="en-US"/>
          </a:p>
        </p:txBody>
      </p:sp>
    </p:spTree>
    <p:extLst>
      <p:ext uri="{BB962C8B-B14F-4D97-AF65-F5344CB8AC3E}">
        <p14:creationId xmlns:p14="http://schemas.microsoft.com/office/powerpoint/2010/main" val="402906859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imes New Roman" panose="02020603050405020304" pitchFamily="18" charset="0"/>
                <a:cs typeface="Times New Roman" panose="02020603050405020304" pitchFamily="18" charset="0"/>
              </a:rPr>
              <a:t>Optical filtering : arrangement</a:t>
            </a:r>
          </a:p>
        </p:txBody>
      </p:sp>
      <p:sp>
        <p:nvSpPr>
          <p:cNvPr id="3" name="Content Placeholder 2"/>
          <p:cNvSpPr>
            <a:spLocks noGrp="1"/>
          </p:cNvSpPr>
          <p:nvPr>
            <p:ph idx="1"/>
          </p:nvPr>
        </p:nvSpPr>
        <p:spPr>
          <a:xfrm>
            <a:off x="313898" y="1737360"/>
            <a:ext cx="11155680" cy="4023360"/>
          </a:xfrm>
        </p:spPr>
        <p:txBody>
          <a:bodyPr/>
          <a:lstStyle/>
          <a:p>
            <a:pPr>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The concept of Fourier transform can be applied to the process of intentionally </a:t>
            </a:r>
            <a:r>
              <a:rPr lang="en-US" b="1" dirty="0">
                <a:latin typeface="Times New Roman" panose="02020603050405020304" pitchFamily="18" charset="0"/>
                <a:cs typeface="Times New Roman" panose="02020603050405020304" pitchFamily="18" charset="0"/>
              </a:rPr>
              <a:t>blocking</a:t>
            </a:r>
            <a:r>
              <a:rPr lang="en-US" dirty="0">
                <a:latin typeface="Times New Roman" panose="02020603050405020304" pitchFamily="18" charset="0"/>
                <a:cs typeface="Times New Roman" panose="02020603050405020304" pitchFamily="18" charset="0"/>
              </a:rPr>
              <a:t> certain portion-certain spatial frequencies- present in the diffraction pattern, to manipulate the image.</a:t>
            </a:r>
          </a:p>
          <a:p>
            <a:pPr>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First of all consider the arrangement of the optical filter.</a:t>
            </a:r>
          </a:p>
        </p:txBody>
      </p:sp>
      <p:sp>
        <p:nvSpPr>
          <p:cNvPr id="4" name="Slide Number Placeholder 3"/>
          <p:cNvSpPr>
            <a:spLocks noGrp="1"/>
          </p:cNvSpPr>
          <p:nvPr>
            <p:ph type="sldNum" sz="quarter" idx="12"/>
          </p:nvPr>
        </p:nvSpPr>
        <p:spPr/>
        <p:txBody>
          <a:bodyPr/>
          <a:lstStyle/>
          <a:p>
            <a:fld id="{63B05E86-07BE-43B8-8130-896D23496EBB}" type="slidenum">
              <a:rPr lang="en-US" smtClean="0"/>
              <a:t>46</a:t>
            </a:fld>
            <a:endParaRPr lang="en-US"/>
          </a:p>
        </p:txBody>
      </p:sp>
      <p:pic>
        <p:nvPicPr>
          <p:cNvPr id="5" name="Picture 4"/>
          <p:cNvPicPr>
            <a:picLocks noChangeAspect="1"/>
          </p:cNvPicPr>
          <p:nvPr/>
        </p:nvPicPr>
        <p:blipFill>
          <a:blip r:embed="rId2"/>
          <a:stretch>
            <a:fillRect/>
          </a:stretch>
        </p:blipFill>
        <p:spPr>
          <a:xfrm>
            <a:off x="0" y="3065786"/>
            <a:ext cx="8295107" cy="3576561"/>
          </a:xfrm>
          <a:prstGeom prst="rect">
            <a:avLst/>
          </a:prstGeom>
        </p:spPr>
      </p:pic>
      <p:sp>
        <p:nvSpPr>
          <p:cNvPr id="6" name="TextBox 5"/>
          <p:cNvSpPr txBox="1"/>
          <p:nvPr/>
        </p:nvSpPr>
        <p:spPr>
          <a:xfrm>
            <a:off x="8609005" y="2436425"/>
            <a:ext cx="3482911" cy="3170099"/>
          </a:xfrm>
          <a:prstGeom prst="rect">
            <a:avLst/>
          </a:prstGeom>
          <a:noFill/>
          <a:ln>
            <a:solidFill>
              <a:srgbClr val="FF0000"/>
            </a:solidFill>
          </a:ln>
        </p:spPr>
        <p:txBody>
          <a:bodyPr wrap="square" rtlCol="0">
            <a:spAutoFit/>
          </a:bodyPr>
          <a:lstStyle/>
          <a:p>
            <a:pPr marL="285750" indent="-28575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Fourier transform of the aperture function is located at the focal plane (spectrum plane) of L2.</a:t>
            </a:r>
          </a:p>
          <a:p>
            <a:pPr marL="285750" indent="-28575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The spectrum plane of L2 serves as an aperture function for L3 and associated Fourier transform which is the original aperture function is formed on the image plane</a:t>
            </a:r>
          </a:p>
        </p:txBody>
      </p:sp>
      <p:sp>
        <p:nvSpPr>
          <p:cNvPr id="7" name="TextBox 6">
            <a:extLst>
              <a:ext uri="{FF2B5EF4-FFF2-40B4-BE49-F238E27FC236}">
                <a16:creationId xmlns:a16="http://schemas.microsoft.com/office/drawing/2014/main" id="{B111F699-8262-44BD-B423-877F46FA7EC7}"/>
              </a:ext>
            </a:extLst>
          </p:cNvPr>
          <p:cNvSpPr txBox="1"/>
          <p:nvPr/>
        </p:nvSpPr>
        <p:spPr>
          <a:xfrm>
            <a:off x="3058458" y="2881120"/>
            <a:ext cx="1990725" cy="369332"/>
          </a:xfrm>
          <a:prstGeom prst="rect">
            <a:avLst/>
          </a:prstGeom>
          <a:noFill/>
        </p:spPr>
        <p:txBody>
          <a:bodyPr wrap="square" rtlCol="0">
            <a:spAutoFit/>
          </a:bodyPr>
          <a:lstStyle/>
          <a:p>
            <a:r>
              <a:rPr lang="en-US" b="1" dirty="0">
                <a:solidFill>
                  <a:srgbClr val="FF0000"/>
                </a:solidFill>
                <a:latin typeface="Times New Roman" panose="02020603050405020304" pitchFamily="18" charset="0"/>
                <a:cs typeface="Times New Roman" panose="02020603050405020304" pitchFamily="18" charset="0"/>
              </a:rPr>
              <a:t>Fourier transform</a:t>
            </a:r>
          </a:p>
        </p:txBody>
      </p:sp>
      <p:sp>
        <p:nvSpPr>
          <p:cNvPr id="8" name="TextBox 7">
            <a:extLst>
              <a:ext uri="{FF2B5EF4-FFF2-40B4-BE49-F238E27FC236}">
                <a16:creationId xmlns:a16="http://schemas.microsoft.com/office/drawing/2014/main" id="{EBE7057C-78EE-441F-A30C-7656B67B0469}"/>
              </a:ext>
            </a:extLst>
          </p:cNvPr>
          <p:cNvSpPr txBox="1"/>
          <p:nvPr/>
        </p:nvSpPr>
        <p:spPr>
          <a:xfrm>
            <a:off x="5676782" y="2779543"/>
            <a:ext cx="1990725" cy="646331"/>
          </a:xfrm>
          <a:prstGeom prst="rect">
            <a:avLst/>
          </a:prstGeom>
          <a:noFill/>
        </p:spPr>
        <p:txBody>
          <a:bodyPr wrap="square" rtlCol="0">
            <a:spAutoFit/>
          </a:bodyPr>
          <a:lstStyle/>
          <a:p>
            <a:r>
              <a:rPr lang="en-US" b="1" dirty="0">
                <a:solidFill>
                  <a:srgbClr val="FF0000"/>
                </a:solidFill>
                <a:latin typeface="Times New Roman" panose="02020603050405020304" pitchFamily="18" charset="0"/>
                <a:cs typeface="Times New Roman" panose="02020603050405020304" pitchFamily="18" charset="0"/>
              </a:rPr>
              <a:t>Inverse Fourier transform</a:t>
            </a:r>
          </a:p>
        </p:txBody>
      </p:sp>
    </p:spTree>
    <p:extLst>
      <p:ext uri="{BB962C8B-B14F-4D97-AF65-F5344CB8AC3E}">
        <p14:creationId xmlns:p14="http://schemas.microsoft.com/office/powerpoint/2010/main" val="90908546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imes New Roman" panose="02020603050405020304" pitchFamily="18" charset="0"/>
                <a:cs typeface="Times New Roman" panose="02020603050405020304" pitchFamily="18" charset="0"/>
              </a:rPr>
              <a:t>Optical filtering : operation</a:t>
            </a:r>
          </a:p>
        </p:txBody>
      </p:sp>
      <p:sp>
        <p:nvSpPr>
          <p:cNvPr id="3" name="Content Placeholder 2"/>
          <p:cNvSpPr>
            <a:spLocks noGrp="1"/>
          </p:cNvSpPr>
          <p:nvPr>
            <p:ph idx="1"/>
          </p:nvPr>
        </p:nvSpPr>
        <p:spPr/>
        <p:txBody>
          <a:bodyPr>
            <a:normAutofit/>
          </a:bodyPr>
          <a:lstStyle/>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Since the aperture function can be the superposition of noise such as periodic horizontal lines and a desired signal.</a:t>
            </a:r>
          </a:p>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When Fourier transform is applied to the </a:t>
            </a:r>
            <a:r>
              <a:rPr lang="en-US" sz="2400" b="1" dirty="0">
                <a:latin typeface="Times New Roman" panose="02020603050405020304" pitchFamily="18" charset="0"/>
                <a:cs typeface="Times New Roman" panose="02020603050405020304" pitchFamily="18" charset="0"/>
              </a:rPr>
              <a:t>aperture function </a:t>
            </a:r>
            <a:r>
              <a:rPr lang="en-US" sz="2400" dirty="0">
                <a:latin typeface="Times New Roman" panose="02020603050405020304" pitchFamily="18" charset="0"/>
                <a:cs typeface="Times New Roman" panose="02020603050405020304" pitchFamily="18" charset="0"/>
              </a:rPr>
              <a:t>which contains the noise and desired signal. The diffraction pattern due to  periodic </a:t>
            </a:r>
            <a:r>
              <a:rPr lang="en-US" sz="2400" b="1" dirty="0">
                <a:solidFill>
                  <a:srgbClr val="FF0000"/>
                </a:solidFill>
                <a:latin typeface="Times New Roman" panose="02020603050405020304" pitchFamily="18" charset="0"/>
                <a:cs typeface="Times New Roman" panose="02020603050405020304" pitchFamily="18" charset="0"/>
              </a:rPr>
              <a:t>horizontal lines </a:t>
            </a:r>
            <a:r>
              <a:rPr lang="en-US" sz="2400" dirty="0">
                <a:latin typeface="Times New Roman" panose="02020603050405020304" pitchFamily="18" charset="0"/>
                <a:cs typeface="Times New Roman" panose="02020603050405020304" pitchFamily="18" charset="0"/>
              </a:rPr>
              <a:t>can produce a series of diffraction spots along the </a:t>
            </a:r>
            <a:r>
              <a:rPr lang="en-US" sz="2400" b="1" dirty="0">
                <a:solidFill>
                  <a:srgbClr val="FF0000"/>
                </a:solidFill>
                <a:latin typeface="Times New Roman" panose="02020603050405020304" pitchFamily="18" charset="0"/>
                <a:cs typeface="Times New Roman" panose="02020603050405020304" pitchFamily="18" charset="0"/>
              </a:rPr>
              <a:t>vertical direction </a:t>
            </a:r>
            <a:r>
              <a:rPr lang="en-US" sz="2400" dirty="0">
                <a:latin typeface="Times New Roman" panose="02020603050405020304" pitchFamily="18" charset="0"/>
                <a:cs typeface="Times New Roman" panose="02020603050405020304" pitchFamily="18" charset="0"/>
              </a:rPr>
              <a:t>in the spectrum plane.</a:t>
            </a:r>
          </a:p>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If the diffraction spots can be blocked somehow, the periodic horizontal lines are filtered out and the final image is the reproduction of the desired signal without the periodic horizontal line present.</a:t>
            </a:r>
          </a:p>
        </p:txBody>
      </p:sp>
      <p:sp>
        <p:nvSpPr>
          <p:cNvPr id="4" name="Slide Number Placeholder 3"/>
          <p:cNvSpPr>
            <a:spLocks noGrp="1"/>
          </p:cNvSpPr>
          <p:nvPr>
            <p:ph type="sldNum" sz="quarter" idx="12"/>
          </p:nvPr>
        </p:nvSpPr>
        <p:spPr/>
        <p:txBody>
          <a:bodyPr/>
          <a:lstStyle/>
          <a:p>
            <a:fld id="{63B05E86-07BE-43B8-8130-896D23496EBB}" type="slidenum">
              <a:rPr lang="en-US" smtClean="0"/>
              <a:t>47</a:t>
            </a:fld>
            <a:endParaRPr lang="en-US"/>
          </a:p>
        </p:txBody>
      </p:sp>
    </p:spTree>
    <p:extLst>
      <p:ext uri="{BB962C8B-B14F-4D97-AF65-F5344CB8AC3E}">
        <p14:creationId xmlns:p14="http://schemas.microsoft.com/office/powerpoint/2010/main" val="13328040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latin typeface="Times New Roman" panose="02020603050405020304" pitchFamily="18" charset="0"/>
                <a:cs typeface="Times New Roman" panose="02020603050405020304" pitchFamily="18" charset="0"/>
              </a:rPr>
              <a:t>4-f coherent imaging system</a:t>
            </a:r>
          </a:p>
        </p:txBody>
      </p:sp>
      <p:sp>
        <p:nvSpPr>
          <p:cNvPr id="3" name="Content Placeholder 2"/>
          <p:cNvSpPr>
            <a:spLocks noGrp="1"/>
          </p:cNvSpPr>
          <p:nvPr>
            <p:ph idx="1"/>
          </p:nvPr>
        </p:nvSpPr>
        <p:spPr>
          <a:xfrm>
            <a:off x="7490560" y="1737360"/>
            <a:ext cx="4392119" cy="4023360"/>
          </a:xfrm>
        </p:spPr>
        <p:txBody>
          <a:bodyPr>
            <a:noAutofit/>
          </a:bodyPr>
          <a:lstStyle/>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An object is illuminated by a plane wave emitted from a laser.</a:t>
            </a:r>
          </a:p>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Two identical lenses T</a:t>
            </a:r>
            <a:r>
              <a:rPr lang="en-US" sz="2400" baseline="-25000" dirty="0">
                <a:latin typeface="Times New Roman" panose="02020603050405020304" pitchFamily="18" charset="0"/>
                <a:cs typeface="Times New Roman" panose="02020603050405020304" pitchFamily="18" charset="0"/>
              </a:rPr>
              <a:t>t</a:t>
            </a:r>
            <a:r>
              <a:rPr lang="en-US" sz="2400" dirty="0">
                <a:latin typeface="Times New Roman" panose="02020603050405020304" pitchFamily="18" charset="0"/>
                <a:cs typeface="Times New Roman" panose="02020603050405020304" pitchFamily="18" charset="0"/>
              </a:rPr>
              <a:t> and </a:t>
            </a:r>
            <a:r>
              <a:rPr lang="en-US" sz="2400" dirty="0" err="1">
                <a:latin typeface="Times New Roman" panose="02020603050405020304" pitchFamily="18" charset="0"/>
                <a:cs typeface="Times New Roman" panose="02020603050405020304" pitchFamily="18" charset="0"/>
              </a:rPr>
              <a:t>T</a:t>
            </a:r>
            <a:r>
              <a:rPr lang="en-US" sz="2400" baseline="-25000" dirty="0" err="1">
                <a:latin typeface="Times New Roman" panose="02020603050405020304" pitchFamily="18" charset="0"/>
                <a:cs typeface="Times New Roman" panose="02020603050405020304" pitchFamily="18" charset="0"/>
              </a:rPr>
              <a:t>i</a:t>
            </a:r>
            <a:r>
              <a:rPr lang="en-US" sz="2400" dirty="0">
                <a:latin typeface="Times New Roman" panose="02020603050405020304" pitchFamily="18" charset="0"/>
                <a:cs typeface="Times New Roman" panose="02020603050405020304" pitchFamily="18" charset="0"/>
              </a:rPr>
              <a:t> perform transform and inverse transform, respectively.</a:t>
            </a:r>
          </a:p>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This system performs the spatial filtering by which certain spatial frequencies that make up and object are removed.</a:t>
            </a:r>
          </a:p>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This can be done by inserting an appropriate mask at the transform plane T.</a:t>
            </a:r>
          </a:p>
        </p:txBody>
      </p:sp>
      <p:sp>
        <p:nvSpPr>
          <p:cNvPr id="4" name="Slide Number Placeholder 3"/>
          <p:cNvSpPr>
            <a:spLocks noGrp="1"/>
          </p:cNvSpPr>
          <p:nvPr>
            <p:ph type="sldNum" sz="quarter" idx="12"/>
          </p:nvPr>
        </p:nvSpPr>
        <p:spPr/>
        <p:txBody>
          <a:bodyPr/>
          <a:lstStyle/>
          <a:p>
            <a:fld id="{DBB7DABF-E257-4D55-B1A2-852BA05FD8E5}" type="slidenum">
              <a:rPr lang="en-US" smtClean="0"/>
              <a:t>48</a:t>
            </a:fld>
            <a:endParaRPr lang="en-US"/>
          </a:p>
        </p:txBody>
      </p:sp>
      <p:pic>
        <p:nvPicPr>
          <p:cNvPr id="6146" name="Picture 2" descr="FO Fig1bv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949" y="1845734"/>
            <a:ext cx="7415611" cy="434554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AD5D5FEA-B0FC-4C96-A668-710529422319}"/>
              </a:ext>
            </a:extLst>
          </p:cNvPr>
          <p:cNvSpPr txBox="1"/>
          <p:nvPr/>
        </p:nvSpPr>
        <p:spPr>
          <a:xfrm rot="838739">
            <a:off x="2348378" y="5113844"/>
            <a:ext cx="2343150" cy="369332"/>
          </a:xfrm>
          <a:prstGeom prst="rect">
            <a:avLst/>
          </a:prstGeom>
          <a:noFill/>
        </p:spPr>
        <p:txBody>
          <a:bodyPr wrap="square" rtlCol="0">
            <a:spAutoFit/>
          </a:bodyPr>
          <a:lstStyle/>
          <a:p>
            <a:r>
              <a:rPr lang="en-US" b="1" dirty="0">
                <a:solidFill>
                  <a:srgbClr val="FF0000"/>
                </a:solidFill>
                <a:latin typeface="Times New Roman" panose="02020603050405020304" pitchFamily="18" charset="0"/>
                <a:cs typeface="Times New Roman" panose="02020603050405020304" pitchFamily="18" charset="0"/>
              </a:rPr>
              <a:t>Fourier transform</a:t>
            </a:r>
          </a:p>
        </p:txBody>
      </p:sp>
      <p:sp>
        <p:nvSpPr>
          <p:cNvPr id="7" name="TextBox 6">
            <a:extLst>
              <a:ext uri="{FF2B5EF4-FFF2-40B4-BE49-F238E27FC236}">
                <a16:creationId xmlns:a16="http://schemas.microsoft.com/office/drawing/2014/main" id="{36997B34-7E50-4ED7-A621-A6EFCF49EBA9}"/>
              </a:ext>
            </a:extLst>
          </p:cNvPr>
          <p:cNvSpPr txBox="1"/>
          <p:nvPr/>
        </p:nvSpPr>
        <p:spPr>
          <a:xfrm rot="838739">
            <a:off x="4510982" y="5722574"/>
            <a:ext cx="2343150" cy="646331"/>
          </a:xfrm>
          <a:prstGeom prst="rect">
            <a:avLst/>
          </a:prstGeom>
          <a:noFill/>
        </p:spPr>
        <p:txBody>
          <a:bodyPr wrap="square" rtlCol="0">
            <a:spAutoFit/>
          </a:bodyPr>
          <a:lstStyle/>
          <a:p>
            <a:r>
              <a:rPr lang="en-US" b="1" dirty="0">
                <a:solidFill>
                  <a:srgbClr val="FF0000"/>
                </a:solidFill>
                <a:latin typeface="Times New Roman" panose="02020603050405020304" pitchFamily="18" charset="0"/>
                <a:cs typeface="Times New Roman" panose="02020603050405020304" pitchFamily="18" charset="0"/>
              </a:rPr>
              <a:t>Inverse Fourier transform</a:t>
            </a:r>
          </a:p>
        </p:txBody>
      </p:sp>
      <p:sp>
        <p:nvSpPr>
          <p:cNvPr id="6" name="Oval 5">
            <a:extLst>
              <a:ext uri="{FF2B5EF4-FFF2-40B4-BE49-F238E27FC236}">
                <a16:creationId xmlns:a16="http://schemas.microsoft.com/office/drawing/2014/main" id="{94E59A99-AED8-4462-A40B-7225EF035B5F}"/>
              </a:ext>
            </a:extLst>
          </p:cNvPr>
          <p:cNvSpPr/>
          <p:nvPr/>
        </p:nvSpPr>
        <p:spPr>
          <a:xfrm>
            <a:off x="4124960" y="4836300"/>
            <a:ext cx="264160" cy="28434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6AADA501-D2D8-4628-AD48-F25C719478A4}"/>
              </a:ext>
            </a:extLst>
          </p:cNvPr>
          <p:cNvSpPr/>
          <p:nvPr/>
        </p:nvSpPr>
        <p:spPr>
          <a:xfrm>
            <a:off x="8236419" y="5947762"/>
            <a:ext cx="348782" cy="36159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0692018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p:txBody>
          <a:bodyPr/>
          <a:lstStyle/>
          <a:p>
            <a:fld id="{DBB7DABF-E257-4D55-B1A2-852BA05FD8E5}" type="slidenum">
              <a:rPr lang="en-US" smtClean="0"/>
              <a:t>49</a:t>
            </a:fld>
            <a:endParaRPr lang="en-US"/>
          </a:p>
        </p:txBody>
      </p:sp>
      <p:pic>
        <p:nvPicPr>
          <p:cNvPr id="5" name="Picture 4"/>
          <p:cNvPicPr>
            <a:picLocks noChangeAspect="1"/>
          </p:cNvPicPr>
          <p:nvPr/>
        </p:nvPicPr>
        <p:blipFill>
          <a:blip r:embed="rId2"/>
          <a:stretch>
            <a:fillRect/>
          </a:stretch>
        </p:blipFill>
        <p:spPr>
          <a:xfrm>
            <a:off x="7187455" y="2254362"/>
            <a:ext cx="3597483" cy="3583993"/>
          </a:xfrm>
          <a:prstGeom prst="rect">
            <a:avLst/>
          </a:prstGeom>
        </p:spPr>
      </p:pic>
      <p:pic>
        <p:nvPicPr>
          <p:cNvPr id="7" name="Picture 6"/>
          <p:cNvPicPr>
            <a:picLocks noChangeAspect="1"/>
          </p:cNvPicPr>
          <p:nvPr/>
        </p:nvPicPr>
        <p:blipFill>
          <a:blip r:embed="rId3"/>
          <a:stretch>
            <a:fillRect/>
          </a:stretch>
        </p:blipFill>
        <p:spPr>
          <a:xfrm>
            <a:off x="1352166" y="2180895"/>
            <a:ext cx="3597483" cy="3657727"/>
          </a:xfrm>
          <a:prstGeom prst="rect">
            <a:avLst/>
          </a:prstGeom>
        </p:spPr>
      </p:pic>
      <p:sp>
        <p:nvSpPr>
          <p:cNvPr id="8" name="TextBox 7"/>
          <p:cNvSpPr txBox="1"/>
          <p:nvPr/>
        </p:nvSpPr>
        <p:spPr>
          <a:xfrm>
            <a:off x="6500766" y="5967306"/>
            <a:ext cx="5489398" cy="369332"/>
          </a:xfrm>
          <a:prstGeom prst="rect">
            <a:avLst/>
          </a:prstGeom>
          <a:noFill/>
        </p:spPr>
        <p:txBody>
          <a:bodyPr wrap="square" rtlCol="0">
            <a:spAutoFit/>
          </a:bodyPr>
          <a:lstStyle/>
          <a:p>
            <a:r>
              <a:rPr lang="en-US" b="1" dirty="0">
                <a:latin typeface="Times New Roman" panose="02020603050405020304" pitchFamily="18" charset="0"/>
                <a:cs typeface="Times New Roman" panose="02020603050405020304" pitchFamily="18" charset="0"/>
              </a:rPr>
              <a:t>Image of fine wire seen on </a:t>
            </a:r>
            <a:r>
              <a:rPr lang="en-US" b="1" dirty="0">
                <a:solidFill>
                  <a:srgbClr val="FF0000"/>
                </a:solidFill>
                <a:latin typeface="Times New Roman" panose="02020603050405020304" pitchFamily="18" charset="0"/>
                <a:cs typeface="Times New Roman" panose="02020603050405020304" pitchFamily="18" charset="0"/>
              </a:rPr>
              <a:t>image plane </a:t>
            </a:r>
            <a:r>
              <a:rPr lang="en-US" b="1" dirty="0">
                <a:latin typeface="Times New Roman" panose="02020603050405020304" pitchFamily="18" charset="0"/>
                <a:cs typeface="Times New Roman" panose="02020603050405020304" pitchFamily="18" charset="0"/>
              </a:rPr>
              <a:t>without filter</a:t>
            </a:r>
          </a:p>
        </p:txBody>
      </p:sp>
      <p:sp>
        <p:nvSpPr>
          <p:cNvPr id="9" name="TextBox 8"/>
          <p:cNvSpPr txBox="1"/>
          <p:nvPr/>
        </p:nvSpPr>
        <p:spPr>
          <a:xfrm>
            <a:off x="429974" y="5950280"/>
            <a:ext cx="5308517" cy="369332"/>
          </a:xfrm>
          <a:prstGeom prst="rect">
            <a:avLst/>
          </a:prstGeom>
          <a:noFill/>
        </p:spPr>
        <p:txBody>
          <a:bodyPr wrap="square" rtlCol="0">
            <a:spAutoFit/>
          </a:bodyPr>
          <a:lstStyle/>
          <a:p>
            <a:r>
              <a:rPr lang="en-US" b="1" dirty="0">
                <a:latin typeface="Times New Roman" panose="02020603050405020304" pitchFamily="18" charset="0"/>
                <a:cs typeface="Times New Roman" panose="02020603050405020304" pitchFamily="18" charset="0"/>
              </a:rPr>
              <a:t>Diffraction pattern of wire mesh on </a:t>
            </a:r>
            <a:r>
              <a:rPr lang="en-US" b="1" dirty="0">
                <a:solidFill>
                  <a:srgbClr val="FF0000"/>
                </a:solidFill>
                <a:latin typeface="Times New Roman" panose="02020603050405020304" pitchFamily="18" charset="0"/>
                <a:cs typeface="Times New Roman" panose="02020603050405020304" pitchFamily="18" charset="0"/>
              </a:rPr>
              <a:t>transform plane</a:t>
            </a:r>
          </a:p>
        </p:txBody>
      </p:sp>
      <p:pic>
        <p:nvPicPr>
          <p:cNvPr id="6" name="Picture 5">
            <a:extLst>
              <a:ext uri="{FF2B5EF4-FFF2-40B4-BE49-F238E27FC236}">
                <a16:creationId xmlns:a16="http://schemas.microsoft.com/office/drawing/2014/main" id="{E019C4FE-370E-4760-B6E4-0FD367F8C315}"/>
              </a:ext>
            </a:extLst>
          </p:cNvPr>
          <p:cNvPicPr>
            <a:picLocks noChangeAspect="1"/>
          </p:cNvPicPr>
          <p:nvPr/>
        </p:nvPicPr>
        <p:blipFill>
          <a:blip r:embed="rId4"/>
          <a:stretch>
            <a:fillRect/>
          </a:stretch>
        </p:blipFill>
        <p:spPr>
          <a:xfrm>
            <a:off x="2149339" y="621218"/>
            <a:ext cx="7207426" cy="1444200"/>
          </a:xfrm>
          <a:prstGeom prst="rect">
            <a:avLst/>
          </a:prstGeom>
        </p:spPr>
      </p:pic>
      <p:sp>
        <p:nvSpPr>
          <p:cNvPr id="10" name="TextBox 9">
            <a:extLst>
              <a:ext uri="{FF2B5EF4-FFF2-40B4-BE49-F238E27FC236}">
                <a16:creationId xmlns:a16="http://schemas.microsoft.com/office/drawing/2014/main" id="{28235E5B-EAC5-40DE-A9AD-8A82570DAE73}"/>
              </a:ext>
            </a:extLst>
          </p:cNvPr>
          <p:cNvSpPr txBox="1"/>
          <p:nvPr/>
        </p:nvSpPr>
        <p:spPr>
          <a:xfrm>
            <a:off x="8518435" y="188391"/>
            <a:ext cx="1876425" cy="369332"/>
          </a:xfrm>
          <a:prstGeom prst="rect">
            <a:avLst/>
          </a:prstGeom>
          <a:noFill/>
        </p:spPr>
        <p:txBody>
          <a:bodyPr wrap="square" rtlCol="0">
            <a:spAutoFit/>
          </a:bodyPr>
          <a:lstStyle/>
          <a:p>
            <a:r>
              <a:rPr lang="en-US" b="1" dirty="0">
                <a:solidFill>
                  <a:srgbClr val="FF0000"/>
                </a:solidFill>
                <a:latin typeface="Times New Roman" panose="02020603050405020304" pitchFamily="18" charset="0"/>
                <a:cs typeface="Times New Roman" panose="02020603050405020304" pitchFamily="18" charset="0"/>
              </a:rPr>
              <a:t>Image plane</a:t>
            </a:r>
          </a:p>
        </p:txBody>
      </p:sp>
      <p:sp>
        <p:nvSpPr>
          <p:cNvPr id="11" name="TextBox 10">
            <a:extLst>
              <a:ext uri="{FF2B5EF4-FFF2-40B4-BE49-F238E27FC236}">
                <a16:creationId xmlns:a16="http://schemas.microsoft.com/office/drawing/2014/main" id="{271A5DD0-8F71-439F-8337-708E3B2EC71C}"/>
              </a:ext>
            </a:extLst>
          </p:cNvPr>
          <p:cNvSpPr txBox="1"/>
          <p:nvPr/>
        </p:nvSpPr>
        <p:spPr>
          <a:xfrm>
            <a:off x="5905500" y="152030"/>
            <a:ext cx="1876425" cy="369332"/>
          </a:xfrm>
          <a:prstGeom prst="rect">
            <a:avLst/>
          </a:prstGeom>
          <a:noFill/>
        </p:spPr>
        <p:txBody>
          <a:bodyPr wrap="square" rtlCol="0">
            <a:spAutoFit/>
          </a:bodyPr>
          <a:lstStyle/>
          <a:p>
            <a:r>
              <a:rPr lang="en-US" b="1" dirty="0">
                <a:solidFill>
                  <a:srgbClr val="FF0000"/>
                </a:solidFill>
                <a:latin typeface="Times New Roman" panose="02020603050405020304" pitchFamily="18" charset="0"/>
                <a:cs typeface="Times New Roman" panose="02020603050405020304" pitchFamily="18" charset="0"/>
              </a:rPr>
              <a:t>Transform plane</a:t>
            </a:r>
          </a:p>
        </p:txBody>
      </p:sp>
      <p:sp>
        <p:nvSpPr>
          <p:cNvPr id="12" name="TextBox 11">
            <a:extLst>
              <a:ext uri="{FF2B5EF4-FFF2-40B4-BE49-F238E27FC236}">
                <a16:creationId xmlns:a16="http://schemas.microsoft.com/office/drawing/2014/main" id="{13781349-5AC6-4220-9488-C98D651E27DF}"/>
              </a:ext>
            </a:extLst>
          </p:cNvPr>
          <p:cNvSpPr txBox="1"/>
          <p:nvPr/>
        </p:nvSpPr>
        <p:spPr>
          <a:xfrm>
            <a:off x="2877823" y="265932"/>
            <a:ext cx="2501647" cy="369332"/>
          </a:xfrm>
          <a:prstGeom prst="rect">
            <a:avLst/>
          </a:prstGeom>
          <a:noFill/>
        </p:spPr>
        <p:txBody>
          <a:bodyPr wrap="none" rtlCol="0">
            <a:spAutoFit/>
          </a:bodyPr>
          <a:lstStyle/>
          <a:p>
            <a:r>
              <a:rPr lang="en-US" b="1" dirty="0">
                <a:solidFill>
                  <a:srgbClr val="FF0000"/>
                </a:solidFill>
                <a:latin typeface="Times New Roman" panose="02020603050405020304" pitchFamily="18" charset="0"/>
                <a:cs typeface="Times New Roman" panose="02020603050405020304" pitchFamily="18" charset="0"/>
              </a:rPr>
              <a:t>Object plane : fine wire</a:t>
            </a:r>
          </a:p>
        </p:txBody>
      </p:sp>
      <p:cxnSp>
        <p:nvCxnSpPr>
          <p:cNvPr id="14" name="Straight Arrow Connector 13">
            <a:extLst>
              <a:ext uri="{FF2B5EF4-FFF2-40B4-BE49-F238E27FC236}">
                <a16:creationId xmlns:a16="http://schemas.microsoft.com/office/drawing/2014/main" id="{0ADE8E40-D305-4CAF-A331-75B8C2950F11}"/>
              </a:ext>
            </a:extLst>
          </p:cNvPr>
          <p:cNvCxnSpPr>
            <a:cxnSpLocks/>
          </p:cNvCxnSpPr>
          <p:nvPr/>
        </p:nvCxnSpPr>
        <p:spPr>
          <a:xfrm flipV="1">
            <a:off x="5020852" y="1960179"/>
            <a:ext cx="1665698" cy="136589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049DBA4B-7C8B-455A-8417-DB51837EB8F4}"/>
              </a:ext>
            </a:extLst>
          </p:cNvPr>
          <p:cNvCxnSpPr>
            <a:cxnSpLocks/>
          </p:cNvCxnSpPr>
          <p:nvPr/>
        </p:nvCxnSpPr>
        <p:spPr>
          <a:xfrm flipH="1" flipV="1">
            <a:off x="9317513" y="1664849"/>
            <a:ext cx="582945" cy="44793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FC52B812-E3ED-4544-BB5B-D1FE957A9197}"/>
              </a:ext>
            </a:extLst>
          </p:cNvPr>
          <p:cNvCxnSpPr/>
          <p:nvPr/>
        </p:nvCxnSpPr>
        <p:spPr>
          <a:xfrm flipH="1">
            <a:off x="4106585" y="621218"/>
            <a:ext cx="22062" cy="39816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253D25D8-D2B8-4323-A18E-A8C5ADBD167B}"/>
              </a:ext>
            </a:extLst>
          </p:cNvPr>
          <p:cNvCxnSpPr/>
          <p:nvPr/>
        </p:nvCxnSpPr>
        <p:spPr>
          <a:xfrm>
            <a:off x="6812532" y="521362"/>
            <a:ext cx="0" cy="22937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937DC8C7-81E4-4F5C-901C-451EE9E88A2B}"/>
              </a:ext>
            </a:extLst>
          </p:cNvPr>
          <p:cNvCxnSpPr/>
          <p:nvPr/>
        </p:nvCxnSpPr>
        <p:spPr>
          <a:xfrm>
            <a:off x="9134475" y="590479"/>
            <a:ext cx="0" cy="39675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DC89CD96-F5E4-4273-A19D-4FA8997990CC}"/>
              </a:ext>
            </a:extLst>
          </p:cNvPr>
          <p:cNvSpPr txBox="1"/>
          <p:nvPr/>
        </p:nvSpPr>
        <p:spPr>
          <a:xfrm>
            <a:off x="4595227" y="1753825"/>
            <a:ext cx="1993854" cy="369332"/>
          </a:xfrm>
          <a:prstGeom prst="rect">
            <a:avLst/>
          </a:prstGeom>
          <a:noFill/>
        </p:spPr>
        <p:txBody>
          <a:bodyPr wrap="square" rtlCol="0">
            <a:spAutoFit/>
          </a:bodyPr>
          <a:lstStyle/>
          <a:p>
            <a:r>
              <a:rPr lang="en-US" b="1" dirty="0">
                <a:solidFill>
                  <a:srgbClr val="FF0000"/>
                </a:solidFill>
                <a:latin typeface="Times New Roman" panose="02020603050405020304" pitchFamily="18" charset="0"/>
                <a:cs typeface="Times New Roman" panose="02020603050405020304" pitchFamily="18" charset="0"/>
              </a:rPr>
              <a:t>Fourier transform</a:t>
            </a:r>
          </a:p>
        </p:txBody>
      </p:sp>
      <p:sp>
        <p:nvSpPr>
          <p:cNvPr id="26" name="TextBox 25">
            <a:extLst>
              <a:ext uri="{FF2B5EF4-FFF2-40B4-BE49-F238E27FC236}">
                <a16:creationId xmlns:a16="http://schemas.microsoft.com/office/drawing/2014/main" id="{28168B06-1948-40FC-BCD4-9DD5BC7B6237}"/>
              </a:ext>
            </a:extLst>
          </p:cNvPr>
          <p:cNvSpPr txBox="1"/>
          <p:nvPr/>
        </p:nvSpPr>
        <p:spPr>
          <a:xfrm>
            <a:off x="6843712" y="1784729"/>
            <a:ext cx="3060566" cy="369332"/>
          </a:xfrm>
          <a:prstGeom prst="rect">
            <a:avLst/>
          </a:prstGeom>
          <a:noFill/>
        </p:spPr>
        <p:txBody>
          <a:bodyPr wrap="square" rtlCol="0">
            <a:spAutoFit/>
          </a:bodyPr>
          <a:lstStyle/>
          <a:p>
            <a:r>
              <a:rPr lang="en-US" b="1" dirty="0">
                <a:solidFill>
                  <a:srgbClr val="FF0000"/>
                </a:solidFill>
                <a:latin typeface="Times New Roman" panose="02020603050405020304" pitchFamily="18" charset="0"/>
                <a:cs typeface="Times New Roman" panose="02020603050405020304" pitchFamily="18" charset="0"/>
              </a:rPr>
              <a:t>Inverse Fourier transform</a:t>
            </a:r>
          </a:p>
        </p:txBody>
      </p:sp>
    </p:spTree>
    <p:extLst>
      <p:ext uri="{BB962C8B-B14F-4D97-AF65-F5344CB8AC3E}">
        <p14:creationId xmlns:p14="http://schemas.microsoft.com/office/powerpoint/2010/main" val="2221424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82189A-C4C6-4E47-9EA1-CC65C1C37B45}"/>
              </a:ext>
            </a:extLst>
          </p:cNvPr>
          <p:cNvSpPr>
            <a:spLocks noGrp="1"/>
          </p:cNvSpPr>
          <p:nvPr>
            <p:ph type="title"/>
          </p:nvPr>
        </p:nvSpPr>
        <p:spPr/>
        <p:txBody>
          <a:bodyPr/>
          <a:lstStyle/>
          <a:p>
            <a:r>
              <a:rPr lang="en-US" b="1" dirty="0">
                <a:latin typeface="Times New Roman" panose="02020603050405020304" pitchFamily="18" charset="0"/>
                <a:cs typeface="Times New Roman" panose="02020603050405020304" pitchFamily="18" charset="0"/>
              </a:rPr>
              <a:t>Problem 0 : slit function</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178882FB-01F6-4148-8746-B863C700A080}"/>
                  </a:ext>
                </a:extLst>
              </p:cNvPr>
              <p:cNvSpPr>
                <a:spLocks noGrp="1"/>
              </p:cNvSpPr>
              <p:nvPr>
                <p:ph idx="1"/>
              </p:nvPr>
            </p:nvSpPr>
            <p:spPr/>
            <p:txBody>
              <a:bodyPr/>
              <a:lstStyle/>
              <a:p>
                <a:pPr>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Given a slit function in spatial domain as: </a:t>
                </a:r>
                <a14:m>
                  <m:oMath xmlns:m="http://schemas.openxmlformats.org/officeDocument/2006/math">
                    <m:r>
                      <a:rPr lang="en-US" b="0" i="1" smtClean="0">
                        <a:latin typeface="Cambria Math" panose="02040503050406030204" pitchFamily="18" charset="0"/>
                        <a:cs typeface="Times New Roman" panose="02020603050405020304" pitchFamily="18" charset="0"/>
                      </a:rPr>
                      <m:t>𝑓</m:t>
                    </m:r>
                    <m:d>
                      <m:dPr>
                        <m:ctrlPr>
                          <a:rPr lang="en-US" b="0" i="1" smtClean="0">
                            <a:latin typeface="Cambria Math" panose="02040503050406030204" pitchFamily="18" charset="0"/>
                            <a:cs typeface="Times New Roman" panose="02020603050405020304" pitchFamily="18" charset="0"/>
                          </a:rPr>
                        </m:ctrlPr>
                      </m:dPr>
                      <m:e>
                        <m:r>
                          <a:rPr lang="en-US" b="0" i="1" smtClean="0">
                            <a:latin typeface="Cambria Math" panose="02040503050406030204" pitchFamily="18" charset="0"/>
                            <a:cs typeface="Times New Roman" panose="02020603050405020304" pitchFamily="18" charset="0"/>
                          </a:rPr>
                          <m:t>𝑥</m:t>
                        </m:r>
                      </m:e>
                    </m:d>
                    <m:r>
                      <a:rPr lang="en-US" b="0" i="1" smtClean="0">
                        <a:latin typeface="Cambria Math" panose="02040503050406030204" pitchFamily="18" charset="0"/>
                        <a:cs typeface="Times New Roman" panose="02020603050405020304" pitchFamily="18" charset="0"/>
                      </a:rPr>
                      <m:t>=</m:t>
                    </m:r>
                    <m:d>
                      <m:dPr>
                        <m:begChr m:val="{"/>
                        <m:endChr m:val=""/>
                        <m:ctrlPr>
                          <a:rPr lang="en-US" b="0" i="1" smtClean="0">
                            <a:latin typeface="Cambria Math" panose="02040503050406030204" pitchFamily="18" charset="0"/>
                            <a:cs typeface="Times New Roman" panose="02020603050405020304" pitchFamily="18" charset="0"/>
                          </a:rPr>
                        </m:ctrlPr>
                      </m:dPr>
                      <m:e>
                        <m:m>
                          <m:mPr>
                            <m:mcs>
                              <m:mc>
                                <m:mcPr>
                                  <m:count m:val="2"/>
                                  <m:mcJc m:val="center"/>
                                </m:mcPr>
                              </m:mc>
                            </m:mcs>
                            <m:ctrlPr>
                              <a:rPr lang="en-US" b="0" i="1" smtClean="0">
                                <a:latin typeface="Cambria Math" panose="02040503050406030204" pitchFamily="18" charset="0"/>
                                <a:cs typeface="Times New Roman" panose="02020603050405020304" pitchFamily="18" charset="0"/>
                              </a:rPr>
                            </m:ctrlPr>
                          </m:mPr>
                          <m:mr>
                            <m:e>
                              <m:r>
                                <m:rPr>
                                  <m:brk m:alnAt="7"/>
                                </m:rPr>
                                <a:rPr lang="en-US" b="0" i="1" smtClean="0">
                                  <a:latin typeface="Cambria Math" panose="02040503050406030204" pitchFamily="18" charset="0"/>
                                  <a:cs typeface="Times New Roman" panose="02020603050405020304" pitchFamily="18" charset="0"/>
                                </a:rPr>
                                <m:t>1</m:t>
                              </m:r>
                            </m:e>
                            <m:e>
                              <m:r>
                                <a:rPr lang="en-US" b="0" i="1" smtClean="0">
                                  <a:latin typeface="Cambria Math" panose="02040503050406030204" pitchFamily="18" charset="0"/>
                                  <a:cs typeface="Times New Roman" panose="02020603050405020304" pitchFamily="18" charset="0"/>
                                </a:rPr>
                                <m:t>;</m:t>
                              </m:r>
                              <m:d>
                                <m:dPr>
                                  <m:begChr m:val="|"/>
                                  <m:endChr m:val="|"/>
                                  <m:ctrlPr>
                                    <a:rPr lang="en-US" b="0" i="1" smtClean="0">
                                      <a:latin typeface="Cambria Math" panose="02040503050406030204" pitchFamily="18" charset="0"/>
                                      <a:cs typeface="Times New Roman" panose="02020603050405020304" pitchFamily="18" charset="0"/>
                                    </a:rPr>
                                  </m:ctrlPr>
                                </m:dPr>
                                <m:e>
                                  <m:r>
                                    <a:rPr lang="en-US" b="0" i="1" smtClean="0">
                                      <a:latin typeface="Cambria Math" panose="02040503050406030204" pitchFamily="18" charset="0"/>
                                      <a:cs typeface="Times New Roman" panose="02020603050405020304" pitchFamily="18" charset="0"/>
                                    </a:rPr>
                                    <m:t>𝑥</m:t>
                                  </m:r>
                                </m:e>
                              </m:d>
                              <m:r>
                                <a:rPr lang="en-US" b="0" i="1" smtClean="0">
                                  <a:latin typeface="Cambria Math" panose="02040503050406030204" pitchFamily="18" charset="0"/>
                                  <a:cs typeface="Times New Roman" panose="02020603050405020304" pitchFamily="18" charset="0"/>
                                </a:rPr>
                                <m:t>&lt;</m:t>
                              </m:r>
                              <m:f>
                                <m:fPr>
                                  <m:ctrlPr>
                                    <a:rPr lang="en-US" b="0" i="1" smtClean="0">
                                      <a:latin typeface="Cambria Math" panose="02040503050406030204" pitchFamily="18" charset="0"/>
                                      <a:cs typeface="Times New Roman" panose="02020603050405020304" pitchFamily="18" charset="0"/>
                                    </a:rPr>
                                  </m:ctrlPr>
                                </m:fPr>
                                <m:num>
                                  <m:r>
                                    <a:rPr lang="en-US" b="0" i="1" smtClean="0">
                                      <a:latin typeface="Cambria Math" panose="02040503050406030204" pitchFamily="18" charset="0"/>
                                      <a:cs typeface="Times New Roman" panose="02020603050405020304" pitchFamily="18" charset="0"/>
                                    </a:rPr>
                                    <m:t>𝑏</m:t>
                                  </m:r>
                                </m:num>
                                <m:den>
                                  <m:r>
                                    <a:rPr lang="en-US" b="0" i="1" smtClean="0">
                                      <a:latin typeface="Cambria Math" panose="02040503050406030204" pitchFamily="18" charset="0"/>
                                      <a:cs typeface="Times New Roman" panose="02020603050405020304" pitchFamily="18" charset="0"/>
                                    </a:rPr>
                                    <m:t>2</m:t>
                                  </m:r>
                                </m:den>
                              </m:f>
                            </m:e>
                          </m:mr>
                          <m:mr>
                            <m:e>
                              <m:r>
                                <a:rPr lang="en-US" b="0" i="1" smtClean="0">
                                  <a:latin typeface="Cambria Math" panose="02040503050406030204" pitchFamily="18" charset="0"/>
                                  <a:cs typeface="Times New Roman" panose="02020603050405020304" pitchFamily="18" charset="0"/>
                                </a:rPr>
                                <m:t>0</m:t>
                              </m:r>
                            </m:e>
                            <m:e>
                              <m:d>
                                <m:dPr>
                                  <m:begChr m:val="|"/>
                                  <m:endChr m:val="|"/>
                                  <m:ctrlPr>
                                    <a:rPr lang="en-US" i="1">
                                      <a:latin typeface="Cambria Math" panose="02040503050406030204" pitchFamily="18" charset="0"/>
                                      <a:cs typeface="Times New Roman" panose="02020603050405020304" pitchFamily="18" charset="0"/>
                                    </a:rPr>
                                  </m:ctrlPr>
                                </m:dPr>
                                <m:e>
                                  <m:r>
                                    <a:rPr lang="en-US" i="1">
                                      <a:latin typeface="Cambria Math" panose="02040503050406030204" pitchFamily="18" charset="0"/>
                                      <a:cs typeface="Times New Roman" panose="02020603050405020304" pitchFamily="18" charset="0"/>
                                    </a:rPr>
                                    <m:t>𝑥</m:t>
                                  </m:r>
                                </m:e>
                              </m:d>
                              <m:r>
                                <a:rPr lang="en-US" b="0" i="1" smtClean="0">
                                  <a:latin typeface="Cambria Math" panose="02040503050406030204" pitchFamily="18" charset="0"/>
                                  <a:cs typeface="Times New Roman" panose="02020603050405020304" pitchFamily="18" charset="0"/>
                                </a:rPr>
                                <m:t>&gt;</m:t>
                              </m:r>
                              <m:f>
                                <m:fPr>
                                  <m:ctrlPr>
                                    <a:rPr lang="en-US" i="1">
                                      <a:latin typeface="Cambria Math" panose="02040503050406030204" pitchFamily="18" charset="0"/>
                                      <a:cs typeface="Times New Roman" panose="02020603050405020304" pitchFamily="18" charset="0"/>
                                    </a:rPr>
                                  </m:ctrlPr>
                                </m:fPr>
                                <m:num>
                                  <m:r>
                                    <a:rPr lang="en-US" b="0" i="1" smtClean="0">
                                      <a:latin typeface="Cambria Math" panose="02040503050406030204" pitchFamily="18" charset="0"/>
                                      <a:cs typeface="Times New Roman" panose="02020603050405020304" pitchFamily="18" charset="0"/>
                                    </a:rPr>
                                    <m:t>𝑏</m:t>
                                  </m:r>
                                </m:num>
                                <m:den>
                                  <m:r>
                                    <a:rPr lang="en-US" i="1">
                                      <a:latin typeface="Cambria Math" panose="02040503050406030204" pitchFamily="18" charset="0"/>
                                      <a:cs typeface="Times New Roman" panose="02020603050405020304" pitchFamily="18" charset="0"/>
                                    </a:rPr>
                                    <m:t>2</m:t>
                                  </m:r>
                                </m:den>
                              </m:f>
                            </m:e>
                          </m:mr>
                        </m:m>
                      </m:e>
                    </m:d>
                  </m:oMath>
                </a14:m>
                <a:r>
                  <a:rPr lang="en-US" dirty="0">
                    <a:latin typeface="Times New Roman" panose="02020603050405020304" pitchFamily="18" charset="0"/>
                    <a:cs typeface="Times New Roman" panose="02020603050405020304" pitchFamily="18" charset="0"/>
                  </a:rPr>
                  <a:t>  </a:t>
                </a:r>
              </a:p>
              <a:p>
                <a:pPr>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Determine the Fourier transform of </a:t>
                </a:r>
                <a:r>
                  <a:rPr lang="en-US" i="1" dirty="0">
                    <a:latin typeface="Times New Roman" panose="02020603050405020304" pitchFamily="18" charset="0"/>
                    <a:cs typeface="Times New Roman" panose="02020603050405020304" pitchFamily="18" charset="0"/>
                  </a:rPr>
                  <a:t>f</a:t>
                </a:r>
                <a:r>
                  <a:rPr lang="en-US" dirty="0">
                    <a:latin typeface="Times New Roman" panose="02020603050405020304" pitchFamily="18" charset="0"/>
                    <a:cs typeface="Times New Roman" panose="02020603050405020304" pitchFamily="18" charset="0"/>
                  </a:rPr>
                  <a:t>(</a:t>
                </a:r>
                <a:r>
                  <a:rPr lang="en-US" i="1" dirty="0">
                    <a:latin typeface="Times New Roman" panose="02020603050405020304" pitchFamily="18" charset="0"/>
                    <a:cs typeface="Times New Roman" panose="02020603050405020304" pitchFamily="18" charset="0"/>
                  </a:rPr>
                  <a:t>x</a:t>
                </a:r>
                <a:r>
                  <a:rPr lang="en-US" dirty="0">
                    <a:latin typeface="Times New Roman" panose="02020603050405020304" pitchFamily="18" charset="0"/>
                    <a:cs typeface="Times New Roman" panose="02020603050405020304" pitchFamily="18" charset="0"/>
                  </a:rPr>
                  <a:t>) in the spatial frequency domain</a:t>
                </a:r>
              </a:p>
            </p:txBody>
          </p:sp>
        </mc:Choice>
        <mc:Fallback>
          <p:sp>
            <p:nvSpPr>
              <p:cNvPr id="3" name="Content Placeholder 2">
                <a:extLst>
                  <a:ext uri="{FF2B5EF4-FFF2-40B4-BE49-F238E27FC236}">
                    <a16:creationId xmlns:a16="http://schemas.microsoft.com/office/drawing/2014/main" id="{178882FB-01F6-4148-8746-B863C700A080}"/>
                  </a:ext>
                </a:extLst>
              </p:cNvPr>
              <p:cNvSpPr>
                <a:spLocks noGrp="1" noRot="1" noChangeAspect="1" noMove="1" noResize="1" noEditPoints="1" noAdjustHandles="1" noChangeArrowheads="1" noChangeShapeType="1" noTextEdit="1"/>
              </p:cNvSpPr>
              <p:nvPr>
                <p:ph idx="1"/>
              </p:nvPr>
            </p:nvSpPr>
            <p:spPr>
              <a:blipFill>
                <a:blip r:embed="rId2"/>
                <a:stretch>
                  <a:fillRect l="-1455" t="-152"/>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7E98A7A9-C0A2-4890-B923-BD645482A5C2}"/>
              </a:ext>
            </a:extLst>
          </p:cNvPr>
          <p:cNvSpPr>
            <a:spLocks noGrp="1"/>
          </p:cNvSpPr>
          <p:nvPr>
            <p:ph type="sldNum" sz="quarter" idx="12"/>
          </p:nvPr>
        </p:nvSpPr>
        <p:spPr/>
        <p:txBody>
          <a:bodyPr/>
          <a:lstStyle/>
          <a:p>
            <a:fld id="{18FBD2FA-2555-40DC-89DF-11DF5B5C64DC}" type="slidenum">
              <a:rPr lang="en-US" smtClean="0"/>
              <a:t>5</a:t>
            </a:fld>
            <a:endParaRPr lang="en-US"/>
          </a:p>
        </p:txBody>
      </p:sp>
    </p:spTree>
    <p:extLst>
      <p:ext uri="{BB962C8B-B14F-4D97-AF65-F5344CB8AC3E}">
        <p14:creationId xmlns:p14="http://schemas.microsoft.com/office/powerpoint/2010/main" val="57051952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872" y="99631"/>
            <a:ext cx="11620375" cy="1450757"/>
          </a:xfrm>
        </p:spPr>
        <p:txBody>
          <a:bodyPr>
            <a:normAutofit/>
          </a:bodyPr>
          <a:lstStyle/>
          <a:p>
            <a:r>
              <a:rPr lang="en-US" sz="2800" b="1" dirty="0">
                <a:solidFill>
                  <a:srgbClr val="FF0000"/>
                </a:solidFill>
                <a:latin typeface="Times New Roman" panose="02020603050405020304" pitchFamily="18" charset="0"/>
                <a:cs typeface="Times New Roman" panose="02020603050405020304" pitchFamily="18" charset="0"/>
              </a:rPr>
              <a:t>Following the set up in the previous slide</a:t>
            </a:r>
            <a:r>
              <a:rPr lang="en-US" sz="2800" b="1" dirty="0">
                <a:latin typeface="Times New Roman" panose="02020603050405020304" pitchFamily="18" charset="0"/>
                <a:cs typeface="Times New Roman" panose="02020603050405020304" pitchFamily="18" charset="0"/>
              </a:rPr>
              <a:t>.</a:t>
            </a:r>
            <a:br>
              <a:rPr lang="en-US" sz="2800" b="1" dirty="0">
                <a:latin typeface="Times New Roman" panose="02020603050405020304" pitchFamily="18" charset="0"/>
                <a:cs typeface="Times New Roman" panose="02020603050405020304" pitchFamily="18" charset="0"/>
              </a:rPr>
            </a:br>
            <a:r>
              <a:rPr lang="en-US" sz="2800" b="1" dirty="0">
                <a:latin typeface="Times New Roman" panose="02020603050405020304" pitchFamily="18" charset="0"/>
                <a:cs typeface="Times New Roman" panose="02020603050405020304" pitchFamily="18" charset="0"/>
              </a:rPr>
              <a:t>Which image is produced by blocking high spatial frequency components in horizontal components?</a:t>
            </a:r>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p:txBody>
          <a:bodyPr/>
          <a:lstStyle/>
          <a:p>
            <a:fld id="{DBB7DABF-E257-4D55-B1A2-852BA05FD8E5}" type="slidenum">
              <a:rPr lang="en-US" smtClean="0"/>
              <a:t>50</a:t>
            </a:fld>
            <a:endParaRPr lang="en-US"/>
          </a:p>
        </p:txBody>
      </p:sp>
      <p:pic>
        <p:nvPicPr>
          <p:cNvPr id="5" name="Picture 4"/>
          <p:cNvPicPr>
            <a:picLocks noChangeAspect="1"/>
          </p:cNvPicPr>
          <p:nvPr/>
        </p:nvPicPr>
        <p:blipFill>
          <a:blip r:embed="rId3"/>
          <a:stretch>
            <a:fillRect/>
          </a:stretch>
        </p:blipFill>
        <p:spPr>
          <a:xfrm>
            <a:off x="1548312" y="1653986"/>
            <a:ext cx="3843824" cy="4151191"/>
          </a:xfrm>
          <a:prstGeom prst="rect">
            <a:avLst/>
          </a:prstGeom>
        </p:spPr>
      </p:pic>
      <p:pic>
        <p:nvPicPr>
          <p:cNvPr id="6" name="Picture 5"/>
          <p:cNvPicPr>
            <a:picLocks noChangeAspect="1"/>
          </p:cNvPicPr>
          <p:nvPr/>
        </p:nvPicPr>
        <p:blipFill>
          <a:blip r:embed="rId4"/>
          <a:stretch>
            <a:fillRect/>
          </a:stretch>
        </p:blipFill>
        <p:spPr>
          <a:xfrm>
            <a:off x="7251231" y="1717902"/>
            <a:ext cx="3766275" cy="4151191"/>
          </a:xfrm>
          <a:prstGeom prst="rect">
            <a:avLst/>
          </a:prstGeom>
        </p:spPr>
      </p:pic>
      <p:sp>
        <p:nvSpPr>
          <p:cNvPr id="8" name="TextBox 7"/>
          <p:cNvSpPr txBox="1"/>
          <p:nvPr/>
        </p:nvSpPr>
        <p:spPr>
          <a:xfrm>
            <a:off x="3167157" y="5777357"/>
            <a:ext cx="704538" cy="646331"/>
          </a:xfrm>
          <a:prstGeom prst="rect">
            <a:avLst/>
          </a:prstGeom>
          <a:noFill/>
        </p:spPr>
        <p:txBody>
          <a:bodyPr wrap="square" rtlCol="0">
            <a:spAutoFit/>
          </a:bodyPr>
          <a:lstStyle/>
          <a:p>
            <a:r>
              <a:rPr lang="en-US" sz="3600" b="1" dirty="0">
                <a:solidFill>
                  <a:srgbClr val="FF0000"/>
                </a:solidFill>
                <a:sym typeface="Symbol" panose="05050102010706020507" pitchFamily="18" charset="2"/>
              </a:rPr>
              <a:t></a:t>
            </a:r>
            <a:endParaRPr lang="en-US" sz="3600" b="1" dirty="0">
              <a:solidFill>
                <a:srgbClr val="FF0000"/>
              </a:solidFill>
            </a:endParaRPr>
          </a:p>
        </p:txBody>
      </p:sp>
      <p:sp>
        <p:nvSpPr>
          <p:cNvPr id="9" name="Rectangle 8"/>
          <p:cNvSpPr/>
          <p:nvPr/>
        </p:nvSpPr>
        <p:spPr>
          <a:xfrm>
            <a:off x="3032245" y="5801378"/>
            <a:ext cx="974361" cy="4906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16696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p:txBody>
          <a:bodyPr/>
          <a:lstStyle/>
          <a:p>
            <a:fld id="{DBB7DABF-E257-4D55-B1A2-852BA05FD8E5}" type="slidenum">
              <a:rPr lang="en-US" smtClean="0"/>
              <a:t>51</a:t>
            </a:fld>
            <a:endParaRPr lang="en-US"/>
          </a:p>
        </p:txBody>
      </p:sp>
      <p:pic>
        <p:nvPicPr>
          <p:cNvPr id="5" name="Picture 4"/>
          <p:cNvPicPr>
            <a:picLocks noChangeAspect="1"/>
          </p:cNvPicPr>
          <p:nvPr/>
        </p:nvPicPr>
        <p:blipFill>
          <a:blip r:embed="rId3"/>
          <a:stretch>
            <a:fillRect/>
          </a:stretch>
        </p:blipFill>
        <p:spPr>
          <a:xfrm>
            <a:off x="122394" y="-21629"/>
            <a:ext cx="4874495" cy="2315625"/>
          </a:xfrm>
          <a:prstGeom prst="rect">
            <a:avLst/>
          </a:prstGeom>
        </p:spPr>
      </p:pic>
      <p:pic>
        <p:nvPicPr>
          <p:cNvPr id="6" name="Picture 5"/>
          <p:cNvPicPr>
            <a:picLocks noChangeAspect="1"/>
          </p:cNvPicPr>
          <p:nvPr/>
        </p:nvPicPr>
        <p:blipFill>
          <a:blip r:embed="rId4"/>
          <a:stretch>
            <a:fillRect/>
          </a:stretch>
        </p:blipFill>
        <p:spPr>
          <a:xfrm>
            <a:off x="122394" y="2482263"/>
            <a:ext cx="5161230" cy="4052344"/>
          </a:xfrm>
          <a:prstGeom prst="rect">
            <a:avLst/>
          </a:prstGeom>
        </p:spPr>
      </p:pic>
      <p:pic>
        <p:nvPicPr>
          <p:cNvPr id="7" name="Picture 6"/>
          <p:cNvPicPr>
            <a:picLocks noChangeAspect="1"/>
          </p:cNvPicPr>
          <p:nvPr/>
        </p:nvPicPr>
        <p:blipFill>
          <a:blip r:embed="rId5"/>
          <a:stretch>
            <a:fillRect/>
          </a:stretch>
        </p:blipFill>
        <p:spPr>
          <a:xfrm>
            <a:off x="6258510" y="2196278"/>
            <a:ext cx="5461631" cy="4024640"/>
          </a:xfrm>
          <a:prstGeom prst="rect">
            <a:avLst/>
          </a:prstGeom>
        </p:spPr>
      </p:pic>
      <p:sp>
        <p:nvSpPr>
          <p:cNvPr id="8" name="TextBox 7"/>
          <p:cNvSpPr txBox="1"/>
          <p:nvPr/>
        </p:nvSpPr>
        <p:spPr>
          <a:xfrm>
            <a:off x="5561350" y="209143"/>
            <a:ext cx="6435623" cy="1569660"/>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Different images are obtained when only certain parts of the diffraction pattern are permitted to contribute to this image. The other portions of the diffraction pattern are blocked by opaque tape.</a:t>
            </a:r>
          </a:p>
        </p:txBody>
      </p:sp>
      <p:pic>
        <p:nvPicPr>
          <p:cNvPr id="9" name="Picture 8"/>
          <p:cNvPicPr>
            <a:picLocks noChangeAspect="1"/>
          </p:cNvPicPr>
          <p:nvPr/>
        </p:nvPicPr>
        <p:blipFill>
          <a:blip r:embed="rId6"/>
          <a:stretch>
            <a:fillRect/>
          </a:stretch>
        </p:blipFill>
        <p:spPr>
          <a:xfrm>
            <a:off x="6126480" y="6534607"/>
            <a:ext cx="2956799" cy="253980"/>
          </a:xfrm>
          <a:prstGeom prst="rect">
            <a:avLst/>
          </a:prstGeom>
        </p:spPr>
      </p:pic>
      <p:sp>
        <p:nvSpPr>
          <p:cNvPr id="10" name="Rectangle 9"/>
          <p:cNvSpPr/>
          <p:nvPr/>
        </p:nvSpPr>
        <p:spPr>
          <a:xfrm>
            <a:off x="3417757" y="2482263"/>
            <a:ext cx="1865867" cy="2074747"/>
          </a:xfrm>
          <a:prstGeom prst="rect">
            <a:avLst/>
          </a:prstGeom>
          <a:solidFill>
            <a:schemeClr val="bg1"/>
          </a:solid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3417756" y="4567600"/>
            <a:ext cx="1865867" cy="2074747"/>
          </a:xfrm>
          <a:prstGeom prst="rect">
            <a:avLst/>
          </a:prstGeom>
          <a:solidFill>
            <a:schemeClr val="bg1"/>
          </a:solid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9854274" y="2196278"/>
            <a:ext cx="1865867" cy="2074747"/>
          </a:xfrm>
          <a:prstGeom prst="rect">
            <a:avLst/>
          </a:prstGeom>
          <a:solidFill>
            <a:schemeClr val="bg1"/>
          </a:solid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885498" y="4303015"/>
            <a:ext cx="1865867" cy="2074747"/>
          </a:xfrm>
          <a:prstGeom prst="rect">
            <a:avLst/>
          </a:prstGeom>
          <a:solidFill>
            <a:schemeClr val="bg1"/>
          </a:solid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7467FA73-78B0-4F0B-9F66-FD3C5CA2DE1B}"/>
              </a:ext>
            </a:extLst>
          </p:cNvPr>
          <p:cNvSpPr txBox="1"/>
          <p:nvPr/>
        </p:nvSpPr>
        <p:spPr>
          <a:xfrm>
            <a:off x="195027" y="1141634"/>
            <a:ext cx="1381125" cy="830997"/>
          </a:xfrm>
          <a:prstGeom prst="rect">
            <a:avLst/>
          </a:prstGeom>
          <a:noFill/>
        </p:spPr>
        <p:txBody>
          <a:bodyPr wrap="square" rtlCol="0">
            <a:spAutoFit/>
          </a:bodyPr>
          <a:lstStyle/>
          <a:p>
            <a:r>
              <a:rPr lang="en-US" sz="1600" b="1" dirty="0">
                <a:solidFill>
                  <a:srgbClr val="FF0000"/>
                </a:solidFill>
                <a:latin typeface="Times New Roman" panose="02020603050405020304" pitchFamily="18" charset="0"/>
                <a:cs typeface="Times New Roman" panose="02020603050405020304" pitchFamily="18" charset="0"/>
              </a:rPr>
              <a:t>On transform plane</a:t>
            </a:r>
          </a:p>
        </p:txBody>
      </p:sp>
      <p:sp>
        <p:nvSpPr>
          <p:cNvPr id="16" name="TextBox 15">
            <a:extLst>
              <a:ext uri="{FF2B5EF4-FFF2-40B4-BE49-F238E27FC236}">
                <a16:creationId xmlns:a16="http://schemas.microsoft.com/office/drawing/2014/main" id="{7A349AF7-C05C-49E7-847E-CAAA19337585}"/>
              </a:ext>
            </a:extLst>
          </p:cNvPr>
          <p:cNvSpPr txBox="1"/>
          <p:nvPr/>
        </p:nvSpPr>
        <p:spPr>
          <a:xfrm>
            <a:off x="3327507" y="1976055"/>
            <a:ext cx="1568343" cy="335449"/>
          </a:xfrm>
          <a:prstGeom prst="rect">
            <a:avLst/>
          </a:prstGeom>
          <a:solidFill>
            <a:schemeClr val="bg1"/>
          </a:solidFill>
        </p:spPr>
        <p:txBody>
          <a:bodyPr wrap="square" rtlCol="0">
            <a:spAutoFit/>
          </a:bodyPr>
          <a:lstStyle/>
          <a:p>
            <a:r>
              <a:rPr lang="en-US" sz="1600" b="1" dirty="0">
                <a:solidFill>
                  <a:srgbClr val="FF0000"/>
                </a:solidFill>
                <a:latin typeface="Times New Roman" panose="02020603050405020304" pitchFamily="18" charset="0"/>
                <a:cs typeface="Times New Roman" panose="02020603050405020304" pitchFamily="18" charset="0"/>
              </a:rPr>
              <a:t>On image plane</a:t>
            </a:r>
          </a:p>
        </p:txBody>
      </p:sp>
      <p:sp>
        <p:nvSpPr>
          <p:cNvPr id="17" name="TextBox 16">
            <a:extLst>
              <a:ext uri="{FF2B5EF4-FFF2-40B4-BE49-F238E27FC236}">
                <a16:creationId xmlns:a16="http://schemas.microsoft.com/office/drawing/2014/main" id="{D08440E8-9B24-44A6-8E99-37BF8704DE03}"/>
              </a:ext>
            </a:extLst>
          </p:cNvPr>
          <p:cNvSpPr txBox="1"/>
          <p:nvPr/>
        </p:nvSpPr>
        <p:spPr>
          <a:xfrm>
            <a:off x="195027" y="3429000"/>
            <a:ext cx="1171575" cy="369332"/>
          </a:xfrm>
          <a:prstGeom prst="rect">
            <a:avLst/>
          </a:prstGeom>
          <a:noFill/>
        </p:spPr>
        <p:txBody>
          <a:bodyPr wrap="square" rtlCol="0">
            <a:spAutoFit/>
          </a:bodyPr>
          <a:lstStyle/>
          <a:p>
            <a:r>
              <a:rPr lang="en-US" b="1" dirty="0">
                <a:solidFill>
                  <a:srgbClr val="FF0000"/>
                </a:solidFill>
              </a:rPr>
              <a:t>permitted</a:t>
            </a:r>
          </a:p>
        </p:txBody>
      </p:sp>
      <p:sp>
        <p:nvSpPr>
          <p:cNvPr id="18" name="TextBox 17">
            <a:extLst>
              <a:ext uri="{FF2B5EF4-FFF2-40B4-BE49-F238E27FC236}">
                <a16:creationId xmlns:a16="http://schemas.microsoft.com/office/drawing/2014/main" id="{8C27C6A3-88E2-4E1D-8760-28AA3990591E}"/>
              </a:ext>
            </a:extLst>
          </p:cNvPr>
          <p:cNvSpPr txBox="1"/>
          <p:nvPr/>
        </p:nvSpPr>
        <p:spPr>
          <a:xfrm>
            <a:off x="60366" y="5340388"/>
            <a:ext cx="1171575" cy="369332"/>
          </a:xfrm>
          <a:prstGeom prst="rect">
            <a:avLst/>
          </a:prstGeom>
          <a:noFill/>
        </p:spPr>
        <p:txBody>
          <a:bodyPr wrap="square" rtlCol="0">
            <a:spAutoFit/>
          </a:bodyPr>
          <a:lstStyle/>
          <a:p>
            <a:r>
              <a:rPr lang="en-US" b="1" dirty="0">
                <a:solidFill>
                  <a:srgbClr val="FF0000"/>
                </a:solidFill>
              </a:rPr>
              <a:t>permitted</a:t>
            </a:r>
          </a:p>
        </p:txBody>
      </p:sp>
      <p:sp>
        <p:nvSpPr>
          <p:cNvPr id="19" name="TextBox 18">
            <a:extLst>
              <a:ext uri="{FF2B5EF4-FFF2-40B4-BE49-F238E27FC236}">
                <a16:creationId xmlns:a16="http://schemas.microsoft.com/office/drawing/2014/main" id="{B790E9AD-3414-4810-ABB1-E571C813F8E5}"/>
              </a:ext>
            </a:extLst>
          </p:cNvPr>
          <p:cNvSpPr txBox="1"/>
          <p:nvPr/>
        </p:nvSpPr>
        <p:spPr>
          <a:xfrm>
            <a:off x="6434619" y="2981325"/>
            <a:ext cx="1171575" cy="369332"/>
          </a:xfrm>
          <a:prstGeom prst="rect">
            <a:avLst/>
          </a:prstGeom>
          <a:noFill/>
        </p:spPr>
        <p:txBody>
          <a:bodyPr wrap="square" rtlCol="0">
            <a:spAutoFit/>
          </a:bodyPr>
          <a:lstStyle/>
          <a:p>
            <a:r>
              <a:rPr lang="en-US" b="1" dirty="0">
                <a:solidFill>
                  <a:srgbClr val="FF0000"/>
                </a:solidFill>
              </a:rPr>
              <a:t>permitted</a:t>
            </a:r>
          </a:p>
        </p:txBody>
      </p:sp>
      <p:sp>
        <p:nvSpPr>
          <p:cNvPr id="20" name="TextBox 19">
            <a:extLst>
              <a:ext uri="{FF2B5EF4-FFF2-40B4-BE49-F238E27FC236}">
                <a16:creationId xmlns:a16="http://schemas.microsoft.com/office/drawing/2014/main" id="{B74A3D66-844D-495B-B25F-EE9991620AC4}"/>
              </a:ext>
            </a:extLst>
          </p:cNvPr>
          <p:cNvSpPr txBox="1"/>
          <p:nvPr/>
        </p:nvSpPr>
        <p:spPr>
          <a:xfrm>
            <a:off x="6527627" y="5385449"/>
            <a:ext cx="1171575" cy="369332"/>
          </a:xfrm>
          <a:prstGeom prst="rect">
            <a:avLst/>
          </a:prstGeom>
          <a:noFill/>
        </p:spPr>
        <p:txBody>
          <a:bodyPr wrap="square" rtlCol="0">
            <a:spAutoFit/>
          </a:bodyPr>
          <a:lstStyle/>
          <a:p>
            <a:r>
              <a:rPr lang="en-US" b="1" dirty="0">
                <a:solidFill>
                  <a:srgbClr val="FF0000"/>
                </a:solidFill>
              </a:rPr>
              <a:t>permitted</a:t>
            </a:r>
          </a:p>
        </p:txBody>
      </p:sp>
      <p:sp>
        <p:nvSpPr>
          <p:cNvPr id="21" name="Rectangle 20">
            <a:extLst>
              <a:ext uri="{FF2B5EF4-FFF2-40B4-BE49-F238E27FC236}">
                <a16:creationId xmlns:a16="http://schemas.microsoft.com/office/drawing/2014/main" id="{2E22CD45-3613-48AA-930D-1B06E309216C}"/>
              </a:ext>
            </a:extLst>
          </p:cNvPr>
          <p:cNvSpPr/>
          <p:nvPr/>
        </p:nvSpPr>
        <p:spPr>
          <a:xfrm>
            <a:off x="2457450" y="4114800"/>
            <a:ext cx="929082" cy="452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4E41B77-814C-4777-AFC0-5D7BEBEBF823}"/>
              </a:ext>
            </a:extLst>
          </p:cNvPr>
          <p:cNvSpPr/>
          <p:nvPr/>
        </p:nvSpPr>
        <p:spPr>
          <a:xfrm>
            <a:off x="2473062" y="5936025"/>
            <a:ext cx="929082" cy="452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9281C1DF-F473-4874-B81D-4A671EAD7CBC}"/>
              </a:ext>
            </a:extLst>
          </p:cNvPr>
          <p:cNvSpPr/>
          <p:nvPr/>
        </p:nvSpPr>
        <p:spPr>
          <a:xfrm>
            <a:off x="8701062" y="3617726"/>
            <a:ext cx="929082" cy="452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649F7063-C694-42DB-BCC6-E873E5F4E980}"/>
              </a:ext>
            </a:extLst>
          </p:cNvPr>
          <p:cNvSpPr/>
          <p:nvPr/>
        </p:nvSpPr>
        <p:spPr>
          <a:xfrm>
            <a:off x="8752974" y="5702457"/>
            <a:ext cx="929082" cy="452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26304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11"/>
                                        </p:tgtEl>
                                      </p:cBhvr>
                                    </p:animEffect>
                                    <p:set>
                                      <p:cBhvr>
                                        <p:cTn id="12" dur="1" fill="hold">
                                          <p:stCondLst>
                                            <p:cond delay="499"/>
                                          </p:stCondLst>
                                        </p:cTn>
                                        <p:tgtEl>
                                          <p:spTgt spid="11"/>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13"/>
                                        </p:tgtEl>
                                      </p:cBhvr>
                                    </p:animEffect>
                                    <p:set>
                                      <p:cBhvr>
                                        <p:cTn id="17" dur="1" fill="hold">
                                          <p:stCondLst>
                                            <p:cond delay="499"/>
                                          </p:stCondLst>
                                        </p:cTn>
                                        <p:tgtEl>
                                          <p:spTgt spid="13"/>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14"/>
                                        </p:tgtEl>
                                      </p:cBhvr>
                                    </p:animEffect>
                                    <p:set>
                                      <p:cBhvr>
                                        <p:cTn id="22" dur="1" fill="hold">
                                          <p:stCondLst>
                                            <p:cond delay="4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3" grpId="0" animBg="1"/>
      <p:bldP spid="14"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8168" y="145947"/>
            <a:ext cx="11267592" cy="1450757"/>
          </a:xfrm>
        </p:spPr>
        <p:txBody>
          <a:bodyPr>
            <a:normAutofit/>
          </a:bodyPr>
          <a:lstStyle/>
          <a:p>
            <a:r>
              <a:rPr lang="en-US" b="1" dirty="0">
                <a:latin typeface="Times New Roman" panose="02020603050405020304" pitchFamily="18" charset="0"/>
                <a:cs typeface="Times New Roman" panose="02020603050405020304" pitchFamily="18" charset="0"/>
              </a:rPr>
              <a:t>Improved lunar image  from Lunar orbiter</a:t>
            </a:r>
          </a:p>
        </p:txBody>
      </p:sp>
      <p:sp>
        <p:nvSpPr>
          <p:cNvPr id="3" name="Content Placeholder 2"/>
          <p:cNvSpPr>
            <a:spLocks noGrp="1"/>
          </p:cNvSpPr>
          <p:nvPr>
            <p:ph idx="1"/>
          </p:nvPr>
        </p:nvSpPr>
        <p:spPr>
          <a:xfrm>
            <a:off x="341194" y="1845734"/>
            <a:ext cx="11641540" cy="4023360"/>
          </a:xfrm>
        </p:spPr>
        <p:txBody>
          <a:bodyPr/>
          <a:lstStyle/>
          <a:p>
            <a:r>
              <a:rPr lang="en-US" dirty="0">
                <a:latin typeface="Times New Roman" panose="02020603050405020304" pitchFamily="18" charset="0"/>
                <a:cs typeface="Times New Roman" panose="02020603050405020304" pitchFamily="18" charset="0"/>
              </a:rPr>
              <a:t>The image was obtained from the Lunar Orbiter. It is a panorama with evident bright lines between each stitched frame. We want to eliminate these lines to render a smooth image. Notice that these horizontal lines occur periodically in the image. Therefore, its Fourier transform is composed of points along the y-axis. By blocking the signal along the y-axis of its transform, the result is a smooth picture as shown in (c)</a:t>
            </a:r>
          </a:p>
          <a:p>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63B05E86-07BE-43B8-8130-896D23496EBB}" type="slidenum">
              <a:rPr lang="en-US" smtClean="0"/>
              <a:t>52</a:t>
            </a:fld>
            <a:endParaRPr lang="en-US"/>
          </a:p>
        </p:txBody>
      </p:sp>
      <p:pic>
        <p:nvPicPr>
          <p:cNvPr id="14338" name="Picture 2" descr="a66d_lunar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76491" y="3173212"/>
            <a:ext cx="7734640" cy="2562959"/>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097280" y="6488668"/>
            <a:ext cx="9799093" cy="369332"/>
          </a:xfrm>
          <a:prstGeom prst="rect">
            <a:avLst/>
          </a:prstGeom>
        </p:spPr>
        <p:txBody>
          <a:bodyPr wrap="square">
            <a:spAutoFit/>
          </a:bodyPr>
          <a:lstStyle/>
          <a:p>
            <a:r>
              <a:rPr lang="en-US" dirty="0"/>
              <a:t>https://ghdoblado.wordpress.com/2016/10/13/properties-and-applications-of-2d-fourier-transform/</a:t>
            </a:r>
          </a:p>
        </p:txBody>
      </p:sp>
      <p:sp>
        <p:nvSpPr>
          <p:cNvPr id="6" name="TextBox 5"/>
          <p:cNvSpPr txBox="1"/>
          <p:nvPr/>
        </p:nvSpPr>
        <p:spPr>
          <a:xfrm>
            <a:off x="1305223" y="5841423"/>
            <a:ext cx="10077176"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Image from Lunar orbiter (a), its filtered Fourier transform (b) and the rendered image after filtering (c).</a:t>
            </a:r>
          </a:p>
        </p:txBody>
      </p:sp>
      <p:sp>
        <p:nvSpPr>
          <p:cNvPr id="7" name="Rectangle 6">
            <a:extLst>
              <a:ext uri="{FF2B5EF4-FFF2-40B4-BE49-F238E27FC236}">
                <a16:creationId xmlns:a16="http://schemas.microsoft.com/office/drawing/2014/main" id="{CE7C8BF7-B320-4343-A785-EC7B2C7CC833}"/>
              </a:ext>
            </a:extLst>
          </p:cNvPr>
          <p:cNvSpPr/>
          <p:nvPr/>
        </p:nvSpPr>
        <p:spPr>
          <a:xfrm>
            <a:off x="5080000" y="3173212"/>
            <a:ext cx="2570480" cy="256295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85E6F33-2BF2-4E98-8B19-14913820F4E3}"/>
              </a:ext>
            </a:extLst>
          </p:cNvPr>
          <p:cNvSpPr/>
          <p:nvPr/>
        </p:nvSpPr>
        <p:spPr>
          <a:xfrm>
            <a:off x="7645566" y="3173212"/>
            <a:ext cx="2570480" cy="256295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4A4508A6-A7F3-4F32-87F2-216A722AFD73}"/>
              </a:ext>
            </a:extLst>
          </p:cNvPr>
          <p:cNvSpPr txBox="1"/>
          <p:nvPr/>
        </p:nvSpPr>
        <p:spPr>
          <a:xfrm>
            <a:off x="6823923" y="3117334"/>
            <a:ext cx="1442720" cy="369332"/>
          </a:xfrm>
          <a:prstGeom prst="rect">
            <a:avLst/>
          </a:prstGeom>
          <a:noFill/>
        </p:spPr>
        <p:txBody>
          <a:bodyPr wrap="square" rtlCol="0">
            <a:spAutoFit/>
          </a:bodyPr>
          <a:lstStyle/>
          <a:p>
            <a:r>
              <a:rPr lang="en-US" dirty="0">
                <a:solidFill>
                  <a:schemeClr val="bg1"/>
                </a:solidFill>
                <a:latin typeface="Times New Roman" panose="02020603050405020304" pitchFamily="18" charset="0"/>
                <a:cs typeface="Times New Roman" panose="02020603050405020304" pitchFamily="18" charset="0"/>
              </a:rPr>
              <a:t>filter</a:t>
            </a:r>
          </a:p>
        </p:txBody>
      </p:sp>
      <p:sp>
        <p:nvSpPr>
          <p:cNvPr id="12" name="TextBox 11">
            <a:extLst>
              <a:ext uri="{FF2B5EF4-FFF2-40B4-BE49-F238E27FC236}">
                <a16:creationId xmlns:a16="http://schemas.microsoft.com/office/drawing/2014/main" id="{85F93DDF-E143-4AEC-8E1F-E29B98618287}"/>
              </a:ext>
            </a:extLst>
          </p:cNvPr>
          <p:cNvSpPr txBox="1"/>
          <p:nvPr/>
        </p:nvSpPr>
        <p:spPr>
          <a:xfrm>
            <a:off x="8930806" y="3117334"/>
            <a:ext cx="1442720" cy="369332"/>
          </a:xfrm>
          <a:prstGeom prst="rect">
            <a:avLst/>
          </a:prstGeom>
          <a:noFill/>
        </p:spPr>
        <p:txBody>
          <a:bodyPr wrap="square" rtlCol="0">
            <a:spAutoFit/>
          </a:bodyPr>
          <a:lstStyle/>
          <a:p>
            <a:r>
              <a:rPr lang="en-US" dirty="0">
                <a:solidFill>
                  <a:schemeClr val="bg1"/>
                </a:solidFill>
                <a:latin typeface="Times New Roman" panose="02020603050405020304" pitchFamily="18" charset="0"/>
                <a:cs typeface="Times New Roman" panose="02020603050405020304" pitchFamily="18" charset="0"/>
              </a:rPr>
              <a:t>Final image</a:t>
            </a:r>
          </a:p>
        </p:txBody>
      </p:sp>
    </p:spTree>
    <p:extLst>
      <p:ext uri="{BB962C8B-B14F-4D97-AF65-F5344CB8AC3E}">
        <p14:creationId xmlns:p14="http://schemas.microsoft.com/office/powerpoint/2010/main" val="1803662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9"/>
                                        </p:tgtEl>
                                      </p:cBhvr>
                                    </p:animEffect>
                                    <p:set>
                                      <p:cBhvr>
                                        <p:cTn id="12"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56D966-1331-454C-AF2B-286FA5D41F9E}"/>
              </a:ext>
            </a:extLst>
          </p:cNvPr>
          <p:cNvSpPr>
            <a:spLocks noGrp="1"/>
          </p:cNvSpPr>
          <p:nvPr>
            <p:ph type="title"/>
          </p:nvPr>
        </p:nvSpPr>
        <p:spPr>
          <a:xfrm>
            <a:off x="1097280" y="286603"/>
            <a:ext cx="10351770" cy="853549"/>
          </a:xfrm>
        </p:spPr>
        <p:txBody>
          <a:bodyPr>
            <a:noAutofit/>
          </a:bodyPr>
          <a:lstStyle/>
          <a:p>
            <a:r>
              <a:rPr lang="en-US" sz="3600" b="1" dirty="0">
                <a:latin typeface="Times New Roman" panose="02020603050405020304" pitchFamily="18" charset="0"/>
                <a:cs typeface="Times New Roman" panose="02020603050405020304" pitchFamily="18" charset="0"/>
              </a:rPr>
              <a:t>Defect removal in the spatial frequency domain using two-dimensional Fourier transform of an image</a:t>
            </a:r>
          </a:p>
        </p:txBody>
      </p:sp>
      <p:sp>
        <p:nvSpPr>
          <p:cNvPr id="4" name="Slide Number Placeholder 3">
            <a:extLst>
              <a:ext uri="{FF2B5EF4-FFF2-40B4-BE49-F238E27FC236}">
                <a16:creationId xmlns:a16="http://schemas.microsoft.com/office/drawing/2014/main" id="{ABA90171-FB62-42C9-AF19-F5C671844A9F}"/>
              </a:ext>
            </a:extLst>
          </p:cNvPr>
          <p:cNvSpPr>
            <a:spLocks noGrp="1"/>
          </p:cNvSpPr>
          <p:nvPr>
            <p:ph type="sldNum" sz="quarter" idx="12"/>
          </p:nvPr>
        </p:nvSpPr>
        <p:spPr/>
        <p:txBody>
          <a:bodyPr/>
          <a:lstStyle/>
          <a:p>
            <a:fld id="{18FBD2FA-2555-40DC-89DF-11DF5B5C64DC}" type="slidenum">
              <a:rPr lang="en-US" smtClean="0"/>
              <a:t>53</a:t>
            </a:fld>
            <a:endParaRPr lang="en-US"/>
          </a:p>
        </p:txBody>
      </p:sp>
      <p:pic>
        <p:nvPicPr>
          <p:cNvPr id="17410" name="Picture 2">
            <a:extLst>
              <a:ext uri="{FF2B5EF4-FFF2-40B4-BE49-F238E27FC236}">
                <a16:creationId xmlns:a16="http://schemas.microsoft.com/office/drawing/2014/main" id="{B8EED8C5-7655-4F39-8531-D503AA8798E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944390" y="1140152"/>
            <a:ext cx="5246579" cy="5246579"/>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86EA99EC-345D-408E-A7AA-CEFE2F7035A9}"/>
              </a:ext>
            </a:extLst>
          </p:cNvPr>
          <p:cNvSpPr/>
          <p:nvPr/>
        </p:nvSpPr>
        <p:spPr>
          <a:xfrm>
            <a:off x="2526655" y="6386731"/>
            <a:ext cx="6082050" cy="369332"/>
          </a:xfrm>
          <a:prstGeom prst="rect">
            <a:avLst/>
          </a:prstGeom>
        </p:spPr>
        <p:txBody>
          <a:bodyPr wrap="none">
            <a:spAutoFit/>
          </a:bodyPr>
          <a:lstStyle/>
          <a:p>
            <a:r>
              <a:rPr lang="en-US" dirty="0">
                <a:hlinkClick r:id="rId3"/>
              </a:rPr>
              <a:t>https://commons.wikimedia.org/wiki/File:Fourier_filtering.png</a:t>
            </a:r>
            <a:endParaRPr lang="en-US" dirty="0"/>
          </a:p>
        </p:txBody>
      </p:sp>
      <p:sp>
        <p:nvSpPr>
          <p:cNvPr id="7" name="TextBox 6">
            <a:extLst>
              <a:ext uri="{FF2B5EF4-FFF2-40B4-BE49-F238E27FC236}">
                <a16:creationId xmlns:a16="http://schemas.microsoft.com/office/drawing/2014/main" id="{F195EDC1-9C7D-45D4-A632-9476AF93A11B}"/>
              </a:ext>
            </a:extLst>
          </p:cNvPr>
          <p:cNvSpPr txBox="1"/>
          <p:nvPr/>
        </p:nvSpPr>
        <p:spPr>
          <a:xfrm>
            <a:off x="8791575" y="4905375"/>
            <a:ext cx="2886075" cy="1200329"/>
          </a:xfrm>
          <a:prstGeom prst="rect">
            <a:avLst/>
          </a:prstGeom>
          <a:noFill/>
        </p:spPr>
        <p:txBody>
          <a:bodyPr wrap="square" rtlCol="0">
            <a:spAutoFit/>
          </a:bodyPr>
          <a:lstStyle/>
          <a:p>
            <a:r>
              <a:rPr lang="en-US" b="1" dirty="0">
                <a:latin typeface="Times New Roman" panose="02020603050405020304" pitchFamily="18" charset="0"/>
                <a:cs typeface="Times New Roman" panose="02020603050405020304" pitchFamily="18" charset="0"/>
              </a:rPr>
              <a:t>Notice : the diffraction components caused by the tilted co-sinusoidal band are blocked.</a:t>
            </a:r>
          </a:p>
        </p:txBody>
      </p:sp>
      <p:cxnSp>
        <p:nvCxnSpPr>
          <p:cNvPr id="9" name="Straight Arrow Connector 8">
            <a:extLst>
              <a:ext uri="{FF2B5EF4-FFF2-40B4-BE49-F238E27FC236}">
                <a16:creationId xmlns:a16="http://schemas.microsoft.com/office/drawing/2014/main" id="{B0D92D67-22F9-4098-AFB4-A0DFBCD8665A}"/>
              </a:ext>
            </a:extLst>
          </p:cNvPr>
          <p:cNvCxnSpPr>
            <a:stCxn id="7" idx="1"/>
          </p:cNvCxnSpPr>
          <p:nvPr/>
        </p:nvCxnSpPr>
        <p:spPr>
          <a:xfrm flipH="1" flipV="1">
            <a:off x="7477125" y="5457833"/>
            <a:ext cx="1314450" cy="4770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BD148D08-8331-41C7-82A0-84C2E6FA3680}"/>
              </a:ext>
            </a:extLst>
          </p:cNvPr>
          <p:cNvCxnSpPr/>
          <p:nvPr/>
        </p:nvCxnSpPr>
        <p:spPr>
          <a:xfrm flipH="1">
            <a:off x="7181850" y="5124450"/>
            <a:ext cx="1609725"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1020256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70125"/>
            <a:ext cx="12588739" cy="1450757"/>
          </a:xfrm>
        </p:spPr>
        <p:txBody>
          <a:bodyPr>
            <a:normAutofit fontScale="90000"/>
          </a:bodyPr>
          <a:lstStyle/>
          <a:p>
            <a:r>
              <a:rPr lang="en-US" b="1" dirty="0">
                <a:solidFill>
                  <a:srgbClr val="FF0000"/>
                </a:solidFill>
                <a:latin typeface="Times New Roman" panose="02020603050405020304" pitchFamily="18" charset="0"/>
                <a:cs typeface="Times New Roman" panose="02020603050405020304" pitchFamily="18" charset="0"/>
              </a:rPr>
              <a:t>How does an image appear if all spots are blocked except the DC component, or </a:t>
            </a:r>
            <a:r>
              <a:rPr lang="en-US" b="1" dirty="0" err="1">
                <a:solidFill>
                  <a:srgbClr val="FF0000"/>
                </a:solidFill>
                <a:latin typeface="Times New Roman" panose="02020603050405020304" pitchFamily="18" charset="0"/>
                <a:cs typeface="Times New Roman" panose="02020603050405020304" pitchFamily="18" charset="0"/>
              </a:rPr>
              <a:t>undeviated</a:t>
            </a:r>
            <a:r>
              <a:rPr lang="en-US" b="1" dirty="0">
                <a:solidFill>
                  <a:srgbClr val="FF0000"/>
                </a:solidFill>
                <a:latin typeface="Times New Roman" panose="02020603050405020304" pitchFamily="18" charset="0"/>
                <a:cs typeface="Times New Roman" panose="02020603050405020304" pitchFamily="18" charset="0"/>
              </a:rPr>
              <a:t> diffraction?</a:t>
            </a:r>
          </a:p>
        </p:txBody>
      </p:sp>
      <p:sp>
        <p:nvSpPr>
          <p:cNvPr id="3" name="Content Placeholder 2"/>
          <p:cNvSpPr>
            <a:spLocks noGrp="1"/>
          </p:cNvSpPr>
          <p:nvPr>
            <p:ph idx="1"/>
          </p:nvPr>
        </p:nvSpPr>
        <p:spPr>
          <a:xfrm>
            <a:off x="561028" y="2141079"/>
            <a:ext cx="11281201" cy="4184770"/>
          </a:xfrm>
        </p:spPr>
        <p:txBody>
          <a:bodyPr>
            <a:normAutofit/>
          </a:bodyPr>
          <a:lstStyle/>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From the knowledge of Fourier series, the finer features of the image disappear when spots corresponding to the higher spatial frequencies are blocked.</a:t>
            </a:r>
          </a:p>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 diaphragm can be used to blocked all spatial frequency components except the DC component.</a:t>
            </a:r>
          </a:p>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From the point of view of  optical filtering, the diaphragm, which </a:t>
            </a:r>
            <a:r>
              <a:rPr lang="en-US" sz="2400" i="1" u="sng" dirty="0">
                <a:latin typeface="Times New Roman" panose="02020603050405020304" pitchFamily="18" charset="0"/>
                <a:cs typeface="Times New Roman" panose="02020603050405020304" pitchFamily="18" charset="0"/>
              </a:rPr>
              <a:t>blocks all but frequencies near the direct beam</a:t>
            </a:r>
            <a:r>
              <a:rPr lang="en-US" sz="2400" dirty="0">
                <a:latin typeface="Times New Roman" panose="02020603050405020304" pitchFamily="18" charset="0"/>
                <a:cs typeface="Times New Roman" panose="02020603050405020304" pitchFamily="18" charset="0"/>
              </a:rPr>
              <a:t>, functions as a </a:t>
            </a:r>
            <a:r>
              <a:rPr lang="en-US" sz="2400" b="1" dirty="0">
                <a:solidFill>
                  <a:srgbClr val="FF0000"/>
                </a:solidFill>
                <a:latin typeface="Times New Roman" panose="02020603050405020304" pitchFamily="18" charset="0"/>
                <a:cs typeface="Times New Roman" panose="02020603050405020304" pitchFamily="18" charset="0"/>
              </a:rPr>
              <a:t>low-pass optical filter</a:t>
            </a:r>
            <a:r>
              <a:rPr lang="en-US" sz="2400" dirty="0">
                <a:latin typeface="Times New Roman" panose="02020603050405020304" pitchFamily="18" charset="0"/>
                <a:cs typeface="Times New Roman" panose="02020603050405020304" pitchFamily="18" charset="0"/>
              </a:rPr>
              <a:t>.</a:t>
            </a:r>
          </a:p>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 diaphragm, which </a:t>
            </a:r>
            <a:r>
              <a:rPr lang="en-US" sz="2400" i="1" u="sng" dirty="0">
                <a:latin typeface="Times New Roman" panose="02020603050405020304" pitchFamily="18" charset="0"/>
                <a:cs typeface="Times New Roman" panose="02020603050405020304" pitchFamily="18" charset="0"/>
              </a:rPr>
              <a:t>blocks only those frequencies near the direct beam</a:t>
            </a:r>
            <a:r>
              <a:rPr lang="en-US" sz="2400" dirty="0">
                <a:latin typeface="Times New Roman" panose="02020603050405020304" pitchFamily="18" charset="0"/>
                <a:cs typeface="Times New Roman" panose="02020603050405020304" pitchFamily="18" charset="0"/>
              </a:rPr>
              <a:t>, functions as a </a:t>
            </a:r>
            <a:r>
              <a:rPr lang="en-US" sz="2400" b="1" dirty="0">
                <a:solidFill>
                  <a:srgbClr val="FF0000"/>
                </a:solidFill>
                <a:latin typeface="Times New Roman" panose="02020603050405020304" pitchFamily="18" charset="0"/>
                <a:cs typeface="Times New Roman" panose="02020603050405020304" pitchFamily="18" charset="0"/>
              </a:rPr>
              <a:t>high-pass optical filter</a:t>
            </a:r>
            <a:r>
              <a:rPr lang="en-US" sz="2400" dirty="0">
                <a:latin typeface="Times New Roman" panose="02020603050405020304" pitchFamily="18" charset="0"/>
                <a:cs typeface="Times New Roman" panose="02020603050405020304" pitchFamily="18" charset="0"/>
              </a:rPr>
              <a:t>. </a:t>
            </a:r>
          </a:p>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 clear annular ring, which </a:t>
            </a:r>
            <a:r>
              <a:rPr lang="en-US" sz="2400" i="1" u="sng" dirty="0">
                <a:latin typeface="Times New Roman" panose="02020603050405020304" pitchFamily="18" charset="0"/>
                <a:cs typeface="Times New Roman" panose="02020603050405020304" pitchFamily="18" charset="0"/>
              </a:rPr>
              <a:t>blocks the lowest and the highest frequencies</a:t>
            </a:r>
            <a:r>
              <a:rPr lang="en-US" sz="2400" dirty="0">
                <a:latin typeface="Times New Roman" panose="02020603050405020304" pitchFamily="18" charset="0"/>
                <a:cs typeface="Times New Roman" panose="02020603050405020304" pitchFamily="18" charset="0"/>
              </a:rPr>
              <a:t>, functions as a </a:t>
            </a:r>
            <a:r>
              <a:rPr lang="en-US" sz="2400" b="1" dirty="0">
                <a:solidFill>
                  <a:srgbClr val="FF0000"/>
                </a:solidFill>
                <a:latin typeface="Times New Roman" panose="02020603050405020304" pitchFamily="18" charset="0"/>
                <a:cs typeface="Times New Roman" panose="02020603050405020304" pitchFamily="18" charset="0"/>
              </a:rPr>
              <a:t>band-pass optical filter.</a:t>
            </a:r>
          </a:p>
        </p:txBody>
      </p:sp>
      <p:sp>
        <p:nvSpPr>
          <p:cNvPr id="4" name="Slide Number Placeholder 3"/>
          <p:cNvSpPr>
            <a:spLocks noGrp="1"/>
          </p:cNvSpPr>
          <p:nvPr>
            <p:ph type="sldNum" sz="quarter" idx="12"/>
          </p:nvPr>
        </p:nvSpPr>
        <p:spPr/>
        <p:txBody>
          <a:bodyPr/>
          <a:lstStyle/>
          <a:p>
            <a:fld id="{DBB7DABF-E257-4D55-B1A2-852BA05FD8E5}" type="slidenum">
              <a:rPr lang="en-US" smtClean="0"/>
              <a:t>54</a:t>
            </a:fld>
            <a:endParaRPr lang="en-US"/>
          </a:p>
        </p:txBody>
      </p:sp>
    </p:spTree>
    <p:extLst>
      <p:ext uri="{BB962C8B-B14F-4D97-AF65-F5344CB8AC3E}">
        <p14:creationId xmlns:p14="http://schemas.microsoft.com/office/powerpoint/2010/main" val="28273024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9A567D-A2E4-4E6C-A372-7E6D20F1AC8A}"/>
              </a:ext>
            </a:extLst>
          </p:cNvPr>
          <p:cNvSpPr>
            <a:spLocks noGrp="1"/>
          </p:cNvSpPr>
          <p:nvPr>
            <p:ph type="title"/>
          </p:nvPr>
        </p:nvSpPr>
        <p:spPr>
          <a:xfrm>
            <a:off x="788670" y="147748"/>
            <a:ext cx="10675620" cy="1450757"/>
          </a:xfrm>
        </p:spPr>
        <p:txBody>
          <a:bodyPr/>
          <a:lstStyle/>
          <a:p>
            <a:r>
              <a:rPr lang="en-US" b="1" dirty="0">
                <a:latin typeface="Times New Roman" panose="02020603050405020304" pitchFamily="18" charset="0"/>
                <a:cs typeface="Times New Roman" panose="02020603050405020304" pitchFamily="18" charset="0"/>
              </a:rPr>
              <a:t>Results of high and low spatial filtering</a:t>
            </a:r>
          </a:p>
        </p:txBody>
      </p:sp>
      <p:sp>
        <p:nvSpPr>
          <p:cNvPr id="4" name="Slide Number Placeholder 3">
            <a:extLst>
              <a:ext uri="{FF2B5EF4-FFF2-40B4-BE49-F238E27FC236}">
                <a16:creationId xmlns:a16="http://schemas.microsoft.com/office/drawing/2014/main" id="{25DDE853-5807-465C-9D52-7856739019BC}"/>
              </a:ext>
            </a:extLst>
          </p:cNvPr>
          <p:cNvSpPr>
            <a:spLocks noGrp="1"/>
          </p:cNvSpPr>
          <p:nvPr>
            <p:ph type="sldNum" sz="quarter" idx="12"/>
          </p:nvPr>
        </p:nvSpPr>
        <p:spPr/>
        <p:txBody>
          <a:bodyPr/>
          <a:lstStyle/>
          <a:p>
            <a:fld id="{18FBD2FA-2555-40DC-89DF-11DF5B5C64DC}" type="slidenum">
              <a:rPr lang="en-US" smtClean="0"/>
              <a:t>55</a:t>
            </a:fld>
            <a:endParaRPr lang="en-US"/>
          </a:p>
        </p:txBody>
      </p:sp>
      <p:sp>
        <p:nvSpPr>
          <p:cNvPr id="8" name="Content Placeholder 7">
            <a:extLst>
              <a:ext uri="{FF2B5EF4-FFF2-40B4-BE49-F238E27FC236}">
                <a16:creationId xmlns:a16="http://schemas.microsoft.com/office/drawing/2014/main" id="{3C32F290-5846-48C1-81E3-9EC59BDD5A1F}"/>
              </a:ext>
            </a:extLst>
          </p:cNvPr>
          <p:cNvSpPr>
            <a:spLocks noGrp="1"/>
          </p:cNvSpPr>
          <p:nvPr>
            <p:ph idx="1"/>
          </p:nvPr>
        </p:nvSpPr>
        <p:spPr/>
        <p:txBody>
          <a:bodyPr/>
          <a:lstStyle/>
          <a:p>
            <a:endParaRPr lang="en-US"/>
          </a:p>
        </p:txBody>
      </p:sp>
      <p:pic>
        <p:nvPicPr>
          <p:cNvPr id="9" name="Picture 8">
            <a:extLst>
              <a:ext uri="{FF2B5EF4-FFF2-40B4-BE49-F238E27FC236}">
                <a16:creationId xmlns:a16="http://schemas.microsoft.com/office/drawing/2014/main" id="{0A30DA30-44FB-4676-887E-FDBD545BF726}"/>
              </a:ext>
            </a:extLst>
          </p:cNvPr>
          <p:cNvPicPr>
            <a:picLocks noChangeAspect="1"/>
          </p:cNvPicPr>
          <p:nvPr/>
        </p:nvPicPr>
        <p:blipFill>
          <a:blip r:embed="rId2"/>
          <a:stretch>
            <a:fillRect/>
          </a:stretch>
        </p:blipFill>
        <p:spPr>
          <a:xfrm>
            <a:off x="1262987" y="2468770"/>
            <a:ext cx="9437426" cy="2530059"/>
          </a:xfrm>
          <a:prstGeom prst="rect">
            <a:avLst/>
          </a:prstGeom>
        </p:spPr>
      </p:pic>
      <p:sp>
        <p:nvSpPr>
          <p:cNvPr id="10" name="TextBox 9">
            <a:extLst>
              <a:ext uri="{FF2B5EF4-FFF2-40B4-BE49-F238E27FC236}">
                <a16:creationId xmlns:a16="http://schemas.microsoft.com/office/drawing/2014/main" id="{7ABD81FD-9A1C-4737-997F-C4C9ED6A6E07}"/>
              </a:ext>
            </a:extLst>
          </p:cNvPr>
          <p:cNvSpPr txBox="1"/>
          <p:nvPr/>
        </p:nvSpPr>
        <p:spPr>
          <a:xfrm>
            <a:off x="3124200" y="5103257"/>
            <a:ext cx="1857375" cy="369332"/>
          </a:xfrm>
          <a:prstGeom prst="rect">
            <a:avLst/>
          </a:prstGeom>
          <a:noFill/>
        </p:spPr>
        <p:txBody>
          <a:bodyPr wrap="square" rtlCol="0">
            <a:spAutoFit/>
          </a:bodyPr>
          <a:lstStyle/>
          <a:p>
            <a:r>
              <a:rPr lang="en-US" b="1" dirty="0">
                <a:solidFill>
                  <a:srgbClr val="FF0000"/>
                </a:solidFill>
                <a:latin typeface="Times New Roman" panose="02020603050405020304" pitchFamily="18" charset="0"/>
                <a:cs typeface="Times New Roman" panose="02020603050405020304" pitchFamily="18" charset="0"/>
              </a:rPr>
              <a:t>High pass filter</a:t>
            </a:r>
          </a:p>
        </p:txBody>
      </p:sp>
      <p:sp>
        <p:nvSpPr>
          <p:cNvPr id="11" name="TextBox 10">
            <a:extLst>
              <a:ext uri="{FF2B5EF4-FFF2-40B4-BE49-F238E27FC236}">
                <a16:creationId xmlns:a16="http://schemas.microsoft.com/office/drawing/2014/main" id="{5A582837-6D88-44A0-A9F0-0EDBBAB11497}"/>
              </a:ext>
            </a:extLst>
          </p:cNvPr>
          <p:cNvSpPr txBox="1"/>
          <p:nvPr/>
        </p:nvSpPr>
        <p:spPr>
          <a:xfrm>
            <a:off x="6924675" y="5103257"/>
            <a:ext cx="1857375" cy="369332"/>
          </a:xfrm>
          <a:prstGeom prst="rect">
            <a:avLst/>
          </a:prstGeom>
          <a:noFill/>
        </p:spPr>
        <p:txBody>
          <a:bodyPr wrap="square" rtlCol="0">
            <a:spAutoFit/>
          </a:bodyPr>
          <a:lstStyle/>
          <a:p>
            <a:r>
              <a:rPr lang="en-US" b="1" dirty="0">
                <a:solidFill>
                  <a:srgbClr val="FF0000"/>
                </a:solidFill>
                <a:latin typeface="Times New Roman" panose="02020603050405020304" pitchFamily="18" charset="0"/>
                <a:cs typeface="Times New Roman" panose="02020603050405020304" pitchFamily="18" charset="0"/>
              </a:rPr>
              <a:t>Low pass filter</a:t>
            </a:r>
          </a:p>
        </p:txBody>
      </p:sp>
    </p:spTree>
    <p:extLst>
      <p:ext uri="{BB962C8B-B14F-4D97-AF65-F5344CB8AC3E}">
        <p14:creationId xmlns:p14="http://schemas.microsoft.com/office/powerpoint/2010/main" val="145031227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D6BB8B-4EEC-4560-89B1-4FEC691F4C82}"/>
              </a:ext>
            </a:extLst>
          </p:cNvPr>
          <p:cNvSpPr>
            <a:spLocks noGrp="1"/>
          </p:cNvSpPr>
          <p:nvPr>
            <p:ph type="title"/>
          </p:nvPr>
        </p:nvSpPr>
        <p:spPr/>
        <p:txBody>
          <a:bodyPr/>
          <a:lstStyle/>
          <a:p>
            <a:r>
              <a:rPr lang="en-US" b="1">
                <a:latin typeface="Times New Roman" panose="02020603050405020304" pitchFamily="18" charset="0"/>
                <a:cs typeface="Times New Roman" panose="02020603050405020304" pitchFamily="18" charset="0"/>
              </a:rPr>
              <a:t>Homework#12</a:t>
            </a:r>
            <a:endParaRPr lang="en-US" b="1"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00F9341D-C51B-4794-AA6D-8CFBC2278E77}"/>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08E75EBB-39EC-4FDC-9895-F9F86EB9D376}"/>
              </a:ext>
            </a:extLst>
          </p:cNvPr>
          <p:cNvSpPr>
            <a:spLocks noGrp="1"/>
          </p:cNvSpPr>
          <p:nvPr>
            <p:ph type="sldNum" sz="quarter" idx="12"/>
          </p:nvPr>
        </p:nvSpPr>
        <p:spPr/>
        <p:txBody>
          <a:bodyPr/>
          <a:lstStyle/>
          <a:p>
            <a:fld id="{18FBD2FA-2555-40DC-89DF-11DF5B5C64DC}" type="slidenum">
              <a:rPr lang="en-US" smtClean="0"/>
              <a:t>56</a:t>
            </a:fld>
            <a:endParaRPr lang="en-US"/>
          </a:p>
        </p:txBody>
      </p:sp>
      <p:pic>
        <p:nvPicPr>
          <p:cNvPr id="5" name="Picture 4">
            <a:extLst>
              <a:ext uri="{FF2B5EF4-FFF2-40B4-BE49-F238E27FC236}">
                <a16:creationId xmlns:a16="http://schemas.microsoft.com/office/drawing/2014/main" id="{40F9E712-4A44-4393-9BD3-DEFCCFDA90E7}"/>
              </a:ext>
            </a:extLst>
          </p:cNvPr>
          <p:cNvPicPr>
            <a:picLocks noChangeAspect="1"/>
          </p:cNvPicPr>
          <p:nvPr/>
        </p:nvPicPr>
        <p:blipFill>
          <a:blip r:embed="rId2"/>
          <a:stretch>
            <a:fillRect/>
          </a:stretch>
        </p:blipFill>
        <p:spPr>
          <a:xfrm>
            <a:off x="1097280" y="1845734"/>
            <a:ext cx="5748202" cy="1108921"/>
          </a:xfrm>
          <a:prstGeom prst="rect">
            <a:avLst/>
          </a:prstGeom>
        </p:spPr>
      </p:pic>
      <p:pic>
        <p:nvPicPr>
          <p:cNvPr id="6" name="Picture 5">
            <a:extLst>
              <a:ext uri="{FF2B5EF4-FFF2-40B4-BE49-F238E27FC236}">
                <a16:creationId xmlns:a16="http://schemas.microsoft.com/office/drawing/2014/main" id="{00FAF4CF-9A2D-4A18-8258-146773285CE8}"/>
              </a:ext>
            </a:extLst>
          </p:cNvPr>
          <p:cNvPicPr>
            <a:picLocks noChangeAspect="1"/>
          </p:cNvPicPr>
          <p:nvPr/>
        </p:nvPicPr>
        <p:blipFill rotWithShape="1">
          <a:blip r:embed="rId3"/>
          <a:srcRect b="53758"/>
          <a:stretch/>
        </p:blipFill>
        <p:spPr>
          <a:xfrm>
            <a:off x="1097280" y="2954655"/>
            <a:ext cx="5140826" cy="3327611"/>
          </a:xfrm>
          <a:prstGeom prst="rect">
            <a:avLst/>
          </a:prstGeom>
        </p:spPr>
      </p:pic>
      <p:pic>
        <p:nvPicPr>
          <p:cNvPr id="7" name="Picture 6">
            <a:extLst>
              <a:ext uri="{FF2B5EF4-FFF2-40B4-BE49-F238E27FC236}">
                <a16:creationId xmlns:a16="http://schemas.microsoft.com/office/drawing/2014/main" id="{425B9B40-B20E-46F8-8F75-2B6177229DA6}"/>
              </a:ext>
            </a:extLst>
          </p:cNvPr>
          <p:cNvPicPr>
            <a:picLocks noChangeAspect="1"/>
          </p:cNvPicPr>
          <p:nvPr/>
        </p:nvPicPr>
        <p:blipFill>
          <a:blip r:embed="rId4"/>
          <a:stretch>
            <a:fillRect/>
          </a:stretch>
        </p:blipFill>
        <p:spPr>
          <a:xfrm>
            <a:off x="7149486" y="2842379"/>
            <a:ext cx="4581574" cy="3439887"/>
          </a:xfrm>
          <a:prstGeom prst="rect">
            <a:avLst/>
          </a:prstGeom>
        </p:spPr>
      </p:pic>
    </p:spTree>
    <p:extLst>
      <p:ext uri="{BB962C8B-B14F-4D97-AF65-F5344CB8AC3E}">
        <p14:creationId xmlns:p14="http://schemas.microsoft.com/office/powerpoint/2010/main" val="1641330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D93EE8-749D-468E-8A4F-80B50A05ADFC}"/>
              </a:ext>
            </a:extLst>
          </p:cNvPr>
          <p:cNvSpPr>
            <a:spLocks noGrp="1"/>
          </p:cNvSpPr>
          <p:nvPr>
            <p:ph type="title"/>
          </p:nvPr>
        </p:nvSpPr>
        <p:spPr/>
        <p:txBody>
          <a:bodyPr/>
          <a:lstStyle/>
          <a:p>
            <a:r>
              <a:rPr lang="en-US" b="1" dirty="0">
                <a:latin typeface="Times New Roman" panose="02020603050405020304" pitchFamily="18" charset="0"/>
                <a:cs typeface="Times New Roman" panose="02020603050405020304" pitchFamily="18" charset="0"/>
              </a:rPr>
              <a:t>Solution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5786146-6517-4E77-B02E-889F1725464A}"/>
                  </a:ext>
                </a:extLst>
              </p:cNvPr>
              <p:cNvSpPr>
                <a:spLocks noGrp="1"/>
              </p:cNvSpPr>
              <p:nvPr>
                <p:ph idx="1"/>
              </p:nvPr>
            </p:nvSpPr>
            <p:spPr/>
            <p:txBody>
              <a:bodyPr/>
              <a:lstStyle/>
              <a:p>
                <a:pPr>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Recall</a:t>
                </a:r>
                <a:r>
                  <a:rPr lang="en-US" dirty="0"/>
                  <a:t> </a:t>
                </a:r>
                <a14:m>
                  <m:oMath xmlns:m="http://schemas.openxmlformats.org/officeDocument/2006/math">
                    <m:r>
                      <a:rPr lang="en-US" b="0" i="0" smtClean="0">
                        <a:solidFill>
                          <a:srgbClr val="000000"/>
                        </a:solidFill>
                        <a:latin typeface="Cambria Math" panose="02040503050406030204" pitchFamily="18" charset="0"/>
                      </a:rPr>
                      <m:t>    </m:t>
                    </m:r>
                    <m:r>
                      <a:rPr lang="en-US" i="1">
                        <a:solidFill>
                          <a:srgbClr val="000000"/>
                        </a:solidFill>
                        <a:latin typeface="Cambria Math" panose="02040503050406030204" pitchFamily="18" charset="0"/>
                      </a:rPr>
                      <m:t>𝐹</m:t>
                    </m:r>
                    <m:d>
                      <m:dPr>
                        <m:ctrlPr>
                          <a:rPr lang="en-US" i="1">
                            <a:solidFill>
                              <a:srgbClr val="000000"/>
                            </a:solidFill>
                            <a:latin typeface="Cambria Math" panose="02040503050406030204" pitchFamily="18" charset="0"/>
                          </a:rPr>
                        </m:ctrlPr>
                      </m:dPr>
                      <m:e>
                        <m:r>
                          <a:rPr lang="en-US" i="1">
                            <a:solidFill>
                              <a:srgbClr val="000000"/>
                            </a:solidFill>
                            <a:latin typeface="Cambria Math" panose="02040503050406030204" pitchFamily="18" charset="0"/>
                          </a:rPr>
                          <m:t>𝑘</m:t>
                        </m:r>
                      </m:e>
                    </m:d>
                    <m:r>
                      <a:rPr lang="en-US" i="1">
                        <a:solidFill>
                          <a:srgbClr val="000000"/>
                        </a:solidFill>
                        <a:latin typeface="Cambria Math" panose="02040503050406030204" pitchFamily="18" charset="0"/>
                      </a:rPr>
                      <m:t>=</m:t>
                    </m:r>
                    <m:nary>
                      <m:naryPr>
                        <m:limLoc m:val="undOvr"/>
                        <m:ctrlPr>
                          <a:rPr lang="en-US" i="1">
                            <a:solidFill>
                              <a:srgbClr val="000000"/>
                            </a:solidFill>
                            <a:latin typeface="Cambria Math" panose="02040503050406030204" pitchFamily="18" charset="0"/>
                          </a:rPr>
                        </m:ctrlPr>
                      </m:naryPr>
                      <m:sub>
                        <m:r>
                          <a:rPr lang="en-US" i="1">
                            <a:solidFill>
                              <a:srgbClr val="000000"/>
                            </a:solidFill>
                            <a:latin typeface="Cambria Math" panose="02040503050406030204" pitchFamily="18" charset="0"/>
                          </a:rPr>
                          <m:t>−∞</m:t>
                        </m:r>
                      </m:sub>
                      <m:sup>
                        <m:r>
                          <a:rPr lang="en-US" i="1">
                            <a:solidFill>
                              <a:srgbClr val="000000"/>
                            </a:solidFill>
                            <a:latin typeface="Cambria Math" panose="02040503050406030204" pitchFamily="18" charset="0"/>
                          </a:rPr>
                          <m:t>∞</m:t>
                        </m:r>
                      </m:sup>
                      <m:e>
                        <m:r>
                          <a:rPr lang="en-US" i="1">
                            <a:solidFill>
                              <a:srgbClr val="000000"/>
                            </a:solidFill>
                            <a:latin typeface="Cambria Math" panose="02040503050406030204" pitchFamily="18" charset="0"/>
                          </a:rPr>
                          <m:t>𝑓</m:t>
                        </m:r>
                        <m:d>
                          <m:dPr>
                            <m:ctrlPr>
                              <a:rPr lang="en-US" i="1">
                                <a:solidFill>
                                  <a:srgbClr val="000000"/>
                                </a:solidFill>
                                <a:latin typeface="Cambria Math" panose="02040503050406030204" pitchFamily="18" charset="0"/>
                              </a:rPr>
                            </m:ctrlPr>
                          </m:dPr>
                          <m:e>
                            <m:r>
                              <a:rPr lang="en-US" i="1">
                                <a:solidFill>
                                  <a:srgbClr val="000000"/>
                                </a:solidFill>
                                <a:latin typeface="Cambria Math" panose="02040503050406030204" pitchFamily="18" charset="0"/>
                              </a:rPr>
                              <m:t>𝑥</m:t>
                            </m:r>
                          </m:e>
                        </m:d>
                      </m:e>
                    </m:nary>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𝑒</m:t>
                        </m:r>
                      </m:e>
                      <m:sup>
                        <m:r>
                          <a:rPr lang="en-US" i="1">
                            <a:solidFill>
                              <a:srgbClr val="000000"/>
                            </a:solidFill>
                            <a:latin typeface="Cambria Math" panose="02040503050406030204" pitchFamily="18" charset="0"/>
                          </a:rPr>
                          <m:t>𝑖𝑘𝑥</m:t>
                        </m:r>
                      </m:sup>
                    </m:sSup>
                    <m:r>
                      <a:rPr lang="en-US" i="1">
                        <a:solidFill>
                          <a:srgbClr val="000000"/>
                        </a:solidFill>
                        <a:latin typeface="Cambria Math" panose="02040503050406030204" pitchFamily="18" charset="0"/>
                      </a:rPr>
                      <m:t>𝑑𝑥</m:t>
                    </m:r>
                  </m:oMath>
                </a14:m>
                <a:endParaRPr lang="en-US" dirty="0"/>
              </a:p>
              <a:p>
                <a:pPr>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Substituting </a:t>
                </a:r>
                <a:r>
                  <a:rPr lang="en-US" i="1" dirty="0">
                    <a:latin typeface="Times New Roman" panose="02020603050405020304" pitchFamily="18" charset="0"/>
                    <a:cs typeface="Times New Roman" panose="02020603050405020304" pitchFamily="18" charset="0"/>
                  </a:rPr>
                  <a:t>f</a:t>
                </a:r>
                <a:r>
                  <a:rPr lang="en-US" dirty="0">
                    <a:latin typeface="Times New Roman" panose="02020603050405020304" pitchFamily="18" charset="0"/>
                    <a:cs typeface="Times New Roman" panose="02020603050405020304" pitchFamily="18" charset="0"/>
                  </a:rPr>
                  <a:t>(</a:t>
                </a:r>
                <a:r>
                  <a:rPr lang="en-US" i="1" dirty="0">
                    <a:latin typeface="Times New Roman" panose="02020603050405020304" pitchFamily="18" charset="0"/>
                    <a:cs typeface="Times New Roman" panose="02020603050405020304" pitchFamily="18" charset="0"/>
                  </a:rPr>
                  <a:t>x</a:t>
                </a:r>
                <a:r>
                  <a:rPr lang="en-US" dirty="0">
                    <a:latin typeface="Times New Roman" panose="02020603050405020304" pitchFamily="18" charset="0"/>
                    <a:cs typeface="Times New Roman" panose="02020603050405020304" pitchFamily="18" charset="0"/>
                  </a:rPr>
                  <a:t>) into the Fourier transform, we have  </a:t>
                </a:r>
                <a14:m>
                  <m:oMath xmlns:m="http://schemas.openxmlformats.org/officeDocument/2006/math">
                    <m:r>
                      <a:rPr lang="en-US" i="1">
                        <a:solidFill>
                          <a:srgbClr val="000000"/>
                        </a:solidFill>
                        <a:latin typeface="Cambria Math" panose="02040503050406030204" pitchFamily="18" charset="0"/>
                      </a:rPr>
                      <m:t>𝐹</m:t>
                    </m:r>
                    <m:d>
                      <m:dPr>
                        <m:ctrlPr>
                          <a:rPr lang="en-US" i="1">
                            <a:solidFill>
                              <a:srgbClr val="000000"/>
                            </a:solidFill>
                            <a:latin typeface="Cambria Math" panose="02040503050406030204" pitchFamily="18" charset="0"/>
                          </a:rPr>
                        </m:ctrlPr>
                      </m:dPr>
                      <m:e>
                        <m:r>
                          <a:rPr lang="en-US" i="1">
                            <a:solidFill>
                              <a:srgbClr val="000000"/>
                            </a:solidFill>
                            <a:latin typeface="Cambria Math" panose="02040503050406030204" pitchFamily="18" charset="0"/>
                          </a:rPr>
                          <m:t>𝑘</m:t>
                        </m:r>
                      </m:e>
                    </m:d>
                    <m:r>
                      <a:rPr lang="en-US" i="1">
                        <a:solidFill>
                          <a:srgbClr val="000000"/>
                        </a:solidFill>
                        <a:latin typeface="Cambria Math" panose="02040503050406030204" pitchFamily="18" charset="0"/>
                      </a:rPr>
                      <m:t>=</m:t>
                    </m:r>
                    <m:nary>
                      <m:naryPr>
                        <m:limLoc m:val="undOvr"/>
                        <m:ctrlPr>
                          <a:rPr lang="en-US" i="1">
                            <a:solidFill>
                              <a:srgbClr val="000000"/>
                            </a:solidFill>
                            <a:latin typeface="Cambria Math" panose="02040503050406030204" pitchFamily="18" charset="0"/>
                          </a:rPr>
                        </m:ctrlPr>
                      </m:naryPr>
                      <m:sub>
                        <m:r>
                          <a:rPr lang="en-US" i="1">
                            <a:solidFill>
                              <a:srgbClr val="000000"/>
                            </a:solidFill>
                            <a:latin typeface="Cambria Math" panose="02040503050406030204" pitchFamily="18" charset="0"/>
                          </a:rPr>
                          <m:t>−</m:t>
                        </m:r>
                        <m:r>
                          <a:rPr lang="en-US" b="0" i="1" smtClean="0">
                            <a:solidFill>
                              <a:srgbClr val="000000"/>
                            </a:solidFill>
                            <a:latin typeface="Cambria Math" panose="02040503050406030204" pitchFamily="18" charset="0"/>
                          </a:rPr>
                          <m:t>𝑏</m:t>
                        </m:r>
                        <m:r>
                          <a:rPr lang="en-US" b="0" i="1" smtClean="0">
                            <a:solidFill>
                              <a:srgbClr val="000000"/>
                            </a:solidFill>
                            <a:latin typeface="Cambria Math" panose="02040503050406030204" pitchFamily="18" charset="0"/>
                          </a:rPr>
                          <m:t>/2</m:t>
                        </m:r>
                      </m:sub>
                      <m:sup>
                        <m:r>
                          <a:rPr lang="en-US" b="0" i="1" smtClean="0">
                            <a:solidFill>
                              <a:srgbClr val="000000"/>
                            </a:solidFill>
                            <a:latin typeface="Cambria Math" panose="02040503050406030204" pitchFamily="18" charset="0"/>
                          </a:rPr>
                          <m:t>𝑏</m:t>
                        </m:r>
                        <m:r>
                          <a:rPr lang="en-US" b="0" i="1" smtClean="0">
                            <a:solidFill>
                              <a:srgbClr val="000000"/>
                            </a:solidFill>
                            <a:latin typeface="Cambria Math" panose="02040503050406030204" pitchFamily="18" charset="0"/>
                          </a:rPr>
                          <m:t>/2</m:t>
                        </m:r>
                      </m:sup>
                      <m:e>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𝑒</m:t>
                            </m:r>
                          </m:e>
                          <m:sup>
                            <m:r>
                              <a:rPr lang="en-US" i="1">
                                <a:solidFill>
                                  <a:srgbClr val="000000"/>
                                </a:solidFill>
                                <a:latin typeface="Cambria Math" panose="02040503050406030204" pitchFamily="18" charset="0"/>
                              </a:rPr>
                              <m:t>𝑖𝑘𝑥</m:t>
                            </m:r>
                          </m:sup>
                        </m:sSup>
                        <m:r>
                          <a:rPr lang="en-US" i="1">
                            <a:solidFill>
                              <a:srgbClr val="000000"/>
                            </a:solidFill>
                            <a:latin typeface="Cambria Math" panose="02040503050406030204" pitchFamily="18" charset="0"/>
                          </a:rPr>
                          <m:t>𝑑𝑥</m:t>
                        </m:r>
                      </m:e>
                    </m:nary>
                  </m:oMath>
                </a14:m>
                <a:r>
                  <a:rPr lang="en-US" dirty="0"/>
                  <a:t> </a:t>
                </a:r>
              </a:p>
              <a:p>
                <a:pPr>
                  <a:buFont typeface="Arial" panose="020B0604020202020204" pitchFamily="34" charset="0"/>
                  <a:buChar char="•"/>
                </a:pPr>
                <a14:m>
                  <m:oMath xmlns:m="http://schemas.openxmlformats.org/officeDocument/2006/math">
                    <m:r>
                      <a:rPr lang="en-US" b="0" i="1" smtClean="0">
                        <a:latin typeface="Cambria Math" panose="02040503050406030204" pitchFamily="18" charset="0"/>
                      </a:rPr>
                      <m:t>𝐹</m:t>
                    </m:r>
                    <m:d>
                      <m:dPr>
                        <m:ctrlPr>
                          <a:rPr lang="en-US" b="0" i="1" smtClean="0">
                            <a:latin typeface="Cambria Math" panose="02040503050406030204" pitchFamily="18" charset="0"/>
                          </a:rPr>
                        </m:ctrlPr>
                      </m:dPr>
                      <m:e>
                        <m:r>
                          <a:rPr lang="en-US" b="0" i="1" smtClean="0">
                            <a:latin typeface="Cambria Math" panose="02040503050406030204" pitchFamily="18" charset="0"/>
                          </a:rPr>
                          <m:t>𝑘</m:t>
                        </m:r>
                      </m:e>
                    </m:d>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𝑖𝑘</m:t>
                        </m:r>
                      </m:den>
                    </m:f>
                    <m:d>
                      <m:dPr>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𝑒</m:t>
                            </m:r>
                          </m:e>
                          <m:sup>
                            <m:r>
                              <a:rPr lang="en-US" b="0" i="1" smtClean="0">
                                <a:latin typeface="Cambria Math" panose="02040503050406030204" pitchFamily="18" charset="0"/>
                              </a:rPr>
                              <m:t>𝑖𝑘</m:t>
                            </m:r>
                            <m:f>
                              <m:fPr>
                                <m:ctrlPr>
                                  <a:rPr lang="en-US" b="0" i="1" smtClean="0">
                                    <a:latin typeface="Cambria Math" panose="02040503050406030204" pitchFamily="18" charset="0"/>
                                  </a:rPr>
                                </m:ctrlPr>
                              </m:fPr>
                              <m:num>
                                <m:r>
                                  <a:rPr lang="en-US" b="0" i="1" smtClean="0">
                                    <a:latin typeface="Cambria Math" panose="02040503050406030204" pitchFamily="18" charset="0"/>
                                  </a:rPr>
                                  <m:t>𝑏</m:t>
                                </m:r>
                              </m:num>
                              <m:den>
                                <m:r>
                                  <a:rPr lang="en-US" b="0" i="1" smtClean="0">
                                    <a:latin typeface="Cambria Math" panose="02040503050406030204" pitchFamily="18" charset="0"/>
                                  </a:rPr>
                                  <m:t>2</m:t>
                                </m:r>
                              </m:den>
                            </m:f>
                          </m:sup>
                        </m:sSup>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𝑒</m:t>
                            </m:r>
                          </m:e>
                          <m:sup>
                            <m:r>
                              <a:rPr lang="en-US" b="0" i="1" smtClean="0">
                                <a:latin typeface="Cambria Math" panose="02040503050406030204" pitchFamily="18" charset="0"/>
                              </a:rPr>
                              <m:t>−</m:t>
                            </m:r>
                            <m:r>
                              <a:rPr lang="en-US" b="0" i="1" smtClean="0">
                                <a:latin typeface="Cambria Math" panose="02040503050406030204" pitchFamily="18" charset="0"/>
                              </a:rPr>
                              <m:t>𝑖𝑘</m:t>
                            </m:r>
                            <m:f>
                              <m:fPr>
                                <m:ctrlPr>
                                  <a:rPr lang="en-US" b="0" i="1" smtClean="0">
                                    <a:latin typeface="Cambria Math" panose="02040503050406030204" pitchFamily="18" charset="0"/>
                                  </a:rPr>
                                </m:ctrlPr>
                              </m:fPr>
                              <m:num>
                                <m:r>
                                  <a:rPr lang="en-US" b="0" i="1" smtClean="0">
                                    <a:latin typeface="Cambria Math" panose="02040503050406030204" pitchFamily="18" charset="0"/>
                                  </a:rPr>
                                  <m:t>𝑏</m:t>
                                </m:r>
                              </m:num>
                              <m:den>
                                <m:r>
                                  <a:rPr lang="en-US" b="0" i="1" smtClean="0">
                                    <a:latin typeface="Cambria Math" panose="02040503050406030204" pitchFamily="18" charset="0"/>
                                  </a:rPr>
                                  <m:t>2</m:t>
                                </m:r>
                              </m:den>
                            </m:f>
                          </m:sup>
                        </m:sSup>
                      </m:e>
                    </m:d>
                  </m:oMath>
                </a14:m>
                <a:r>
                  <a:rPr lang="en-US" dirty="0"/>
                  <a:t> = </a:t>
                </a:r>
                <a14:m>
                  <m:oMath xmlns:m="http://schemas.openxmlformats.org/officeDocument/2006/math">
                    <m:f>
                      <m:fPr>
                        <m:ctrlPr>
                          <a:rPr lang="en-US" i="1" smtClean="0">
                            <a:latin typeface="Cambria Math" panose="02040503050406030204" pitchFamily="18" charset="0"/>
                          </a:rPr>
                        </m:ctrlPr>
                      </m:fPr>
                      <m:num>
                        <m:r>
                          <a:rPr lang="en-US" b="0" i="1" smtClean="0">
                            <a:latin typeface="Cambria Math" panose="02040503050406030204" pitchFamily="18" charset="0"/>
                          </a:rPr>
                          <m:t>2</m:t>
                        </m:r>
                      </m:num>
                      <m:den>
                        <m:r>
                          <a:rPr lang="en-US" b="0" i="1" smtClean="0">
                            <a:latin typeface="Cambria Math" panose="02040503050406030204" pitchFamily="18" charset="0"/>
                          </a:rPr>
                          <m:t>𝑘</m:t>
                        </m:r>
                      </m:den>
                    </m:f>
                    <m:r>
                      <a:rPr lang="en-US" b="0" i="1" smtClean="0">
                        <a:latin typeface="Cambria Math" panose="02040503050406030204" pitchFamily="18" charset="0"/>
                      </a:rPr>
                      <m:t>𝑠𝑖𝑛</m:t>
                    </m:r>
                    <m:f>
                      <m:fPr>
                        <m:ctrlPr>
                          <a:rPr lang="en-US" b="0" i="1" smtClean="0">
                            <a:latin typeface="Cambria Math" panose="02040503050406030204" pitchFamily="18" charset="0"/>
                          </a:rPr>
                        </m:ctrlPr>
                      </m:fPr>
                      <m:num>
                        <m:r>
                          <a:rPr lang="en-US" b="0" i="1" smtClean="0">
                            <a:latin typeface="Cambria Math" panose="02040503050406030204" pitchFamily="18" charset="0"/>
                          </a:rPr>
                          <m:t>𝑘𝑏</m:t>
                        </m:r>
                      </m:num>
                      <m:den>
                        <m:r>
                          <a:rPr lang="en-US" b="0" i="1" smtClean="0">
                            <a:latin typeface="Cambria Math" panose="02040503050406030204" pitchFamily="18" charset="0"/>
                          </a:rPr>
                          <m:t>2</m:t>
                        </m:r>
                      </m:den>
                    </m:f>
                  </m:oMath>
                </a14:m>
                <a:r>
                  <a:rPr lang="en-US" dirty="0"/>
                  <a:t>  = </a:t>
                </a:r>
                <a14:m>
                  <m:oMath xmlns:m="http://schemas.openxmlformats.org/officeDocument/2006/math">
                    <m:r>
                      <a:rPr lang="en-US" b="0" i="1" smtClean="0">
                        <a:latin typeface="Cambria Math" panose="02040503050406030204" pitchFamily="18" charset="0"/>
                      </a:rPr>
                      <m:t>𝑏</m:t>
                    </m:r>
                    <m:f>
                      <m:fPr>
                        <m:ctrlPr>
                          <a:rPr lang="en-US" b="0" i="1" smtClean="0">
                            <a:latin typeface="Cambria Math" panose="02040503050406030204" pitchFamily="18" charset="0"/>
                          </a:rPr>
                        </m:ctrlPr>
                      </m:fPr>
                      <m:num>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sin</m:t>
                            </m:r>
                          </m:fName>
                          <m:e>
                            <m:f>
                              <m:fPr>
                                <m:ctrlPr>
                                  <a:rPr lang="en-US" b="0" i="1" smtClean="0">
                                    <a:latin typeface="Cambria Math" panose="02040503050406030204" pitchFamily="18" charset="0"/>
                                  </a:rPr>
                                </m:ctrlPr>
                              </m:fPr>
                              <m:num>
                                <m:r>
                                  <a:rPr lang="en-US" b="0" i="1" smtClean="0">
                                    <a:latin typeface="Cambria Math" panose="02040503050406030204" pitchFamily="18" charset="0"/>
                                  </a:rPr>
                                  <m:t>𝑘𝑏</m:t>
                                </m:r>
                              </m:num>
                              <m:den>
                                <m:r>
                                  <a:rPr lang="en-US" b="0" i="1" smtClean="0">
                                    <a:latin typeface="Cambria Math" panose="02040503050406030204" pitchFamily="18" charset="0"/>
                                  </a:rPr>
                                  <m:t>2</m:t>
                                </m:r>
                              </m:den>
                            </m:f>
                          </m:e>
                        </m:func>
                      </m:num>
                      <m:den>
                        <m:f>
                          <m:fPr>
                            <m:ctrlPr>
                              <a:rPr lang="en-US" b="0" i="1" smtClean="0">
                                <a:latin typeface="Cambria Math" panose="02040503050406030204" pitchFamily="18" charset="0"/>
                              </a:rPr>
                            </m:ctrlPr>
                          </m:fPr>
                          <m:num>
                            <m:r>
                              <a:rPr lang="en-US" b="0" i="1" smtClean="0">
                                <a:latin typeface="Cambria Math" panose="02040503050406030204" pitchFamily="18" charset="0"/>
                              </a:rPr>
                              <m:t>𝑘𝑏</m:t>
                            </m:r>
                          </m:num>
                          <m:den>
                            <m:r>
                              <a:rPr lang="en-US" b="0" i="1" smtClean="0">
                                <a:latin typeface="Cambria Math" panose="02040503050406030204" pitchFamily="18" charset="0"/>
                              </a:rPr>
                              <m:t>2</m:t>
                            </m:r>
                          </m:den>
                        </m:f>
                      </m:den>
                    </m:f>
                  </m:oMath>
                </a14:m>
                <a:r>
                  <a:rPr lang="en-US" dirty="0"/>
                  <a:t>=…………………….</a:t>
                </a:r>
              </a:p>
              <a:p>
                <a:pPr>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p:txBody>
          </p:sp>
        </mc:Choice>
        <mc:Fallback xmlns="">
          <p:sp>
            <p:nvSpPr>
              <p:cNvPr id="3" name="Content Placeholder 2">
                <a:extLst>
                  <a:ext uri="{FF2B5EF4-FFF2-40B4-BE49-F238E27FC236}">
                    <a16:creationId xmlns:a16="http://schemas.microsoft.com/office/drawing/2014/main" id="{F5786146-6517-4E77-B02E-889F1725464A}"/>
                  </a:ext>
                </a:extLst>
              </p:cNvPr>
              <p:cNvSpPr>
                <a:spLocks noGrp="1" noRot="1" noChangeAspect="1" noMove="1" noResize="1" noEditPoints="1" noAdjustHandles="1" noChangeArrowheads="1" noChangeShapeType="1" noTextEdit="1"/>
              </p:cNvSpPr>
              <p:nvPr>
                <p:ph idx="1"/>
              </p:nvPr>
            </p:nvSpPr>
            <p:spPr>
              <a:blipFill>
                <a:blip r:embed="rId2"/>
                <a:stretch>
                  <a:fillRect l="-1455" t="-15606"/>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4BF76818-E396-478B-85CA-5089376C2211}"/>
              </a:ext>
            </a:extLst>
          </p:cNvPr>
          <p:cNvSpPr>
            <a:spLocks noGrp="1"/>
          </p:cNvSpPr>
          <p:nvPr>
            <p:ph type="sldNum" sz="quarter" idx="12"/>
          </p:nvPr>
        </p:nvSpPr>
        <p:spPr/>
        <p:txBody>
          <a:bodyPr/>
          <a:lstStyle/>
          <a:p>
            <a:fld id="{18FBD2FA-2555-40DC-89DF-11DF5B5C64DC}" type="slidenum">
              <a:rPr lang="en-US" smtClean="0"/>
              <a:t>6</a:t>
            </a:fld>
            <a:endParaRPr lang="en-US"/>
          </a:p>
        </p:txBody>
      </p:sp>
      <p:pic>
        <p:nvPicPr>
          <p:cNvPr id="5" name="Picture 4">
            <a:extLst>
              <a:ext uri="{FF2B5EF4-FFF2-40B4-BE49-F238E27FC236}">
                <a16:creationId xmlns:a16="http://schemas.microsoft.com/office/drawing/2014/main" id="{D57C345A-A9F0-476E-B44C-54FE000AA366}"/>
              </a:ext>
            </a:extLst>
          </p:cNvPr>
          <p:cNvPicPr>
            <a:picLocks noChangeAspect="1"/>
          </p:cNvPicPr>
          <p:nvPr/>
        </p:nvPicPr>
        <p:blipFill>
          <a:blip r:embed="rId3"/>
          <a:stretch>
            <a:fillRect/>
          </a:stretch>
        </p:blipFill>
        <p:spPr>
          <a:xfrm>
            <a:off x="3651168" y="3828623"/>
            <a:ext cx="3867807" cy="2276720"/>
          </a:xfrm>
          <a:prstGeom prst="rect">
            <a:avLst/>
          </a:prstGeom>
        </p:spPr>
      </p:pic>
      <p:sp>
        <p:nvSpPr>
          <p:cNvPr id="6" name="Rectangle 5">
            <a:extLst>
              <a:ext uri="{FF2B5EF4-FFF2-40B4-BE49-F238E27FC236}">
                <a16:creationId xmlns:a16="http://schemas.microsoft.com/office/drawing/2014/main" id="{9AA79E23-2518-42EB-8BB9-417CBFBA9D23}"/>
              </a:ext>
            </a:extLst>
          </p:cNvPr>
          <p:cNvSpPr/>
          <p:nvPr/>
        </p:nvSpPr>
        <p:spPr>
          <a:xfrm>
            <a:off x="1978078" y="6455578"/>
            <a:ext cx="8578392" cy="369332"/>
          </a:xfrm>
          <a:prstGeom prst="rect">
            <a:avLst/>
          </a:prstGeom>
        </p:spPr>
        <p:txBody>
          <a:bodyPr wrap="square">
            <a:spAutoFit/>
          </a:bodyPr>
          <a:lstStyle/>
          <a:p>
            <a:r>
              <a:rPr lang="en-US" dirty="0"/>
              <a:t>http://ramanujan.math.trinity.edu/rdaileda/teach/m1311f07/limits_again.shtml</a:t>
            </a:r>
          </a:p>
        </p:txBody>
      </p:sp>
      <p:sp>
        <p:nvSpPr>
          <p:cNvPr id="7" name="TextBox 6">
            <a:extLst>
              <a:ext uri="{FF2B5EF4-FFF2-40B4-BE49-F238E27FC236}">
                <a16:creationId xmlns:a16="http://schemas.microsoft.com/office/drawing/2014/main" id="{EAB75F9C-A341-4BC2-826A-CA075CDE258D}"/>
              </a:ext>
            </a:extLst>
          </p:cNvPr>
          <p:cNvSpPr txBox="1"/>
          <p:nvPr/>
        </p:nvSpPr>
        <p:spPr>
          <a:xfrm>
            <a:off x="1264690" y="4260915"/>
            <a:ext cx="1734532" cy="923330"/>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Example  of </a:t>
            </a:r>
            <a:r>
              <a:rPr lang="en-US" dirty="0" err="1">
                <a:latin typeface="Times New Roman" panose="02020603050405020304" pitchFamily="18" charset="0"/>
                <a:cs typeface="Times New Roman" panose="02020603050405020304" pitchFamily="18" charset="0"/>
              </a:rPr>
              <a:t>sinx</a:t>
            </a:r>
            <a:r>
              <a:rPr lang="en-US" dirty="0">
                <a:latin typeface="Times New Roman" panose="02020603050405020304" pitchFamily="18" charset="0"/>
                <a:cs typeface="Times New Roman" panose="02020603050405020304" pitchFamily="18" charset="0"/>
              </a:rPr>
              <a:t>/x function graph</a:t>
            </a:r>
          </a:p>
        </p:txBody>
      </p:sp>
    </p:spTree>
    <p:extLst>
      <p:ext uri="{BB962C8B-B14F-4D97-AF65-F5344CB8AC3E}">
        <p14:creationId xmlns:p14="http://schemas.microsoft.com/office/powerpoint/2010/main" val="24583595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imes New Roman" panose="02020603050405020304" pitchFamily="18" charset="0"/>
                <a:cs typeface="Times New Roman" panose="02020603050405020304" pitchFamily="18" charset="0"/>
              </a:rPr>
              <a:t>Problem 1</a:t>
            </a:r>
            <a:br>
              <a:rPr lang="en-US" b="1" dirty="0">
                <a:latin typeface="Times New Roman" panose="02020603050405020304" pitchFamily="18" charset="0"/>
                <a:cs typeface="Times New Roman" panose="02020603050405020304" pitchFamily="18" charset="0"/>
              </a:rPr>
            </a:br>
            <a:r>
              <a:rPr lang="en-US" b="1" dirty="0">
                <a:latin typeface="Times New Roman" panose="02020603050405020304" pitchFamily="18" charset="0"/>
                <a:cs typeface="Times New Roman" panose="02020603050405020304" pitchFamily="18" charset="0"/>
              </a:rPr>
              <a:t>Transform a Gaussian function</a:t>
            </a:r>
          </a:p>
        </p:txBody>
      </p:sp>
      <p:sp>
        <p:nvSpPr>
          <p:cNvPr id="3" name="Content Placeholder 2"/>
          <p:cNvSpPr>
            <a:spLocks noGrp="1"/>
          </p:cNvSpPr>
          <p:nvPr>
            <p:ph idx="1"/>
          </p:nvPr>
        </p:nvSpPr>
        <p:spPr>
          <a:xfrm>
            <a:off x="668740" y="1845734"/>
            <a:ext cx="6065435" cy="4023360"/>
          </a:xfrm>
        </p:spPr>
        <p:txBody>
          <a:bodyPr>
            <a:normAutofit/>
          </a:bodyPr>
          <a:lstStyle/>
          <a:p>
            <a:pPr>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Evaluate the Fourier transform of the Gaussian probability function,</a:t>
            </a:r>
          </a:p>
          <a:p>
            <a:pPr>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An example of the  bell-shaped curve is the cross-sectional irradiance distribution of a laser beam in the TEM</a:t>
            </a:r>
            <a:r>
              <a:rPr lang="en-US" baseline="-25000" dirty="0">
                <a:latin typeface="Times New Roman" panose="02020603050405020304" pitchFamily="18" charset="0"/>
                <a:cs typeface="Times New Roman" panose="02020603050405020304" pitchFamily="18" charset="0"/>
              </a:rPr>
              <a:t>00</a:t>
            </a:r>
            <a:r>
              <a:rPr lang="en-US" dirty="0">
                <a:latin typeface="Times New Roman" panose="02020603050405020304" pitchFamily="18" charset="0"/>
                <a:cs typeface="Times New Roman" panose="02020603050405020304" pitchFamily="18" charset="0"/>
              </a:rPr>
              <a:t> mode.</a:t>
            </a:r>
          </a:p>
        </p:txBody>
      </p:sp>
      <p:sp>
        <p:nvSpPr>
          <p:cNvPr id="4" name="Slide Number Placeholder 3"/>
          <p:cNvSpPr>
            <a:spLocks noGrp="1"/>
          </p:cNvSpPr>
          <p:nvPr>
            <p:ph type="sldNum" sz="quarter" idx="12"/>
          </p:nvPr>
        </p:nvSpPr>
        <p:spPr/>
        <p:txBody>
          <a:bodyPr/>
          <a:lstStyle/>
          <a:p>
            <a:fld id="{63B05E86-07BE-43B8-8130-896D23496EBB}" type="slidenum">
              <a:rPr lang="en-US" smtClean="0"/>
              <a:t>7</a:t>
            </a:fld>
            <a:endParaRPr lang="en-US"/>
          </a:p>
        </p:txBody>
      </p:sp>
      <mc:AlternateContent xmlns:mc="http://schemas.openxmlformats.org/markup-compatibility/2006" xmlns:a14="http://schemas.microsoft.com/office/drawing/2010/main">
        <mc:Choice Requires="a14">
          <p:sp>
            <p:nvSpPr>
              <p:cNvPr id="5" name="Object 4"/>
              <p:cNvSpPr txBox="1"/>
              <p:nvPr/>
            </p:nvSpPr>
            <p:spPr>
              <a:xfrm>
                <a:off x="1843087" y="2617065"/>
                <a:ext cx="4110038" cy="716685"/>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r>
                        <a:rPr lang="en-US" i="1">
                          <a:solidFill>
                            <a:srgbClr val="000000"/>
                          </a:solidFill>
                          <a:latin typeface="Cambria Math" panose="02040503050406030204" pitchFamily="18" charset="0"/>
                        </a:rPr>
                        <m:t>𝑓</m:t>
                      </m:r>
                      <m:d>
                        <m:dPr>
                          <m:ctrlPr>
                            <a:rPr lang="en-US" i="1">
                              <a:solidFill>
                                <a:srgbClr val="000000"/>
                              </a:solidFill>
                              <a:latin typeface="Cambria Math" panose="02040503050406030204" pitchFamily="18" charset="0"/>
                            </a:rPr>
                          </m:ctrlPr>
                        </m:dPr>
                        <m:e>
                          <m:r>
                            <a:rPr lang="en-US" i="1">
                              <a:solidFill>
                                <a:srgbClr val="000000"/>
                              </a:solidFill>
                              <a:latin typeface="Cambria Math" panose="02040503050406030204" pitchFamily="18" charset="0"/>
                            </a:rPr>
                            <m:t>𝑥</m:t>
                          </m:r>
                        </m:e>
                      </m:d>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𝐶</m:t>
                      </m:r>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𝑒</m:t>
                          </m:r>
                        </m:e>
                        <m:sup>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𝑎</m:t>
                          </m:r>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𝑥</m:t>
                              </m:r>
                            </m:e>
                            <m:sup>
                              <m:r>
                                <a:rPr lang="en-US" i="1">
                                  <a:solidFill>
                                    <a:srgbClr val="000000"/>
                                  </a:solidFill>
                                  <a:latin typeface="Cambria Math" panose="02040503050406030204" pitchFamily="18" charset="0"/>
                                </a:rPr>
                                <m:t>2</m:t>
                              </m:r>
                            </m:sup>
                          </m:sSup>
                        </m:sup>
                      </m:sSup>
                      <m:r>
                        <a:rPr lang="en-US" i="1">
                          <a:solidFill>
                            <a:srgbClr val="000000"/>
                          </a:solidFill>
                          <a:latin typeface="Cambria Math" panose="02040503050406030204" pitchFamily="18" charset="0"/>
                        </a:rPr>
                        <m:t>;</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where</m:t>
                      </m:r>
                      <m:r>
                        <m:rPr>
                          <m:nor/>
                        </m:rPr>
                        <a:rPr lang="en-US" i="0">
                          <a:solidFill>
                            <a:srgbClr val="000000"/>
                          </a:solidFill>
                          <a:latin typeface="Cambria Math" panose="02040503050406030204" pitchFamily="18" charset="0"/>
                        </a:rPr>
                        <m:t>  </m:t>
                      </m:r>
                      <m:r>
                        <a:rPr lang="en-US" i="1">
                          <a:solidFill>
                            <a:srgbClr val="000000"/>
                          </a:solidFill>
                          <a:latin typeface="Cambria Math" panose="02040503050406030204" pitchFamily="18" charset="0"/>
                        </a:rPr>
                        <m:t>𝐶</m:t>
                      </m:r>
                      <m:r>
                        <a:rPr lang="en-US" i="1">
                          <a:solidFill>
                            <a:srgbClr val="000000"/>
                          </a:solidFill>
                          <a:latin typeface="Cambria Math" panose="02040503050406030204" pitchFamily="18" charset="0"/>
                        </a:rPr>
                        <m:t>=</m:t>
                      </m:r>
                      <m:rad>
                        <m:radPr>
                          <m:degHide m:val="on"/>
                          <m:ctrlPr>
                            <a:rPr lang="en-US" i="1">
                              <a:solidFill>
                                <a:srgbClr val="000000"/>
                              </a:solidFill>
                              <a:latin typeface="Cambria Math" panose="02040503050406030204" pitchFamily="18" charset="0"/>
                            </a:rPr>
                          </m:ctrlPr>
                        </m:radPr>
                        <m:deg/>
                        <m:e>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𝑎</m:t>
                              </m:r>
                            </m:num>
                            <m:den>
                              <m:r>
                                <a:rPr lang="en-US" i="1">
                                  <a:solidFill>
                                    <a:srgbClr val="000000"/>
                                  </a:solidFill>
                                  <a:latin typeface="Cambria Math" panose="02040503050406030204" pitchFamily="18" charset="0"/>
                                </a:rPr>
                                <m:t>𝜋</m:t>
                              </m:r>
                            </m:den>
                          </m:f>
                        </m:e>
                      </m:rad>
                    </m:oMath>
                  </m:oMathPara>
                </a14:m>
                <a:endParaRPr lang="en-US" dirty="0"/>
              </a:p>
            </p:txBody>
          </p:sp>
        </mc:Choice>
        <mc:Fallback xmlns="">
          <p:sp>
            <p:nvSpPr>
              <p:cNvPr id="5" name="Object 4"/>
              <p:cNvSpPr txBox="1">
                <a:spLocks noRot="1" noChangeAspect="1" noMove="1" noResize="1" noEditPoints="1" noAdjustHandles="1" noChangeArrowheads="1" noChangeShapeType="1" noTextEdit="1"/>
              </p:cNvSpPr>
              <p:nvPr/>
            </p:nvSpPr>
            <p:spPr>
              <a:xfrm>
                <a:off x="1843087" y="2617065"/>
                <a:ext cx="4110038" cy="716685"/>
              </a:xfrm>
              <a:prstGeom prst="rect">
                <a:avLst/>
              </a:prstGeom>
              <a:blipFill>
                <a:blip r:embed="rId3"/>
                <a:stretch>
                  <a:fillRect/>
                </a:stretch>
              </a:blipFill>
            </p:spPr>
            <p:txBody>
              <a:bodyPr/>
              <a:lstStyle/>
              <a:p>
                <a:r>
                  <a:rPr lang="en-US">
                    <a:noFill/>
                  </a:rPr>
                  <a:t> </a:t>
                </a:r>
              </a:p>
            </p:txBody>
          </p:sp>
        </mc:Fallback>
      </mc:AlternateContent>
      <p:pic>
        <p:nvPicPr>
          <p:cNvPr id="10" name="Picture 9">
            <a:extLst>
              <a:ext uri="{FF2B5EF4-FFF2-40B4-BE49-F238E27FC236}">
                <a16:creationId xmlns:a16="http://schemas.microsoft.com/office/drawing/2014/main" id="{4F2A0190-D6B7-4079-8385-FBC76B4CEEAD}"/>
              </a:ext>
            </a:extLst>
          </p:cNvPr>
          <p:cNvPicPr>
            <a:picLocks noChangeAspect="1"/>
          </p:cNvPicPr>
          <p:nvPr/>
        </p:nvPicPr>
        <p:blipFill>
          <a:blip r:embed="rId4"/>
          <a:stretch>
            <a:fillRect/>
          </a:stretch>
        </p:blipFill>
        <p:spPr>
          <a:xfrm>
            <a:off x="7589787" y="2289951"/>
            <a:ext cx="4035475" cy="3077965"/>
          </a:xfrm>
          <a:prstGeom prst="rect">
            <a:avLst/>
          </a:prstGeom>
        </p:spPr>
      </p:pic>
      <p:pic>
        <p:nvPicPr>
          <p:cNvPr id="11" name="Picture 10">
            <a:extLst>
              <a:ext uri="{FF2B5EF4-FFF2-40B4-BE49-F238E27FC236}">
                <a16:creationId xmlns:a16="http://schemas.microsoft.com/office/drawing/2014/main" id="{8B607585-6999-4BBE-89C2-C07267ED86D4}"/>
              </a:ext>
            </a:extLst>
          </p:cNvPr>
          <p:cNvPicPr>
            <a:picLocks noChangeAspect="1"/>
          </p:cNvPicPr>
          <p:nvPr/>
        </p:nvPicPr>
        <p:blipFill rotWithShape="1">
          <a:blip r:embed="rId5"/>
          <a:srcRect b="58970"/>
          <a:stretch/>
        </p:blipFill>
        <p:spPr>
          <a:xfrm>
            <a:off x="2019299" y="4525046"/>
            <a:ext cx="3467101" cy="1726561"/>
          </a:xfrm>
          <a:prstGeom prst="rect">
            <a:avLst/>
          </a:prstGeom>
        </p:spPr>
      </p:pic>
      <p:sp>
        <p:nvSpPr>
          <p:cNvPr id="12" name="Rectangle 11">
            <a:extLst>
              <a:ext uri="{FF2B5EF4-FFF2-40B4-BE49-F238E27FC236}">
                <a16:creationId xmlns:a16="http://schemas.microsoft.com/office/drawing/2014/main" id="{9F436B44-E37D-4BF4-8AA0-B2AAC5E6E3EF}"/>
              </a:ext>
            </a:extLst>
          </p:cNvPr>
          <p:cNvSpPr/>
          <p:nvPr/>
        </p:nvSpPr>
        <p:spPr>
          <a:xfrm>
            <a:off x="1843087" y="6421685"/>
            <a:ext cx="9782175" cy="369332"/>
          </a:xfrm>
          <a:prstGeom prst="rect">
            <a:avLst/>
          </a:prstGeom>
        </p:spPr>
        <p:txBody>
          <a:bodyPr wrap="square">
            <a:spAutoFit/>
          </a:bodyPr>
          <a:lstStyle/>
          <a:p>
            <a:r>
              <a:rPr lang="en-US" dirty="0">
                <a:hlinkClick r:id="rId6"/>
              </a:rPr>
              <a:t>https://co2laserpowermeter.com/the-importance-of-measuring-your-co2-lasers-output-power/</a:t>
            </a:r>
            <a:endParaRPr lang="en-US" dirty="0"/>
          </a:p>
        </p:txBody>
      </p:sp>
    </p:spTree>
    <p:extLst>
      <p:ext uri="{BB962C8B-B14F-4D97-AF65-F5344CB8AC3E}">
        <p14:creationId xmlns:p14="http://schemas.microsoft.com/office/powerpoint/2010/main" val="31423381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imes New Roman" panose="02020603050405020304" pitchFamily="18" charset="0"/>
                <a:cs typeface="Times New Roman" panose="02020603050405020304" pitchFamily="18" charset="0"/>
              </a:rPr>
              <a:t>Solution </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668740" y="1845734"/>
                <a:ext cx="10486940" cy="4023360"/>
              </a:xfrm>
            </p:spPr>
            <p:txBody>
              <a:bodyPr>
                <a:normAutofit/>
              </a:bodyPr>
              <a:lstStyle/>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Recall the Fourier transform  </a:t>
                </a:r>
                <a:r>
                  <a:rPr lang="en-US" sz="2400" i="1" dirty="0">
                    <a:latin typeface="Times New Roman" panose="02020603050405020304" pitchFamily="18" charset="0"/>
                    <a:cs typeface="Times New Roman" panose="02020603050405020304" pitchFamily="18" charset="0"/>
                  </a:rPr>
                  <a:t>F</a:t>
                </a:r>
                <a:r>
                  <a:rPr lang="en-US" sz="2400" dirty="0">
                    <a:latin typeface="Times New Roman" panose="02020603050405020304" pitchFamily="18" charset="0"/>
                    <a:cs typeface="Times New Roman" panose="02020603050405020304" pitchFamily="18" charset="0"/>
                  </a:rPr>
                  <a:t>(</a:t>
                </a:r>
                <a:r>
                  <a:rPr lang="en-US" sz="2400" i="1" dirty="0">
                    <a:latin typeface="Times New Roman" panose="02020603050405020304" pitchFamily="18" charset="0"/>
                    <a:cs typeface="Times New Roman" panose="02020603050405020304" pitchFamily="18" charset="0"/>
                  </a:rPr>
                  <a:t>k</a:t>
                </a:r>
                <a:r>
                  <a:rPr lang="en-US" sz="2400" dirty="0">
                    <a:latin typeface="Times New Roman" panose="02020603050405020304" pitchFamily="18" charset="0"/>
                    <a:cs typeface="Times New Roman" panose="02020603050405020304" pitchFamily="18" charset="0"/>
                  </a:rPr>
                  <a:t>) = </a:t>
                </a:r>
                <a:r>
                  <a:rPr lang="en-US" sz="2400" i="1" dirty="0">
                    <a:latin typeface="Times New Roman" panose="02020603050405020304" pitchFamily="18" charset="0"/>
                    <a:cs typeface="Times New Roman" panose="02020603050405020304" pitchFamily="18" charset="0"/>
                  </a:rPr>
                  <a:t>F</a:t>
                </a:r>
                <a:r>
                  <a:rPr lang="en-US" sz="2400" dirty="0">
                    <a:latin typeface="Times New Roman" panose="02020603050405020304" pitchFamily="18" charset="0"/>
                    <a:cs typeface="Times New Roman" panose="02020603050405020304" pitchFamily="18" charset="0"/>
                  </a:rPr>
                  <a:t>{</a:t>
                </a:r>
                <a:r>
                  <a:rPr lang="en-US" sz="2400" i="1" dirty="0">
                    <a:latin typeface="Times New Roman" panose="02020603050405020304" pitchFamily="18" charset="0"/>
                    <a:cs typeface="Times New Roman" panose="02020603050405020304" pitchFamily="18" charset="0"/>
                  </a:rPr>
                  <a:t>f</a:t>
                </a:r>
                <a:r>
                  <a:rPr lang="en-US" sz="2400" dirty="0">
                    <a:latin typeface="Times New Roman" panose="02020603050405020304" pitchFamily="18" charset="0"/>
                    <a:cs typeface="Times New Roman" panose="02020603050405020304" pitchFamily="18" charset="0"/>
                  </a:rPr>
                  <a:t>(</a:t>
                </a:r>
                <a:r>
                  <a:rPr lang="en-US" sz="2400" i="1" dirty="0">
                    <a:latin typeface="Times New Roman" panose="02020603050405020304" pitchFamily="18" charset="0"/>
                    <a:cs typeface="Times New Roman" panose="02020603050405020304" pitchFamily="18" charset="0"/>
                  </a:rPr>
                  <a:t>x</a:t>
                </a:r>
                <a:r>
                  <a:rPr lang="en-US" sz="2400" dirty="0">
                    <a:latin typeface="Times New Roman" panose="02020603050405020304" pitchFamily="18" charset="0"/>
                    <a:cs typeface="Times New Roman" panose="02020603050405020304" pitchFamily="18" charset="0"/>
                  </a:rPr>
                  <a:t>)} </a:t>
                </a:r>
              </a:p>
              <a:p>
                <a:pPr marL="0" indent="0" algn="ctr">
                  <a:buNone/>
                </a:pPr>
                <a14:m>
                  <m:oMath xmlns:m="http://schemas.openxmlformats.org/officeDocument/2006/math">
                    <m:r>
                      <a:rPr lang="en-US" sz="2400" i="1">
                        <a:solidFill>
                          <a:srgbClr val="000000"/>
                        </a:solidFill>
                        <a:latin typeface="Cambria Math" panose="02040503050406030204" pitchFamily="18" charset="0"/>
                      </a:rPr>
                      <m:t>𝐹</m:t>
                    </m:r>
                    <m:d>
                      <m:dPr>
                        <m:ctrlPr>
                          <a:rPr lang="en-US" sz="2400" i="1">
                            <a:solidFill>
                              <a:srgbClr val="000000"/>
                            </a:solidFill>
                            <a:latin typeface="Cambria Math" panose="02040503050406030204" pitchFamily="18" charset="0"/>
                          </a:rPr>
                        </m:ctrlPr>
                      </m:dPr>
                      <m:e>
                        <m:r>
                          <a:rPr lang="en-US" sz="2400" i="1">
                            <a:solidFill>
                              <a:srgbClr val="000000"/>
                            </a:solidFill>
                            <a:latin typeface="Cambria Math" panose="02040503050406030204" pitchFamily="18" charset="0"/>
                          </a:rPr>
                          <m:t>𝑘</m:t>
                        </m:r>
                      </m:e>
                    </m:d>
                    <m:r>
                      <a:rPr lang="en-US" sz="2400" i="1">
                        <a:solidFill>
                          <a:srgbClr val="000000"/>
                        </a:solidFill>
                        <a:latin typeface="Cambria Math" panose="02040503050406030204" pitchFamily="18" charset="0"/>
                      </a:rPr>
                      <m:t>=</m:t>
                    </m:r>
                    <m:nary>
                      <m:naryPr>
                        <m:limLoc m:val="undOvr"/>
                        <m:ctrlPr>
                          <a:rPr lang="en-US" sz="2400" i="1">
                            <a:solidFill>
                              <a:srgbClr val="000000"/>
                            </a:solidFill>
                            <a:latin typeface="Cambria Math" panose="02040503050406030204" pitchFamily="18" charset="0"/>
                          </a:rPr>
                        </m:ctrlPr>
                      </m:naryPr>
                      <m:sub>
                        <m:r>
                          <a:rPr lang="en-US" sz="2400" i="1">
                            <a:solidFill>
                              <a:srgbClr val="000000"/>
                            </a:solidFill>
                            <a:latin typeface="Cambria Math" panose="02040503050406030204" pitchFamily="18" charset="0"/>
                          </a:rPr>
                          <m:t>−∞</m:t>
                        </m:r>
                      </m:sub>
                      <m:sup>
                        <m:r>
                          <a:rPr lang="en-US" sz="2400" i="1">
                            <a:solidFill>
                              <a:srgbClr val="000000"/>
                            </a:solidFill>
                            <a:latin typeface="Cambria Math" panose="02040503050406030204" pitchFamily="18" charset="0"/>
                          </a:rPr>
                          <m:t>∞</m:t>
                        </m:r>
                      </m:sup>
                      <m:e>
                        <m:r>
                          <a:rPr lang="en-US" sz="2400" i="1">
                            <a:solidFill>
                              <a:srgbClr val="000000"/>
                            </a:solidFill>
                            <a:latin typeface="Cambria Math" panose="02040503050406030204" pitchFamily="18" charset="0"/>
                          </a:rPr>
                          <m:t>𝑓</m:t>
                        </m:r>
                        <m:d>
                          <m:dPr>
                            <m:ctrlPr>
                              <a:rPr lang="en-US" sz="2400" i="1">
                                <a:solidFill>
                                  <a:srgbClr val="000000"/>
                                </a:solidFill>
                                <a:latin typeface="Cambria Math" panose="02040503050406030204" pitchFamily="18" charset="0"/>
                              </a:rPr>
                            </m:ctrlPr>
                          </m:dPr>
                          <m:e>
                            <m:r>
                              <a:rPr lang="en-US" sz="2400" i="1">
                                <a:solidFill>
                                  <a:srgbClr val="000000"/>
                                </a:solidFill>
                                <a:latin typeface="Cambria Math" panose="02040503050406030204" pitchFamily="18" charset="0"/>
                              </a:rPr>
                              <m:t>𝑥</m:t>
                            </m:r>
                          </m:e>
                        </m:d>
                      </m:e>
                    </m:nary>
                    <m:sSup>
                      <m:sSupPr>
                        <m:ctrlPr>
                          <a:rPr lang="en-US" sz="2400" i="1">
                            <a:solidFill>
                              <a:srgbClr val="000000"/>
                            </a:solidFill>
                            <a:latin typeface="Cambria Math" panose="02040503050406030204" pitchFamily="18" charset="0"/>
                          </a:rPr>
                        </m:ctrlPr>
                      </m:sSupPr>
                      <m:e>
                        <m:r>
                          <a:rPr lang="en-US" sz="2400" i="1">
                            <a:solidFill>
                              <a:srgbClr val="000000"/>
                            </a:solidFill>
                            <a:latin typeface="Cambria Math" panose="02040503050406030204" pitchFamily="18" charset="0"/>
                          </a:rPr>
                          <m:t>𝑒</m:t>
                        </m:r>
                      </m:e>
                      <m:sup>
                        <m:r>
                          <a:rPr lang="en-US" sz="2400" i="1">
                            <a:solidFill>
                              <a:srgbClr val="000000"/>
                            </a:solidFill>
                            <a:latin typeface="Cambria Math" panose="02040503050406030204" pitchFamily="18" charset="0"/>
                          </a:rPr>
                          <m:t>𝑖𝑘𝑥</m:t>
                        </m:r>
                      </m:sup>
                    </m:sSup>
                    <m:r>
                      <a:rPr lang="en-US" sz="2400" i="1">
                        <a:solidFill>
                          <a:srgbClr val="000000"/>
                        </a:solidFill>
                        <a:latin typeface="Cambria Math" panose="02040503050406030204" pitchFamily="18" charset="0"/>
                      </a:rPr>
                      <m:t>𝑑𝑥</m:t>
                    </m:r>
                    <m:r>
                      <a:rPr lang="en-US" sz="2400" b="0" i="1" smtClean="0">
                        <a:solidFill>
                          <a:srgbClr val="000000"/>
                        </a:solidFill>
                        <a:latin typeface="Cambria Math" panose="02040503050406030204" pitchFamily="18" charset="0"/>
                      </a:rPr>
                      <m:t>=</m:t>
                    </m:r>
                  </m:oMath>
                </a14:m>
                <a:r>
                  <a:rPr lang="en-US" sz="2400" dirty="0">
                    <a:solidFill>
                      <a:srgbClr val="000000"/>
                    </a:solidFill>
                  </a:rPr>
                  <a:t> </a:t>
                </a:r>
                <a14:m>
                  <m:oMath xmlns:m="http://schemas.openxmlformats.org/officeDocument/2006/math">
                    <m:nary>
                      <m:naryPr>
                        <m:limLoc m:val="undOvr"/>
                        <m:ctrlPr>
                          <a:rPr lang="en-US" sz="2400" i="1">
                            <a:solidFill>
                              <a:srgbClr val="000000"/>
                            </a:solidFill>
                            <a:latin typeface="Cambria Math" panose="02040503050406030204" pitchFamily="18" charset="0"/>
                          </a:rPr>
                        </m:ctrlPr>
                      </m:naryPr>
                      <m:sub>
                        <m:r>
                          <a:rPr lang="en-US" sz="2400" i="1">
                            <a:solidFill>
                              <a:srgbClr val="000000"/>
                            </a:solidFill>
                            <a:latin typeface="Cambria Math" panose="02040503050406030204" pitchFamily="18" charset="0"/>
                          </a:rPr>
                          <m:t>−∞</m:t>
                        </m:r>
                      </m:sub>
                      <m:sup>
                        <m:r>
                          <a:rPr lang="en-US" sz="2400" i="1">
                            <a:solidFill>
                              <a:srgbClr val="000000"/>
                            </a:solidFill>
                            <a:latin typeface="Cambria Math" panose="02040503050406030204" pitchFamily="18" charset="0"/>
                          </a:rPr>
                          <m:t>∞</m:t>
                        </m:r>
                      </m:sup>
                      <m:e>
                        <m:d>
                          <m:dPr>
                            <m:ctrlPr>
                              <a:rPr lang="en-US" sz="2400" i="1">
                                <a:solidFill>
                                  <a:srgbClr val="000000"/>
                                </a:solidFill>
                                <a:latin typeface="Cambria Math" panose="02040503050406030204" pitchFamily="18" charset="0"/>
                              </a:rPr>
                            </m:ctrlPr>
                          </m:dPr>
                          <m:e>
                            <m:r>
                              <a:rPr lang="en-US" sz="2400" i="1">
                                <a:solidFill>
                                  <a:srgbClr val="000000"/>
                                </a:solidFill>
                                <a:latin typeface="Cambria Math" panose="02040503050406030204" pitchFamily="18" charset="0"/>
                              </a:rPr>
                              <m:t>𝐶</m:t>
                            </m:r>
                            <m:sSup>
                              <m:sSupPr>
                                <m:ctrlPr>
                                  <a:rPr lang="en-US" sz="2400" i="1">
                                    <a:solidFill>
                                      <a:srgbClr val="000000"/>
                                    </a:solidFill>
                                    <a:latin typeface="Cambria Math" panose="02040503050406030204" pitchFamily="18" charset="0"/>
                                  </a:rPr>
                                </m:ctrlPr>
                              </m:sSupPr>
                              <m:e>
                                <m:r>
                                  <a:rPr lang="en-US" sz="2400" i="1">
                                    <a:solidFill>
                                      <a:srgbClr val="000000"/>
                                    </a:solidFill>
                                    <a:latin typeface="Cambria Math" panose="02040503050406030204" pitchFamily="18" charset="0"/>
                                  </a:rPr>
                                  <m:t>𝑒</m:t>
                                </m:r>
                              </m:e>
                              <m:sup>
                                <m:r>
                                  <a:rPr lang="en-US" sz="2400" i="1">
                                    <a:solidFill>
                                      <a:srgbClr val="000000"/>
                                    </a:solidFill>
                                    <a:latin typeface="Cambria Math" panose="02040503050406030204" pitchFamily="18" charset="0"/>
                                  </a:rPr>
                                  <m:t>−</m:t>
                                </m:r>
                                <m:r>
                                  <a:rPr lang="en-US" sz="2400" i="1">
                                    <a:solidFill>
                                      <a:srgbClr val="000000"/>
                                    </a:solidFill>
                                    <a:latin typeface="Cambria Math" panose="02040503050406030204" pitchFamily="18" charset="0"/>
                                  </a:rPr>
                                  <m:t>𝑎</m:t>
                                </m:r>
                                <m:sSup>
                                  <m:sSupPr>
                                    <m:ctrlPr>
                                      <a:rPr lang="en-US" sz="2400" i="1">
                                        <a:solidFill>
                                          <a:srgbClr val="000000"/>
                                        </a:solidFill>
                                        <a:latin typeface="Cambria Math" panose="02040503050406030204" pitchFamily="18" charset="0"/>
                                      </a:rPr>
                                    </m:ctrlPr>
                                  </m:sSupPr>
                                  <m:e>
                                    <m:r>
                                      <a:rPr lang="en-US" sz="2400" i="1">
                                        <a:solidFill>
                                          <a:srgbClr val="000000"/>
                                        </a:solidFill>
                                        <a:latin typeface="Cambria Math" panose="02040503050406030204" pitchFamily="18" charset="0"/>
                                      </a:rPr>
                                      <m:t>𝑥</m:t>
                                    </m:r>
                                  </m:e>
                                  <m:sup>
                                    <m:r>
                                      <a:rPr lang="en-US" sz="2400" i="1">
                                        <a:solidFill>
                                          <a:srgbClr val="000000"/>
                                        </a:solidFill>
                                        <a:latin typeface="Cambria Math" panose="02040503050406030204" pitchFamily="18" charset="0"/>
                                      </a:rPr>
                                      <m:t>2</m:t>
                                    </m:r>
                                  </m:sup>
                                </m:sSup>
                              </m:sup>
                            </m:sSup>
                          </m:e>
                        </m:d>
                      </m:e>
                    </m:nary>
                    <m:sSup>
                      <m:sSupPr>
                        <m:ctrlPr>
                          <a:rPr lang="en-US" sz="2400" i="1">
                            <a:solidFill>
                              <a:srgbClr val="000000"/>
                            </a:solidFill>
                            <a:latin typeface="Cambria Math" panose="02040503050406030204" pitchFamily="18" charset="0"/>
                          </a:rPr>
                        </m:ctrlPr>
                      </m:sSupPr>
                      <m:e>
                        <m:r>
                          <a:rPr lang="en-US" sz="2400" i="1">
                            <a:solidFill>
                              <a:srgbClr val="000000"/>
                            </a:solidFill>
                            <a:latin typeface="Cambria Math" panose="02040503050406030204" pitchFamily="18" charset="0"/>
                          </a:rPr>
                          <m:t>𝑒</m:t>
                        </m:r>
                      </m:e>
                      <m:sup>
                        <m:r>
                          <a:rPr lang="en-US" sz="2400" i="1">
                            <a:solidFill>
                              <a:srgbClr val="000000"/>
                            </a:solidFill>
                            <a:latin typeface="Cambria Math" panose="02040503050406030204" pitchFamily="18" charset="0"/>
                          </a:rPr>
                          <m:t>𝑖𝑘𝑥</m:t>
                        </m:r>
                      </m:sup>
                    </m:sSup>
                    <m:r>
                      <a:rPr lang="en-US" sz="2400" i="1">
                        <a:solidFill>
                          <a:srgbClr val="000000"/>
                        </a:solidFill>
                        <a:latin typeface="Cambria Math" panose="02040503050406030204" pitchFamily="18" charset="0"/>
                      </a:rPr>
                      <m:t>𝑑𝑥</m:t>
                    </m:r>
                  </m:oMath>
                </a14:m>
                <a:endParaRPr lang="en-US" sz="2400" dirty="0">
                  <a:solidFill>
                    <a:srgbClr val="000000"/>
                  </a:solidFill>
                </a:endParaRPr>
              </a:p>
              <a:p>
                <a:pPr marL="0" indent="0" algn="ctr">
                  <a:buNone/>
                </a:pPr>
                <a:r>
                  <a:rPr lang="en-US" sz="2400" dirty="0">
                    <a:latin typeface="Times New Roman" panose="02020603050405020304" pitchFamily="18" charset="0"/>
                    <a:cs typeface="Times New Roman" panose="02020603050405020304" pitchFamily="18" charset="0"/>
                  </a:rPr>
                  <a:t>                                          =</a:t>
                </a:r>
                <a:r>
                  <a:rPr lang="en-US" sz="2400" dirty="0">
                    <a:solidFill>
                      <a:srgbClr val="000000"/>
                    </a:solidFill>
                  </a:rPr>
                  <a:t> </a:t>
                </a:r>
                <a14:m>
                  <m:oMath xmlns:m="http://schemas.openxmlformats.org/officeDocument/2006/math">
                    <m:nary>
                      <m:naryPr>
                        <m:limLoc m:val="undOvr"/>
                        <m:ctrlPr>
                          <a:rPr lang="en-US" sz="2400" i="1">
                            <a:solidFill>
                              <a:srgbClr val="000000"/>
                            </a:solidFill>
                            <a:latin typeface="Cambria Math" panose="02040503050406030204" pitchFamily="18" charset="0"/>
                          </a:rPr>
                        </m:ctrlPr>
                      </m:naryPr>
                      <m:sub>
                        <m:r>
                          <a:rPr lang="en-US" sz="2400" i="1">
                            <a:solidFill>
                              <a:srgbClr val="000000"/>
                            </a:solidFill>
                            <a:latin typeface="Cambria Math" panose="02040503050406030204" pitchFamily="18" charset="0"/>
                          </a:rPr>
                          <m:t>−∞</m:t>
                        </m:r>
                      </m:sub>
                      <m:sup>
                        <m:r>
                          <a:rPr lang="en-US" sz="2400" i="1">
                            <a:solidFill>
                              <a:srgbClr val="000000"/>
                            </a:solidFill>
                            <a:latin typeface="Cambria Math" panose="02040503050406030204" pitchFamily="18" charset="0"/>
                          </a:rPr>
                          <m:t>∞</m:t>
                        </m:r>
                      </m:sup>
                      <m:e>
                        <m:d>
                          <m:dPr>
                            <m:ctrlPr>
                              <a:rPr lang="en-US" sz="2400" i="1">
                                <a:solidFill>
                                  <a:srgbClr val="000000"/>
                                </a:solidFill>
                                <a:latin typeface="Cambria Math" panose="02040503050406030204" pitchFamily="18" charset="0"/>
                              </a:rPr>
                            </m:ctrlPr>
                          </m:dPr>
                          <m:e>
                            <m:r>
                              <a:rPr lang="en-US" sz="2400" i="1">
                                <a:solidFill>
                                  <a:srgbClr val="000000"/>
                                </a:solidFill>
                                <a:latin typeface="Cambria Math" panose="02040503050406030204" pitchFamily="18" charset="0"/>
                              </a:rPr>
                              <m:t>𝐶</m:t>
                            </m:r>
                            <m:sSup>
                              <m:sSupPr>
                                <m:ctrlPr>
                                  <a:rPr lang="en-US" sz="2400" i="1">
                                    <a:solidFill>
                                      <a:srgbClr val="000000"/>
                                    </a:solidFill>
                                    <a:latin typeface="Cambria Math" panose="02040503050406030204" pitchFamily="18" charset="0"/>
                                  </a:rPr>
                                </m:ctrlPr>
                              </m:sSupPr>
                              <m:e>
                                <m:r>
                                  <a:rPr lang="en-US" sz="2400" i="1">
                                    <a:solidFill>
                                      <a:srgbClr val="000000"/>
                                    </a:solidFill>
                                    <a:latin typeface="Cambria Math" panose="02040503050406030204" pitchFamily="18" charset="0"/>
                                  </a:rPr>
                                  <m:t>𝑒</m:t>
                                </m:r>
                              </m:e>
                              <m:sup>
                                <m:r>
                                  <a:rPr lang="en-US" sz="2400" i="1">
                                    <a:solidFill>
                                      <a:srgbClr val="000000"/>
                                    </a:solidFill>
                                    <a:latin typeface="Cambria Math" panose="02040503050406030204" pitchFamily="18" charset="0"/>
                                  </a:rPr>
                                  <m:t>−</m:t>
                                </m:r>
                                <m:r>
                                  <a:rPr lang="en-US" sz="2400" i="1">
                                    <a:solidFill>
                                      <a:srgbClr val="000000"/>
                                    </a:solidFill>
                                    <a:latin typeface="Cambria Math" panose="02040503050406030204" pitchFamily="18" charset="0"/>
                                  </a:rPr>
                                  <m:t>𝑎</m:t>
                                </m:r>
                                <m:sSup>
                                  <m:sSupPr>
                                    <m:ctrlPr>
                                      <a:rPr lang="en-US" sz="2400" i="1">
                                        <a:solidFill>
                                          <a:srgbClr val="000000"/>
                                        </a:solidFill>
                                        <a:latin typeface="Cambria Math" panose="02040503050406030204" pitchFamily="18" charset="0"/>
                                      </a:rPr>
                                    </m:ctrlPr>
                                  </m:sSupPr>
                                  <m:e>
                                    <m:r>
                                      <a:rPr lang="en-US" sz="2400" i="1">
                                        <a:solidFill>
                                          <a:srgbClr val="000000"/>
                                        </a:solidFill>
                                        <a:latin typeface="Cambria Math" panose="02040503050406030204" pitchFamily="18" charset="0"/>
                                      </a:rPr>
                                      <m:t>𝑥</m:t>
                                    </m:r>
                                  </m:e>
                                  <m:sup>
                                    <m:r>
                                      <a:rPr lang="en-US" sz="2400" i="1">
                                        <a:solidFill>
                                          <a:srgbClr val="000000"/>
                                        </a:solidFill>
                                        <a:latin typeface="Cambria Math" panose="02040503050406030204" pitchFamily="18" charset="0"/>
                                      </a:rPr>
                                      <m:t>2</m:t>
                                    </m:r>
                                  </m:sup>
                                </m:sSup>
                                <m:r>
                                  <a:rPr lang="en-US" sz="2400" b="0" i="1" smtClean="0">
                                    <a:solidFill>
                                      <a:srgbClr val="000000"/>
                                    </a:solidFill>
                                    <a:latin typeface="Cambria Math" panose="02040503050406030204" pitchFamily="18" charset="0"/>
                                  </a:rPr>
                                  <m:t>+</m:t>
                                </m:r>
                                <m:r>
                                  <a:rPr lang="en-US" sz="2400" i="1">
                                    <a:solidFill>
                                      <a:srgbClr val="000000"/>
                                    </a:solidFill>
                                    <a:latin typeface="Cambria Math" panose="02040503050406030204" pitchFamily="18" charset="0"/>
                                  </a:rPr>
                                  <m:t>𝑖𝑘𝑥</m:t>
                                </m:r>
                              </m:sup>
                            </m:sSup>
                          </m:e>
                        </m:d>
                        <m:sSup>
                          <m:sSupPr>
                            <m:ctrlPr>
                              <a:rPr lang="en-US" sz="2400" i="1" smtClean="0">
                                <a:solidFill>
                                  <a:srgbClr val="000000"/>
                                </a:solidFill>
                                <a:latin typeface="Cambria Math" panose="02040503050406030204" pitchFamily="18" charset="0"/>
                              </a:rPr>
                            </m:ctrlPr>
                          </m:sSupPr>
                          <m:e>
                            <m:sSup>
                              <m:sSupPr>
                                <m:ctrlPr>
                                  <a:rPr lang="en-US" sz="2400" i="1">
                                    <a:solidFill>
                                      <a:srgbClr val="000000"/>
                                    </a:solidFill>
                                    <a:latin typeface="Cambria Math" panose="02040503050406030204" pitchFamily="18" charset="0"/>
                                  </a:rPr>
                                </m:ctrlPr>
                              </m:sSupPr>
                              <m:e>
                                <m:r>
                                  <a:rPr lang="en-US" sz="2400" i="1">
                                    <a:solidFill>
                                      <a:srgbClr val="000000"/>
                                    </a:solidFill>
                                    <a:latin typeface="Cambria Math" panose="02040503050406030204" pitchFamily="18" charset="0"/>
                                  </a:rPr>
                                  <m:t>𝑒</m:t>
                                </m:r>
                              </m:e>
                              <m:sup>
                                <m:f>
                                  <m:fPr>
                                    <m:type m:val="lin"/>
                                    <m:ctrlPr>
                                      <a:rPr lang="en-US" sz="2400" i="1">
                                        <a:solidFill>
                                          <a:srgbClr val="000000"/>
                                        </a:solidFill>
                                        <a:latin typeface="Cambria Math" panose="02040503050406030204" pitchFamily="18" charset="0"/>
                                      </a:rPr>
                                    </m:ctrlPr>
                                  </m:fPr>
                                  <m:num>
                                    <m:sSup>
                                      <m:sSupPr>
                                        <m:ctrlPr>
                                          <a:rPr lang="en-US" sz="2400" i="1">
                                            <a:solidFill>
                                              <a:srgbClr val="000000"/>
                                            </a:solidFill>
                                            <a:latin typeface="Cambria Math" panose="02040503050406030204" pitchFamily="18" charset="0"/>
                                          </a:rPr>
                                        </m:ctrlPr>
                                      </m:sSupPr>
                                      <m:e>
                                        <m:r>
                                          <a:rPr lang="en-US" sz="2400" i="1">
                                            <a:solidFill>
                                              <a:srgbClr val="000000"/>
                                            </a:solidFill>
                                            <a:latin typeface="Cambria Math" panose="02040503050406030204" pitchFamily="18" charset="0"/>
                                          </a:rPr>
                                          <m:t>𝑘</m:t>
                                        </m:r>
                                      </m:e>
                                      <m:sup>
                                        <m:r>
                                          <a:rPr lang="en-US" sz="2400" i="1">
                                            <a:solidFill>
                                              <a:srgbClr val="000000"/>
                                            </a:solidFill>
                                            <a:latin typeface="Cambria Math" panose="02040503050406030204" pitchFamily="18" charset="0"/>
                                          </a:rPr>
                                          <m:t>2</m:t>
                                        </m:r>
                                      </m:sup>
                                    </m:sSup>
                                  </m:num>
                                  <m:den>
                                    <m:r>
                                      <a:rPr lang="en-US" sz="2400" i="1">
                                        <a:solidFill>
                                          <a:srgbClr val="000000"/>
                                        </a:solidFill>
                                        <a:latin typeface="Cambria Math" panose="02040503050406030204" pitchFamily="18" charset="0"/>
                                      </a:rPr>
                                      <m:t>4</m:t>
                                    </m:r>
                                    <m:r>
                                      <a:rPr lang="en-US" sz="2400" i="1">
                                        <a:solidFill>
                                          <a:srgbClr val="000000"/>
                                        </a:solidFill>
                                        <a:latin typeface="Cambria Math" panose="02040503050406030204" pitchFamily="18" charset="0"/>
                                      </a:rPr>
                                      <m:t>𝑎</m:t>
                                    </m:r>
                                  </m:den>
                                </m:f>
                              </m:sup>
                            </m:sSup>
                            <m:r>
                              <a:rPr lang="en-US" sz="2400" i="1">
                                <a:solidFill>
                                  <a:srgbClr val="000000"/>
                                </a:solidFill>
                                <a:latin typeface="Cambria Math" panose="02040503050406030204" pitchFamily="18" charset="0"/>
                              </a:rPr>
                              <m:t>𝑒</m:t>
                            </m:r>
                          </m:e>
                          <m:sup>
                            <m:r>
                              <a:rPr lang="en-US" sz="2400" i="1">
                                <a:solidFill>
                                  <a:srgbClr val="000000"/>
                                </a:solidFill>
                                <a:latin typeface="Cambria Math" panose="02040503050406030204" pitchFamily="18" charset="0"/>
                              </a:rPr>
                              <m:t>−</m:t>
                            </m:r>
                            <m:f>
                              <m:fPr>
                                <m:type m:val="lin"/>
                                <m:ctrlPr>
                                  <a:rPr lang="en-US" sz="2400" i="1">
                                    <a:solidFill>
                                      <a:srgbClr val="000000"/>
                                    </a:solidFill>
                                    <a:latin typeface="Cambria Math" panose="02040503050406030204" pitchFamily="18" charset="0"/>
                                  </a:rPr>
                                </m:ctrlPr>
                              </m:fPr>
                              <m:num>
                                <m:sSup>
                                  <m:sSupPr>
                                    <m:ctrlPr>
                                      <a:rPr lang="en-US" sz="2400" i="1">
                                        <a:solidFill>
                                          <a:srgbClr val="000000"/>
                                        </a:solidFill>
                                        <a:latin typeface="Cambria Math" panose="02040503050406030204" pitchFamily="18" charset="0"/>
                                      </a:rPr>
                                    </m:ctrlPr>
                                  </m:sSupPr>
                                  <m:e>
                                    <m:r>
                                      <a:rPr lang="en-US" sz="2400" i="1">
                                        <a:solidFill>
                                          <a:srgbClr val="000000"/>
                                        </a:solidFill>
                                        <a:latin typeface="Cambria Math" panose="02040503050406030204" pitchFamily="18" charset="0"/>
                                      </a:rPr>
                                      <m:t>𝑘</m:t>
                                    </m:r>
                                  </m:e>
                                  <m:sup>
                                    <m:r>
                                      <a:rPr lang="en-US" sz="2400" i="1">
                                        <a:solidFill>
                                          <a:srgbClr val="000000"/>
                                        </a:solidFill>
                                        <a:latin typeface="Cambria Math" panose="02040503050406030204" pitchFamily="18" charset="0"/>
                                      </a:rPr>
                                      <m:t>2</m:t>
                                    </m:r>
                                  </m:sup>
                                </m:sSup>
                              </m:num>
                              <m:den>
                                <m:r>
                                  <a:rPr lang="en-US" sz="2400" i="1">
                                    <a:solidFill>
                                      <a:srgbClr val="000000"/>
                                    </a:solidFill>
                                    <a:latin typeface="Cambria Math" panose="02040503050406030204" pitchFamily="18" charset="0"/>
                                  </a:rPr>
                                  <m:t>4</m:t>
                                </m:r>
                                <m:r>
                                  <a:rPr lang="en-US" sz="2400" i="1">
                                    <a:solidFill>
                                      <a:srgbClr val="000000"/>
                                    </a:solidFill>
                                    <a:latin typeface="Cambria Math" panose="02040503050406030204" pitchFamily="18" charset="0"/>
                                  </a:rPr>
                                  <m:t>𝑎</m:t>
                                </m:r>
                              </m:den>
                            </m:f>
                          </m:sup>
                        </m:sSup>
                      </m:e>
                    </m:nary>
                    <m:r>
                      <a:rPr lang="en-US" sz="2400" i="1">
                        <a:solidFill>
                          <a:srgbClr val="000000"/>
                        </a:solidFill>
                        <a:latin typeface="Cambria Math" panose="02040503050406030204" pitchFamily="18" charset="0"/>
                      </a:rPr>
                      <m:t>𝑑𝑥</m:t>
                    </m:r>
                  </m:oMath>
                </a14:m>
                <a:endParaRPr lang="en-US" sz="2400" dirty="0">
                  <a:latin typeface="Times New Roman" panose="02020603050405020304" pitchFamily="18" charset="0"/>
                  <a:cs typeface="Times New Roman" panose="02020603050405020304" pitchFamily="18" charset="0"/>
                </a:endParaRPr>
              </a:p>
              <a:p>
                <a:pPr marL="0" indent="0" algn="ctr">
                  <a:buNone/>
                </a:pPr>
                <a:r>
                  <a:rPr lang="en-US" sz="2400" dirty="0">
                    <a:latin typeface="Times New Roman" panose="02020603050405020304" pitchFamily="18" charset="0"/>
                    <a:cs typeface="Times New Roman" panose="02020603050405020304" pitchFamily="18" charset="0"/>
                  </a:rPr>
                  <a:t>                                                                =</a:t>
                </a:r>
                <a:r>
                  <a:rPr lang="en-US" sz="2400" dirty="0">
                    <a:solidFill>
                      <a:srgbClr val="000000"/>
                    </a:solidFill>
                  </a:rPr>
                  <a:t> </a:t>
                </a:r>
                <a14:m>
                  <m:oMath xmlns:m="http://schemas.openxmlformats.org/officeDocument/2006/math">
                    <m:nary>
                      <m:naryPr>
                        <m:limLoc m:val="undOvr"/>
                        <m:ctrlPr>
                          <a:rPr lang="en-US" sz="2400" i="1">
                            <a:solidFill>
                              <a:srgbClr val="000000"/>
                            </a:solidFill>
                            <a:latin typeface="Cambria Math" panose="02040503050406030204" pitchFamily="18" charset="0"/>
                          </a:rPr>
                        </m:ctrlPr>
                      </m:naryPr>
                      <m:sub>
                        <m:r>
                          <a:rPr lang="en-US" sz="2400" i="1">
                            <a:solidFill>
                              <a:srgbClr val="000000"/>
                            </a:solidFill>
                            <a:latin typeface="Cambria Math" panose="02040503050406030204" pitchFamily="18" charset="0"/>
                          </a:rPr>
                          <m:t>−∞</m:t>
                        </m:r>
                      </m:sub>
                      <m:sup>
                        <m:r>
                          <a:rPr lang="en-US" sz="2400" i="1">
                            <a:solidFill>
                              <a:srgbClr val="000000"/>
                            </a:solidFill>
                            <a:latin typeface="Cambria Math" panose="02040503050406030204" pitchFamily="18" charset="0"/>
                          </a:rPr>
                          <m:t>∞</m:t>
                        </m:r>
                      </m:sup>
                      <m:e>
                        <m:d>
                          <m:dPr>
                            <m:ctrlPr>
                              <a:rPr lang="en-US" sz="2400" i="1">
                                <a:solidFill>
                                  <a:srgbClr val="000000"/>
                                </a:solidFill>
                                <a:latin typeface="Cambria Math" panose="02040503050406030204" pitchFamily="18" charset="0"/>
                              </a:rPr>
                            </m:ctrlPr>
                          </m:dPr>
                          <m:e>
                            <m:r>
                              <a:rPr lang="en-US" sz="2400" i="1">
                                <a:solidFill>
                                  <a:srgbClr val="000000"/>
                                </a:solidFill>
                                <a:latin typeface="Cambria Math" panose="02040503050406030204" pitchFamily="18" charset="0"/>
                              </a:rPr>
                              <m:t>𝐶</m:t>
                            </m:r>
                            <m:sSup>
                              <m:sSupPr>
                                <m:ctrlPr>
                                  <a:rPr lang="en-US" sz="2400" i="1" smtClean="0">
                                    <a:solidFill>
                                      <a:srgbClr val="000000"/>
                                    </a:solidFill>
                                    <a:latin typeface="Cambria Math" panose="02040503050406030204" pitchFamily="18" charset="0"/>
                                  </a:rPr>
                                </m:ctrlPr>
                              </m:sSupPr>
                              <m:e>
                                <m:r>
                                  <a:rPr lang="en-US" sz="2400" i="1">
                                    <a:solidFill>
                                      <a:srgbClr val="000000"/>
                                    </a:solidFill>
                                    <a:latin typeface="Cambria Math" panose="02040503050406030204" pitchFamily="18" charset="0"/>
                                  </a:rPr>
                                  <m:t>𝑒</m:t>
                                </m:r>
                              </m:e>
                              <m:sup>
                                <m:r>
                                  <a:rPr lang="en-US" sz="2400" i="1">
                                    <a:solidFill>
                                      <a:srgbClr val="000000"/>
                                    </a:solidFill>
                                    <a:latin typeface="Cambria Math" panose="02040503050406030204" pitchFamily="18" charset="0"/>
                                  </a:rPr>
                                  <m:t>−</m:t>
                                </m:r>
                                <m:r>
                                  <a:rPr lang="en-US" sz="2400" b="0" i="1" smtClean="0">
                                    <a:solidFill>
                                      <a:srgbClr val="000000"/>
                                    </a:solidFill>
                                    <a:latin typeface="Cambria Math" panose="02040503050406030204" pitchFamily="18" charset="0"/>
                                  </a:rPr>
                                  <m:t> </m:t>
                                </m:r>
                                <m:sSup>
                                  <m:sSupPr>
                                    <m:ctrlPr>
                                      <a:rPr lang="en-US" sz="2400" b="0" i="1" smtClean="0">
                                        <a:solidFill>
                                          <a:srgbClr val="000000"/>
                                        </a:solidFill>
                                        <a:latin typeface="Cambria Math" panose="02040503050406030204" pitchFamily="18" charset="0"/>
                                      </a:rPr>
                                    </m:ctrlPr>
                                  </m:sSupPr>
                                  <m:e>
                                    <m:d>
                                      <m:dPr>
                                        <m:ctrlPr>
                                          <a:rPr lang="en-US" sz="2400" i="1">
                                            <a:solidFill>
                                              <a:srgbClr val="000000"/>
                                            </a:solidFill>
                                            <a:latin typeface="Cambria Math" panose="02040503050406030204" pitchFamily="18" charset="0"/>
                                          </a:rPr>
                                        </m:ctrlPr>
                                      </m:dPr>
                                      <m:e>
                                        <m:r>
                                          <a:rPr lang="en-US" sz="2400" i="1">
                                            <a:solidFill>
                                              <a:srgbClr val="000000"/>
                                            </a:solidFill>
                                            <a:latin typeface="Cambria Math" panose="02040503050406030204" pitchFamily="18" charset="0"/>
                                          </a:rPr>
                                          <m:t>𝑥</m:t>
                                        </m:r>
                                        <m:rad>
                                          <m:radPr>
                                            <m:degHide m:val="on"/>
                                            <m:ctrlPr>
                                              <a:rPr lang="en-US" sz="2400" i="1">
                                                <a:solidFill>
                                                  <a:srgbClr val="000000"/>
                                                </a:solidFill>
                                                <a:latin typeface="Cambria Math" panose="02040503050406030204" pitchFamily="18" charset="0"/>
                                              </a:rPr>
                                            </m:ctrlPr>
                                          </m:radPr>
                                          <m:deg/>
                                          <m:e>
                                            <m:r>
                                              <a:rPr lang="en-US" sz="2400" i="1">
                                                <a:solidFill>
                                                  <a:srgbClr val="000000"/>
                                                </a:solidFill>
                                                <a:latin typeface="Cambria Math" panose="02040503050406030204" pitchFamily="18" charset="0"/>
                                              </a:rPr>
                                              <m:t>𝑎</m:t>
                                            </m:r>
                                          </m:e>
                                        </m:rad>
                                        <m:r>
                                          <a:rPr lang="en-US" sz="2400" i="1">
                                            <a:solidFill>
                                              <a:srgbClr val="000000"/>
                                            </a:solidFill>
                                            <a:latin typeface="Cambria Math" panose="02040503050406030204" pitchFamily="18" charset="0"/>
                                          </a:rPr>
                                          <m:t>−</m:t>
                                        </m:r>
                                        <m:r>
                                          <a:rPr lang="en-US" sz="2400" i="1">
                                            <a:solidFill>
                                              <a:srgbClr val="000000"/>
                                            </a:solidFill>
                                            <a:latin typeface="Cambria Math" panose="02040503050406030204" pitchFamily="18" charset="0"/>
                                          </a:rPr>
                                          <m:t>𝑖</m:t>
                                        </m:r>
                                        <m:f>
                                          <m:fPr>
                                            <m:type m:val="lin"/>
                                            <m:ctrlPr>
                                              <a:rPr lang="en-US" sz="2400" i="1">
                                                <a:solidFill>
                                                  <a:srgbClr val="000000"/>
                                                </a:solidFill>
                                                <a:latin typeface="Cambria Math" panose="02040503050406030204" pitchFamily="18" charset="0"/>
                                              </a:rPr>
                                            </m:ctrlPr>
                                          </m:fPr>
                                          <m:num>
                                            <m:r>
                                              <a:rPr lang="en-US" sz="2400" i="1">
                                                <a:solidFill>
                                                  <a:srgbClr val="000000"/>
                                                </a:solidFill>
                                                <a:latin typeface="Cambria Math" panose="02040503050406030204" pitchFamily="18" charset="0"/>
                                              </a:rPr>
                                              <m:t>𝑘</m:t>
                                            </m:r>
                                          </m:num>
                                          <m:den>
                                            <m:r>
                                              <a:rPr lang="en-US" sz="2400" i="1">
                                                <a:solidFill>
                                                  <a:srgbClr val="000000"/>
                                                </a:solidFill>
                                                <a:latin typeface="Cambria Math" panose="02040503050406030204" pitchFamily="18" charset="0"/>
                                              </a:rPr>
                                              <m:t>2</m:t>
                                            </m:r>
                                            <m:rad>
                                              <m:radPr>
                                                <m:degHide m:val="on"/>
                                                <m:ctrlPr>
                                                  <a:rPr lang="en-US" sz="2400" i="1">
                                                    <a:solidFill>
                                                      <a:srgbClr val="000000"/>
                                                    </a:solidFill>
                                                    <a:latin typeface="Cambria Math" panose="02040503050406030204" pitchFamily="18" charset="0"/>
                                                  </a:rPr>
                                                </m:ctrlPr>
                                              </m:radPr>
                                              <m:deg/>
                                              <m:e>
                                                <m:r>
                                                  <a:rPr lang="en-US" sz="2400" i="1">
                                                    <a:solidFill>
                                                      <a:srgbClr val="000000"/>
                                                    </a:solidFill>
                                                    <a:latin typeface="Cambria Math" panose="02040503050406030204" pitchFamily="18" charset="0"/>
                                                  </a:rPr>
                                                  <m:t>𝑎</m:t>
                                                </m:r>
                                              </m:e>
                                            </m:rad>
                                          </m:den>
                                        </m:f>
                                      </m:e>
                                    </m:d>
                                  </m:e>
                                  <m:sup>
                                    <m:r>
                                      <a:rPr lang="en-US" sz="2400" b="0" i="1" smtClean="0">
                                        <a:solidFill>
                                          <a:srgbClr val="000000"/>
                                        </a:solidFill>
                                        <a:latin typeface="Cambria Math" panose="02040503050406030204" pitchFamily="18" charset="0"/>
                                      </a:rPr>
                                      <m:t>2</m:t>
                                    </m:r>
                                  </m:sup>
                                </m:sSup>
                                <m:r>
                                  <a:rPr lang="en-US" sz="2400" b="0" i="1" smtClean="0">
                                    <a:solidFill>
                                      <a:srgbClr val="000000"/>
                                    </a:solidFill>
                                    <a:latin typeface="Cambria Math" panose="02040503050406030204" pitchFamily="18" charset="0"/>
                                  </a:rPr>
                                  <m:t>−</m:t>
                                </m:r>
                                <m:f>
                                  <m:fPr>
                                    <m:type m:val="lin"/>
                                    <m:ctrlPr>
                                      <a:rPr lang="en-US" sz="2400" b="0" i="1" smtClean="0">
                                        <a:solidFill>
                                          <a:srgbClr val="000000"/>
                                        </a:solidFill>
                                        <a:latin typeface="Cambria Math" panose="02040503050406030204" pitchFamily="18" charset="0"/>
                                      </a:rPr>
                                    </m:ctrlPr>
                                  </m:fPr>
                                  <m:num>
                                    <m:sSup>
                                      <m:sSupPr>
                                        <m:ctrlPr>
                                          <a:rPr lang="en-US" sz="2400" b="0" i="1" smtClean="0">
                                            <a:solidFill>
                                              <a:srgbClr val="000000"/>
                                            </a:solidFill>
                                            <a:latin typeface="Cambria Math" panose="02040503050406030204" pitchFamily="18" charset="0"/>
                                          </a:rPr>
                                        </m:ctrlPr>
                                      </m:sSupPr>
                                      <m:e>
                                        <m:r>
                                          <a:rPr lang="en-US" sz="2400" b="0" i="1" smtClean="0">
                                            <a:solidFill>
                                              <a:srgbClr val="000000"/>
                                            </a:solidFill>
                                            <a:latin typeface="Cambria Math" panose="02040503050406030204" pitchFamily="18" charset="0"/>
                                          </a:rPr>
                                          <m:t>𝑘</m:t>
                                        </m:r>
                                      </m:e>
                                      <m:sup>
                                        <m:r>
                                          <a:rPr lang="en-US" sz="2400" b="0" i="1" smtClean="0">
                                            <a:solidFill>
                                              <a:srgbClr val="000000"/>
                                            </a:solidFill>
                                            <a:latin typeface="Cambria Math" panose="02040503050406030204" pitchFamily="18" charset="0"/>
                                          </a:rPr>
                                          <m:t>2</m:t>
                                        </m:r>
                                      </m:sup>
                                    </m:sSup>
                                  </m:num>
                                  <m:den>
                                    <m:r>
                                      <a:rPr lang="en-US" sz="2400" b="0" i="1" smtClean="0">
                                        <a:solidFill>
                                          <a:srgbClr val="000000"/>
                                        </a:solidFill>
                                        <a:latin typeface="Cambria Math" panose="02040503050406030204" pitchFamily="18" charset="0"/>
                                      </a:rPr>
                                      <m:t>4</m:t>
                                    </m:r>
                                    <m:r>
                                      <a:rPr lang="en-US" sz="2400" b="0" i="1" smtClean="0">
                                        <a:solidFill>
                                          <a:srgbClr val="000000"/>
                                        </a:solidFill>
                                        <a:latin typeface="Cambria Math" panose="02040503050406030204" pitchFamily="18" charset="0"/>
                                      </a:rPr>
                                      <m:t>𝑎</m:t>
                                    </m:r>
                                  </m:den>
                                </m:f>
                              </m:sup>
                            </m:sSup>
                          </m:e>
                        </m:d>
                      </m:e>
                    </m:nary>
                    <m:r>
                      <a:rPr lang="en-US" sz="2400" i="1">
                        <a:solidFill>
                          <a:srgbClr val="000000"/>
                        </a:solidFill>
                        <a:latin typeface="Cambria Math" panose="02040503050406030204" pitchFamily="18" charset="0"/>
                      </a:rPr>
                      <m:t>𝑑𝑥</m:t>
                    </m:r>
                  </m:oMath>
                </a14:m>
                <a:endParaRPr lang="en-US" sz="2400" dirty="0">
                  <a:solidFill>
                    <a:srgbClr val="000000"/>
                  </a:solidFill>
                </a:endParaRPr>
              </a:p>
              <a:p>
                <a:pPr marL="0" indent="0">
                  <a:buNone/>
                </a:pPr>
                <a:r>
                  <a:rPr lang="en-US" sz="2400" dirty="0">
                    <a:solidFill>
                      <a:srgbClr val="000000"/>
                    </a:solidFill>
                    <a:latin typeface="Times New Roman" panose="02020603050405020304" pitchFamily="18" charset="0"/>
                    <a:cs typeface="Times New Roman" panose="02020603050405020304" pitchFamily="18" charset="0"/>
                  </a:rPr>
                  <a:t>Letting </a:t>
                </a:r>
                <a14:m>
                  <m:oMath xmlns:m="http://schemas.openxmlformats.org/officeDocument/2006/math">
                    <m:r>
                      <a:rPr lang="en-US" sz="2400" i="1">
                        <a:solidFill>
                          <a:srgbClr val="000000"/>
                        </a:solidFill>
                        <a:latin typeface="Cambria Math" panose="02040503050406030204" pitchFamily="18" charset="0"/>
                      </a:rPr>
                      <m:t>𝑥</m:t>
                    </m:r>
                    <m:rad>
                      <m:radPr>
                        <m:degHide m:val="on"/>
                        <m:ctrlPr>
                          <a:rPr lang="en-US" sz="2400" i="1">
                            <a:solidFill>
                              <a:srgbClr val="000000"/>
                            </a:solidFill>
                            <a:latin typeface="Cambria Math" panose="02040503050406030204" pitchFamily="18" charset="0"/>
                          </a:rPr>
                        </m:ctrlPr>
                      </m:radPr>
                      <m:deg/>
                      <m:e>
                        <m:r>
                          <a:rPr lang="en-US" sz="2400" i="1">
                            <a:solidFill>
                              <a:srgbClr val="000000"/>
                            </a:solidFill>
                            <a:latin typeface="Cambria Math" panose="02040503050406030204" pitchFamily="18" charset="0"/>
                          </a:rPr>
                          <m:t>𝑎</m:t>
                        </m:r>
                      </m:e>
                    </m:rad>
                    <m:r>
                      <a:rPr lang="en-US" sz="2400" i="1">
                        <a:solidFill>
                          <a:srgbClr val="000000"/>
                        </a:solidFill>
                        <a:latin typeface="Cambria Math" panose="02040503050406030204" pitchFamily="18" charset="0"/>
                      </a:rPr>
                      <m:t>−</m:t>
                    </m:r>
                    <m:r>
                      <a:rPr lang="en-US" sz="2400" i="1">
                        <a:solidFill>
                          <a:srgbClr val="000000"/>
                        </a:solidFill>
                        <a:latin typeface="Cambria Math" panose="02040503050406030204" pitchFamily="18" charset="0"/>
                      </a:rPr>
                      <m:t>𝑖</m:t>
                    </m:r>
                    <m:f>
                      <m:fPr>
                        <m:type m:val="lin"/>
                        <m:ctrlPr>
                          <a:rPr lang="en-US" sz="2400" i="1">
                            <a:solidFill>
                              <a:srgbClr val="000000"/>
                            </a:solidFill>
                            <a:latin typeface="Cambria Math" panose="02040503050406030204" pitchFamily="18" charset="0"/>
                          </a:rPr>
                        </m:ctrlPr>
                      </m:fPr>
                      <m:num>
                        <m:r>
                          <a:rPr lang="en-US" sz="2400" i="1">
                            <a:solidFill>
                              <a:srgbClr val="000000"/>
                            </a:solidFill>
                            <a:latin typeface="Cambria Math" panose="02040503050406030204" pitchFamily="18" charset="0"/>
                          </a:rPr>
                          <m:t>𝑘</m:t>
                        </m:r>
                      </m:num>
                      <m:den>
                        <m:r>
                          <a:rPr lang="en-US" sz="2400" i="1">
                            <a:solidFill>
                              <a:srgbClr val="000000"/>
                            </a:solidFill>
                            <a:latin typeface="Cambria Math" panose="02040503050406030204" pitchFamily="18" charset="0"/>
                          </a:rPr>
                          <m:t>2</m:t>
                        </m:r>
                        <m:rad>
                          <m:radPr>
                            <m:degHide m:val="on"/>
                            <m:ctrlPr>
                              <a:rPr lang="en-US" sz="2400" i="1">
                                <a:solidFill>
                                  <a:srgbClr val="000000"/>
                                </a:solidFill>
                                <a:latin typeface="Cambria Math" panose="02040503050406030204" pitchFamily="18" charset="0"/>
                              </a:rPr>
                            </m:ctrlPr>
                          </m:radPr>
                          <m:deg/>
                          <m:e>
                            <m:r>
                              <a:rPr lang="en-US" sz="2400" i="1">
                                <a:solidFill>
                                  <a:srgbClr val="000000"/>
                                </a:solidFill>
                                <a:latin typeface="Cambria Math" panose="02040503050406030204" pitchFamily="18" charset="0"/>
                              </a:rPr>
                              <m:t>𝑎</m:t>
                            </m:r>
                          </m:e>
                        </m:rad>
                      </m:den>
                    </m:f>
                  </m:oMath>
                </a14:m>
                <a:r>
                  <a:rPr lang="en-US" sz="2400" dirty="0">
                    <a:solidFill>
                      <a:srgbClr val="000000"/>
                    </a:solidFill>
                    <a:latin typeface="Times New Roman" panose="02020603050405020304" pitchFamily="18" charset="0"/>
                    <a:cs typeface="Times New Roman" panose="02020603050405020304" pitchFamily="18" charset="0"/>
                  </a:rPr>
                  <a:t> = </a:t>
                </a:r>
                <a:r>
                  <a:rPr lang="en-US" sz="2400" dirty="0">
                    <a:solidFill>
                      <a:srgbClr val="000000"/>
                    </a:solidFill>
                    <a:latin typeface="Times New Roman" panose="02020603050405020304" pitchFamily="18" charset="0"/>
                    <a:cs typeface="Times New Roman" panose="02020603050405020304" pitchFamily="18" charset="0"/>
                    <a:sym typeface="Symbol" panose="05050102010706020507" pitchFamily="18" charset="2"/>
                  </a:rPr>
                  <a:t>  yields </a:t>
                </a:r>
                <a14:m>
                  <m:oMath xmlns:m="http://schemas.openxmlformats.org/officeDocument/2006/math">
                    <m:r>
                      <a:rPr lang="en-US" sz="2400" b="0" i="0" smtClean="0">
                        <a:solidFill>
                          <a:srgbClr val="000000"/>
                        </a:solidFill>
                        <a:latin typeface="Cambria Math" panose="02040503050406030204" pitchFamily="18" charset="0"/>
                      </a:rPr>
                      <m:t>      </m:t>
                    </m:r>
                    <m:r>
                      <a:rPr lang="en-US" sz="2400" i="1">
                        <a:solidFill>
                          <a:srgbClr val="000000"/>
                        </a:solidFill>
                        <a:latin typeface="Cambria Math" panose="02040503050406030204" pitchFamily="18" charset="0"/>
                      </a:rPr>
                      <m:t>𝐹</m:t>
                    </m:r>
                    <m:d>
                      <m:dPr>
                        <m:ctrlPr>
                          <a:rPr lang="en-US" sz="2400" i="1">
                            <a:solidFill>
                              <a:srgbClr val="000000"/>
                            </a:solidFill>
                            <a:latin typeface="Cambria Math" panose="02040503050406030204" pitchFamily="18" charset="0"/>
                          </a:rPr>
                        </m:ctrlPr>
                      </m:dPr>
                      <m:e>
                        <m:r>
                          <a:rPr lang="en-US" sz="2400" i="1">
                            <a:solidFill>
                              <a:srgbClr val="000000"/>
                            </a:solidFill>
                            <a:latin typeface="Cambria Math" panose="02040503050406030204" pitchFamily="18" charset="0"/>
                          </a:rPr>
                          <m:t>𝑘</m:t>
                        </m:r>
                      </m:e>
                    </m:d>
                    <m:r>
                      <a:rPr lang="en-US" sz="2400" i="1">
                        <a:solidFill>
                          <a:srgbClr val="000000"/>
                        </a:solidFill>
                        <a:latin typeface="Cambria Math" panose="02040503050406030204" pitchFamily="18" charset="0"/>
                      </a:rPr>
                      <m:t>=</m:t>
                    </m:r>
                    <m:f>
                      <m:fPr>
                        <m:ctrlPr>
                          <a:rPr lang="en-US" sz="2400" i="1" smtClean="0">
                            <a:solidFill>
                              <a:srgbClr val="000000"/>
                            </a:solidFill>
                            <a:latin typeface="Cambria Math" panose="02040503050406030204" pitchFamily="18" charset="0"/>
                          </a:rPr>
                        </m:ctrlPr>
                      </m:fPr>
                      <m:num>
                        <m:r>
                          <a:rPr lang="en-US" sz="2400" b="0" i="1" smtClean="0">
                            <a:solidFill>
                              <a:srgbClr val="000000"/>
                            </a:solidFill>
                            <a:latin typeface="Cambria Math" panose="02040503050406030204" pitchFamily="18" charset="0"/>
                          </a:rPr>
                          <m:t>𝐶</m:t>
                        </m:r>
                      </m:num>
                      <m:den>
                        <m:rad>
                          <m:radPr>
                            <m:degHide m:val="on"/>
                            <m:ctrlPr>
                              <a:rPr lang="en-US" sz="2400" i="1" smtClean="0">
                                <a:solidFill>
                                  <a:srgbClr val="000000"/>
                                </a:solidFill>
                                <a:latin typeface="Cambria Math" panose="02040503050406030204" pitchFamily="18" charset="0"/>
                              </a:rPr>
                            </m:ctrlPr>
                          </m:radPr>
                          <m:deg/>
                          <m:e>
                            <m:r>
                              <a:rPr lang="en-US" sz="2400" b="0" i="1" smtClean="0">
                                <a:solidFill>
                                  <a:srgbClr val="000000"/>
                                </a:solidFill>
                                <a:latin typeface="Cambria Math" panose="02040503050406030204" pitchFamily="18" charset="0"/>
                              </a:rPr>
                              <m:t>𝑎</m:t>
                            </m:r>
                          </m:e>
                        </m:rad>
                      </m:den>
                    </m:f>
                    <m:sSup>
                      <m:sSupPr>
                        <m:ctrlPr>
                          <a:rPr lang="en-US" sz="2400" i="1" smtClean="0">
                            <a:solidFill>
                              <a:srgbClr val="000000"/>
                            </a:solidFill>
                            <a:latin typeface="Cambria Math" panose="02040503050406030204" pitchFamily="18" charset="0"/>
                          </a:rPr>
                        </m:ctrlPr>
                      </m:sSupPr>
                      <m:e>
                        <m:r>
                          <a:rPr lang="en-US" sz="2400" b="0" i="1" smtClean="0">
                            <a:solidFill>
                              <a:srgbClr val="000000"/>
                            </a:solidFill>
                            <a:latin typeface="Cambria Math" panose="02040503050406030204" pitchFamily="18" charset="0"/>
                          </a:rPr>
                          <m:t>𝑒</m:t>
                        </m:r>
                      </m:e>
                      <m:sup>
                        <m:r>
                          <a:rPr lang="en-US" sz="2400" i="1">
                            <a:solidFill>
                              <a:srgbClr val="000000"/>
                            </a:solidFill>
                            <a:latin typeface="Cambria Math" panose="02040503050406030204" pitchFamily="18" charset="0"/>
                          </a:rPr>
                          <m:t>−</m:t>
                        </m:r>
                        <m:f>
                          <m:fPr>
                            <m:type m:val="lin"/>
                            <m:ctrlPr>
                              <a:rPr lang="en-US" sz="2400" i="1">
                                <a:solidFill>
                                  <a:srgbClr val="000000"/>
                                </a:solidFill>
                                <a:latin typeface="Cambria Math" panose="02040503050406030204" pitchFamily="18" charset="0"/>
                              </a:rPr>
                            </m:ctrlPr>
                          </m:fPr>
                          <m:num>
                            <m:sSup>
                              <m:sSupPr>
                                <m:ctrlPr>
                                  <a:rPr lang="en-US" sz="2400" i="1">
                                    <a:solidFill>
                                      <a:srgbClr val="000000"/>
                                    </a:solidFill>
                                    <a:latin typeface="Cambria Math" panose="02040503050406030204" pitchFamily="18" charset="0"/>
                                  </a:rPr>
                                </m:ctrlPr>
                              </m:sSupPr>
                              <m:e>
                                <m:r>
                                  <a:rPr lang="en-US" sz="2400" i="1">
                                    <a:solidFill>
                                      <a:srgbClr val="000000"/>
                                    </a:solidFill>
                                    <a:latin typeface="Cambria Math" panose="02040503050406030204" pitchFamily="18" charset="0"/>
                                  </a:rPr>
                                  <m:t>𝑘</m:t>
                                </m:r>
                              </m:e>
                              <m:sup>
                                <m:r>
                                  <a:rPr lang="en-US" sz="2400" i="1">
                                    <a:solidFill>
                                      <a:srgbClr val="000000"/>
                                    </a:solidFill>
                                    <a:latin typeface="Cambria Math" panose="02040503050406030204" pitchFamily="18" charset="0"/>
                                  </a:rPr>
                                  <m:t>2</m:t>
                                </m:r>
                              </m:sup>
                            </m:sSup>
                          </m:num>
                          <m:den>
                            <m:r>
                              <a:rPr lang="en-US" sz="2400" i="1">
                                <a:solidFill>
                                  <a:srgbClr val="000000"/>
                                </a:solidFill>
                                <a:latin typeface="Cambria Math" panose="02040503050406030204" pitchFamily="18" charset="0"/>
                              </a:rPr>
                              <m:t>4</m:t>
                            </m:r>
                            <m:r>
                              <a:rPr lang="en-US" sz="2400" i="1">
                                <a:solidFill>
                                  <a:srgbClr val="000000"/>
                                </a:solidFill>
                                <a:latin typeface="Cambria Math" panose="02040503050406030204" pitchFamily="18" charset="0"/>
                              </a:rPr>
                              <m:t>𝑎</m:t>
                            </m:r>
                          </m:den>
                        </m:f>
                      </m:sup>
                    </m:sSup>
                    <m:nary>
                      <m:naryPr>
                        <m:limLoc m:val="undOvr"/>
                        <m:ctrlPr>
                          <a:rPr lang="en-US" sz="2400" i="1" smtClean="0">
                            <a:solidFill>
                              <a:srgbClr val="000000"/>
                            </a:solidFill>
                            <a:latin typeface="Cambria Math" panose="02040503050406030204" pitchFamily="18" charset="0"/>
                          </a:rPr>
                        </m:ctrlPr>
                      </m:naryPr>
                      <m:sub>
                        <m:r>
                          <a:rPr lang="en-US" sz="2400" i="1">
                            <a:solidFill>
                              <a:srgbClr val="000000"/>
                            </a:solidFill>
                            <a:latin typeface="Cambria Math" panose="02040503050406030204" pitchFamily="18" charset="0"/>
                          </a:rPr>
                          <m:t>−∞</m:t>
                        </m:r>
                      </m:sub>
                      <m:sup>
                        <m:r>
                          <a:rPr lang="en-US" sz="2400" i="1">
                            <a:solidFill>
                              <a:srgbClr val="000000"/>
                            </a:solidFill>
                            <a:latin typeface="Cambria Math" panose="02040503050406030204" pitchFamily="18" charset="0"/>
                          </a:rPr>
                          <m:t>∞</m:t>
                        </m:r>
                      </m:sup>
                      <m:e>
                        <m:sSup>
                          <m:sSupPr>
                            <m:ctrlPr>
                              <a:rPr lang="en-US" sz="2400" i="1">
                                <a:solidFill>
                                  <a:srgbClr val="000000"/>
                                </a:solidFill>
                                <a:latin typeface="Cambria Math" panose="02040503050406030204" pitchFamily="18" charset="0"/>
                              </a:rPr>
                            </m:ctrlPr>
                          </m:sSupPr>
                          <m:e>
                            <m:r>
                              <a:rPr lang="en-US" sz="2400" i="1">
                                <a:solidFill>
                                  <a:srgbClr val="000000"/>
                                </a:solidFill>
                                <a:latin typeface="Cambria Math" panose="02040503050406030204" pitchFamily="18" charset="0"/>
                              </a:rPr>
                              <m:t>𝑒</m:t>
                            </m:r>
                          </m:e>
                          <m:sup>
                            <m:r>
                              <a:rPr lang="en-US" sz="2400" b="0" i="1" smtClean="0">
                                <a:solidFill>
                                  <a:srgbClr val="000000"/>
                                </a:solidFill>
                                <a:latin typeface="Cambria Math" panose="02040503050406030204" pitchFamily="18" charset="0"/>
                              </a:rPr>
                              <m:t>−</m:t>
                            </m:r>
                            <m:sSup>
                              <m:sSupPr>
                                <m:ctrlPr>
                                  <a:rPr lang="en-US" sz="2400" b="0" i="1" smtClean="0">
                                    <a:solidFill>
                                      <a:srgbClr val="000000"/>
                                    </a:solidFill>
                                    <a:latin typeface="Cambria Math" panose="02040503050406030204" pitchFamily="18" charset="0"/>
                                  </a:rPr>
                                </m:ctrlPr>
                              </m:sSupPr>
                              <m:e>
                                <m:r>
                                  <a:rPr lang="en-US" sz="2400" b="0" i="1" smtClean="0">
                                    <a:solidFill>
                                      <a:srgbClr val="000000"/>
                                    </a:solidFill>
                                    <a:latin typeface="Cambria Math" panose="02040503050406030204" pitchFamily="18" charset="0"/>
                                    <a:ea typeface="Cambria Math" panose="02040503050406030204" pitchFamily="18" charset="0"/>
                                  </a:rPr>
                                  <m:t>𝛽</m:t>
                                </m:r>
                              </m:e>
                              <m:sup>
                                <m:r>
                                  <a:rPr lang="en-US" sz="2400" b="0" i="1" smtClean="0">
                                    <a:solidFill>
                                      <a:srgbClr val="000000"/>
                                    </a:solidFill>
                                    <a:latin typeface="Cambria Math" panose="02040503050406030204" pitchFamily="18" charset="0"/>
                                  </a:rPr>
                                  <m:t>2</m:t>
                                </m:r>
                              </m:sup>
                            </m:sSup>
                          </m:sup>
                        </m:sSup>
                      </m:e>
                    </m:nary>
                    <m:r>
                      <a:rPr lang="en-US" sz="2400" i="1">
                        <a:solidFill>
                          <a:srgbClr val="000000"/>
                        </a:solidFill>
                        <a:latin typeface="Cambria Math" panose="02040503050406030204" pitchFamily="18" charset="0"/>
                      </a:rPr>
                      <m:t>𝑑</m:t>
                    </m:r>
                    <m:r>
                      <a:rPr lang="en-US" sz="2400" i="1" smtClean="0">
                        <a:solidFill>
                          <a:srgbClr val="000000"/>
                        </a:solidFill>
                        <a:latin typeface="Cambria Math" panose="02040503050406030204" pitchFamily="18" charset="0"/>
                        <a:sym typeface="Symbol" panose="05050102010706020507" pitchFamily="18" charset="2"/>
                      </a:rPr>
                      <m:t></m:t>
                    </m:r>
                  </m:oMath>
                </a14:m>
                <a:endParaRPr lang="en-US" sz="2400" dirty="0">
                  <a:solidFill>
                    <a:srgbClr val="000000"/>
                  </a:solidFill>
                  <a:latin typeface="Times New Roman" panose="02020603050405020304" pitchFamily="18" charset="0"/>
                  <a:sym typeface="Symbol" panose="05050102010706020507" pitchFamily="18" charset="2"/>
                </a:endParaRPr>
              </a:p>
              <a:p>
                <a:pPr marL="0" indent="0">
                  <a:buNone/>
                </a:pPr>
                <a:r>
                  <a:rPr lang="en-US" sz="2400" dirty="0">
                    <a:solidFill>
                      <a:srgbClr val="000000"/>
                    </a:solidFill>
                    <a:latin typeface="Times New Roman" panose="02020603050405020304" pitchFamily="18" charset="0"/>
                    <a:cs typeface="Times New Roman" panose="02020603050405020304" pitchFamily="18" charset="0"/>
                  </a:rPr>
                  <a:t>                                                                         = </a:t>
                </a:r>
                <a14:m>
                  <m:oMath xmlns:m="http://schemas.openxmlformats.org/officeDocument/2006/math">
                    <m:sSup>
                      <m:sSupPr>
                        <m:ctrlPr>
                          <a:rPr lang="en-US" sz="2400" i="1">
                            <a:solidFill>
                              <a:srgbClr val="000000"/>
                            </a:solidFill>
                            <a:latin typeface="Cambria Math" panose="02040503050406030204" pitchFamily="18" charset="0"/>
                          </a:rPr>
                        </m:ctrlPr>
                      </m:sSupPr>
                      <m:e>
                        <m:r>
                          <a:rPr lang="en-US" sz="2400" i="1">
                            <a:solidFill>
                              <a:srgbClr val="000000"/>
                            </a:solidFill>
                            <a:latin typeface="Cambria Math" panose="02040503050406030204" pitchFamily="18" charset="0"/>
                          </a:rPr>
                          <m:t>𝑒</m:t>
                        </m:r>
                      </m:e>
                      <m:sup>
                        <m:r>
                          <a:rPr lang="en-US" sz="2400" i="1">
                            <a:solidFill>
                              <a:srgbClr val="000000"/>
                            </a:solidFill>
                            <a:latin typeface="Cambria Math" panose="02040503050406030204" pitchFamily="18" charset="0"/>
                          </a:rPr>
                          <m:t>−</m:t>
                        </m:r>
                        <m:f>
                          <m:fPr>
                            <m:type m:val="lin"/>
                            <m:ctrlPr>
                              <a:rPr lang="en-US" sz="2400" i="1">
                                <a:solidFill>
                                  <a:srgbClr val="000000"/>
                                </a:solidFill>
                                <a:latin typeface="Cambria Math" panose="02040503050406030204" pitchFamily="18" charset="0"/>
                              </a:rPr>
                            </m:ctrlPr>
                          </m:fPr>
                          <m:num>
                            <m:sSup>
                              <m:sSupPr>
                                <m:ctrlPr>
                                  <a:rPr lang="en-US" sz="2400" i="1">
                                    <a:solidFill>
                                      <a:srgbClr val="000000"/>
                                    </a:solidFill>
                                    <a:latin typeface="Cambria Math" panose="02040503050406030204" pitchFamily="18" charset="0"/>
                                  </a:rPr>
                                </m:ctrlPr>
                              </m:sSupPr>
                              <m:e>
                                <m:r>
                                  <a:rPr lang="en-US" sz="2400" i="1">
                                    <a:solidFill>
                                      <a:srgbClr val="000000"/>
                                    </a:solidFill>
                                    <a:latin typeface="Cambria Math" panose="02040503050406030204" pitchFamily="18" charset="0"/>
                                  </a:rPr>
                                  <m:t>𝑘</m:t>
                                </m:r>
                              </m:e>
                              <m:sup>
                                <m:r>
                                  <a:rPr lang="en-US" sz="2400" i="1">
                                    <a:solidFill>
                                      <a:srgbClr val="000000"/>
                                    </a:solidFill>
                                    <a:latin typeface="Cambria Math" panose="02040503050406030204" pitchFamily="18" charset="0"/>
                                  </a:rPr>
                                  <m:t>2</m:t>
                                </m:r>
                              </m:sup>
                            </m:sSup>
                          </m:num>
                          <m:den>
                            <m:r>
                              <a:rPr lang="en-US" sz="2400" i="1">
                                <a:solidFill>
                                  <a:srgbClr val="000000"/>
                                </a:solidFill>
                                <a:latin typeface="Cambria Math" panose="02040503050406030204" pitchFamily="18" charset="0"/>
                              </a:rPr>
                              <m:t>4</m:t>
                            </m:r>
                            <m:r>
                              <a:rPr lang="en-US" sz="2400" i="1">
                                <a:solidFill>
                                  <a:srgbClr val="000000"/>
                                </a:solidFill>
                                <a:latin typeface="Cambria Math" panose="02040503050406030204" pitchFamily="18" charset="0"/>
                              </a:rPr>
                              <m:t>𝑎</m:t>
                            </m:r>
                          </m:den>
                        </m:f>
                      </m:sup>
                    </m:sSup>
                  </m:oMath>
                </a14:m>
                <a:r>
                  <a:rPr lang="en-US" sz="2400" dirty="0">
                    <a:solidFill>
                      <a:srgbClr val="000000"/>
                    </a:solidFill>
                    <a:latin typeface="Times New Roman" panose="02020603050405020304" pitchFamily="18" charset="0"/>
                    <a:cs typeface="Times New Roman" panose="02020603050405020304" pitchFamily="18" charset="0"/>
                  </a:rPr>
                  <a:t>   ; </a:t>
                </a:r>
                <a14:m>
                  <m:oMath xmlns:m="http://schemas.openxmlformats.org/officeDocument/2006/math">
                    <m:r>
                      <a:rPr lang="en-US" sz="2400" i="1">
                        <a:solidFill>
                          <a:srgbClr val="000000"/>
                        </a:solidFill>
                        <a:latin typeface="Cambria Math" panose="02040503050406030204" pitchFamily="18" charset="0"/>
                        <a:ea typeface="Cambria Math" panose="02040503050406030204" pitchFamily="18" charset="0"/>
                      </a:rPr>
                      <m:t>∵</m:t>
                    </m:r>
                    <m:nary>
                      <m:naryPr>
                        <m:limLoc m:val="undOvr"/>
                        <m:ctrlPr>
                          <a:rPr lang="en-US" sz="2400" i="1">
                            <a:solidFill>
                              <a:srgbClr val="000000"/>
                            </a:solidFill>
                            <a:latin typeface="Cambria Math" panose="02040503050406030204" pitchFamily="18" charset="0"/>
                          </a:rPr>
                        </m:ctrlPr>
                      </m:naryPr>
                      <m:sub>
                        <m:r>
                          <a:rPr lang="en-US" sz="2400" i="1">
                            <a:solidFill>
                              <a:srgbClr val="000000"/>
                            </a:solidFill>
                            <a:latin typeface="Cambria Math" panose="02040503050406030204" pitchFamily="18" charset="0"/>
                          </a:rPr>
                          <m:t>−∞</m:t>
                        </m:r>
                      </m:sub>
                      <m:sup>
                        <m:r>
                          <a:rPr lang="en-US" sz="2400" i="1">
                            <a:solidFill>
                              <a:srgbClr val="000000"/>
                            </a:solidFill>
                            <a:latin typeface="Cambria Math" panose="02040503050406030204" pitchFamily="18" charset="0"/>
                          </a:rPr>
                          <m:t>∞</m:t>
                        </m:r>
                      </m:sup>
                      <m:e>
                        <m:sSup>
                          <m:sSupPr>
                            <m:ctrlPr>
                              <a:rPr lang="en-US" sz="2400" i="1">
                                <a:solidFill>
                                  <a:srgbClr val="000000"/>
                                </a:solidFill>
                                <a:latin typeface="Cambria Math" panose="02040503050406030204" pitchFamily="18" charset="0"/>
                              </a:rPr>
                            </m:ctrlPr>
                          </m:sSupPr>
                          <m:e>
                            <m:r>
                              <a:rPr lang="en-US" sz="2400" i="1">
                                <a:solidFill>
                                  <a:srgbClr val="000000"/>
                                </a:solidFill>
                                <a:latin typeface="Cambria Math" panose="02040503050406030204" pitchFamily="18" charset="0"/>
                              </a:rPr>
                              <m:t>𝑒</m:t>
                            </m:r>
                          </m:e>
                          <m:sup>
                            <m:r>
                              <a:rPr lang="en-US" sz="2400" i="1">
                                <a:solidFill>
                                  <a:srgbClr val="000000"/>
                                </a:solidFill>
                                <a:latin typeface="Cambria Math" panose="02040503050406030204" pitchFamily="18" charset="0"/>
                              </a:rPr>
                              <m:t>−</m:t>
                            </m:r>
                            <m:sSup>
                              <m:sSupPr>
                                <m:ctrlPr>
                                  <a:rPr lang="en-US" sz="2400" i="1">
                                    <a:solidFill>
                                      <a:srgbClr val="000000"/>
                                    </a:solidFill>
                                    <a:latin typeface="Cambria Math" panose="02040503050406030204" pitchFamily="18" charset="0"/>
                                  </a:rPr>
                                </m:ctrlPr>
                              </m:sSupPr>
                              <m:e>
                                <m:r>
                                  <a:rPr lang="en-US" sz="2400" i="1">
                                    <a:solidFill>
                                      <a:srgbClr val="000000"/>
                                    </a:solidFill>
                                    <a:latin typeface="Cambria Math" panose="02040503050406030204" pitchFamily="18" charset="0"/>
                                  </a:rPr>
                                  <m:t>𝑥</m:t>
                                </m:r>
                              </m:e>
                              <m:sup>
                                <m:r>
                                  <a:rPr lang="en-US" sz="2400" i="1">
                                    <a:solidFill>
                                      <a:srgbClr val="000000"/>
                                    </a:solidFill>
                                    <a:latin typeface="Cambria Math" panose="02040503050406030204" pitchFamily="18" charset="0"/>
                                  </a:rPr>
                                  <m:t>2</m:t>
                                </m:r>
                              </m:sup>
                            </m:sSup>
                          </m:sup>
                        </m:sSup>
                        <m:r>
                          <a:rPr lang="en-US" sz="2400" i="1">
                            <a:solidFill>
                              <a:srgbClr val="000000"/>
                            </a:solidFill>
                            <a:latin typeface="Cambria Math" panose="02040503050406030204" pitchFamily="18" charset="0"/>
                          </a:rPr>
                          <m:t>𝑑𝑥</m:t>
                        </m:r>
                        <m:r>
                          <a:rPr lang="en-US" sz="2400" i="1">
                            <a:solidFill>
                              <a:srgbClr val="000000"/>
                            </a:solidFill>
                            <a:latin typeface="Cambria Math" panose="02040503050406030204" pitchFamily="18" charset="0"/>
                          </a:rPr>
                          <m:t>=</m:t>
                        </m:r>
                        <m:rad>
                          <m:radPr>
                            <m:degHide m:val="on"/>
                            <m:ctrlPr>
                              <a:rPr lang="en-US" sz="2400" i="1">
                                <a:solidFill>
                                  <a:srgbClr val="000000"/>
                                </a:solidFill>
                                <a:latin typeface="Cambria Math" panose="02040503050406030204" pitchFamily="18" charset="0"/>
                              </a:rPr>
                            </m:ctrlPr>
                          </m:radPr>
                          <m:deg/>
                          <m:e>
                            <m:r>
                              <a:rPr lang="en-US" sz="2400" i="1">
                                <a:solidFill>
                                  <a:srgbClr val="000000"/>
                                </a:solidFill>
                                <a:latin typeface="Cambria Math" panose="02040503050406030204" pitchFamily="18" charset="0"/>
                              </a:rPr>
                              <m:t>𝜋</m:t>
                            </m:r>
                          </m:e>
                        </m:rad>
                      </m:e>
                    </m:nary>
                  </m:oMath>
                </a14:m>
                <a:endParaRPr lang="en-US" sz="2400" dirty="0">
                  <a:solidFill>
                    <a:srgbClr val="000000"/>
                  </a:solidFill>
                  <a:latin typeface="Times New Roman" panose="02020603050405020304" pitchFamily="18" charset="0"/>
                  <a:cs typeface="Times New Roman" panose="02020603050405020304"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668740" y="1845734"/>
                <a:ext cx="10486940" cy="4023360"/>
              </a:xfrm>
              <a:blipFill>
                <a:blip r:embed="rId3"/>
                <a:stretch>
                  <a:fillRect l="-1802" t="-2121"/>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63B05E86-07BE-43B8-8130-896D23496EBB}" type="slidenum">
              <a:rPr lang="en-US" smtClean="0"/>
              <a:t>8</a:t>
            </a:fld>
            <a:endParaRPr lang="en-US"/>
          </a:p>
        </p:txBody>
      </p:sp>
    </p:spTree>
    <p:extLst>
      <p:ext uri="{BB962C8B-B14F-4D97-AF65-F5344CB8AC3E}">
        <p14:creationId xmlns:p14="http://schemas.microsoft.com/office/powerpoint/2010/main" val="29888490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imes New Roman" panose="02020603050405020304" pitchFamily="18" charset="0"/>
                <a:cs typeface="Times New Roman" panose="02020603050405020304" pitchFamily="18" charset="0"/>
              </a:rPr>
              <a:t>Solution (cont.)</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668740" y="1845734"/>
                <a:ext cx="10486940" cy="4023360"/>
              </a:xfrm>
            </p:spPr>
            <p:txBody>
              <a:bodyPr>
                <a:normAutofit/>
              </a:bodyPr>
              <a:lstStyle/>
              <a:p>
                <a:pPr>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Therefore,   </a:t>
                </a:r>
                <a:r>
                  <a:rPr lang="en-US" sz="2400" i="1" dirty="0">
                    <a:latin typeface="Times New Roman" panose="02020603050405020304" pitchFamily="18" charset="0"/>
                    <a:cs typeface="Times New Roman" panose="02020603050405020304" pitchFamily="18" charset="0"/>
                  </a:rPr>
                  <a:t>F</a:t>
                </a:r>
                <a:r>
                  <a:rPr lang="en-US" sz="2400" dirty="0">
                    <a:latin typeface="Times New Roman" panose="02020603050405020304" pitchFamily="18" charset="0"/>
                    <a:cs typeface="Times New Roman" panose="02020603050405020304" pitchFamily="18" charset="0"/>
                  </a:rPr>
                  <a:t>(</a:t>
                </a:r>
                <a:r>
                  <a:rPr lang="en-US" sz="2400" i="1" dirty="0">
                    <a:latin typeface="Times New Roman" panose="02020603050405020304" pitchFamily="18" charset="0"/>
                    <a:cs typeface="Times New Roman" panose="02020603050405020304" pitchFamily="18" charset="0"/>
                  </a:rPr>
                  <a:t>k</a:t>
                </a:r>
                <a:r>
                  <a:rPr lang="en-US" sz="2400" dirty="0">
                    <a:latin typeface="Times New Roman" panose="02020603050405020304" pitchFamily="18" charset="0"/>
                    <a:cs typeface="Times New Roman" panose="02020603050405020304" pitchFamily="18" charset="0"/>
                  </a:rPr>
                  <a:t>) = </a:t>
                </a:r>
                <a:r>
                  <a:rPr lang="en-US" sz="2400" i="1" dirty="0">
                    <a:latin typeface="Times New Roman" panose="02020603050405020304" pitchFamily="18" charset="0"/>
                    <a:cs typeface="Times New Roman" panose="02020603050405020304" pitchFamily="18" charset="0"/>
                  </a:rPr>
                  <a:t>F</a:t>
                </a:r>
                <a:r>
                  <a:rPr lang="en-US" sz="2400" dirty="0">
                    <a:latin typeface="Times New Roman" panose="02020603050405020304" pitchFamily="18" charset="0"/>
                    <a:cs typeface="Times New Roman" panose="02020603050405020304" pitchFamily="18" charset="0"/>
                  </a:rPr>
                  <a:t>{</a:t>
                </a:r>
                <a:r>
                  <a:rPr lang="en-US" sz="2400" i="1" dirty="0">
                    <a:latin typeface="Times New Roman" panose="02020603050405020304" pitchFamily="18" charset="0"/>
                    <a:cs typeface="Times New Roman" panose="02020603050405020304" pitchFamily="18" charset="0"/>
                  </a:rPr>
                  <a:t>f</a:t>
                </a:r>
                <a:r>
                  <a:rPr lang="en-US" sz="2400" dirty="0">
                    <a:latin typeface="Times New Roman" panose="02020603050405020304" pitchFamily="18" charset="0"/>
                    <a:cs typeface="Times New Roman" panose="02020603050405020304" pitchFamily="18" charset="0"/>
                  </a:rPr>
                  <a:t>(</a:t>
                </a:r>
                <a:r>
                  <a:rPr lang="en-US" sz="2400" i="1" dirty="0">
                    <a:latin typeface="Times New Roman" panose="02020603050405020304" pitchFamily="18" charset="0"/>
                    <a:cs typeface="Times New Roman" panose="02020603050405020304" pitchFamily="18" charset="0"/>
                  </a:rPr>
                  <a:t>x</a:t>
                </a:r>
                <a:r>
                  <a:rPr lang="en-US" sz="2400" dirty="0">
                    <a:latin typeface="Times New Roman" panose="02020603050405020304" pitchFamily="18" charset="0"/>
                    <a:cs typeface="Times New Roman" panose="02020603050405020304" pitchFamily="18" charset="0"/>
                  </a:rPr>
                  <a:t>)} = </a:t>
                </a:r>
                <a14:m>
                  <m:oMath xmlns:m="http://schemas.openxmlformats.org/officeDocument/2006/math">
                    <m:sSup>
                      <m:sSupPr>
                        <m:ctrlPr>
                          <a:rPr lang="en-US" sz="2400" i="1">
                            <a:solidFill>
                              <a:srgbClr val="000000"/>
                            </a:solidFill>
                            <a:latin typeface="Cambria Math" panose="02040503050406030204" pitchFamily="18" charset="0"/>
                          </a:rPr>
                        </m:ctrlPr>
                      </m:sSupPr>
                      <m:e>
                        <m:r>
                          <a:rPr lang="en-US" sz="2400" i="1">
                            <a:solidFill>
                              <a:srgbClr val="000000"/>
                            </a:solidFill>
                            <a:latin typeface="Cambria Math" panose="02040503050406030204" pitchFamily="18" charset="0"/>
                          </a:rPr>
                          <m:t>𝑒</m:t>
                        </m:r>
                      </m:e>
                      <m:sup>
                        <m:r>
                          <a:rPr lang="en-US" sz="2400" i="1">
                            <a:solidFill>
                              <a:srgbClr val="000000"/>
                            </a:solidFill>
                            <a:latin typeface="Cambria Math" panose="02040503050406030204" pitchFamily="18" charset="0"/>
                          </a:rPr>
                          <m:t>−</m:t>
                        </m:r>
                        <m:f>
                          <m:fPr>
                            <m:type m:val="lin"/>
                            <m:ctrlPr>
                              <a:rPr lang="en-US" sz="2400" i="1">
                                <a:solidFill>
                                  <a:srgbClr val="000000"/>
                                </a:solidFill>
                                <a:latin typeface="Cambria Math" panose="02040503050406030204" pitchFamily="18" charset="0"/>
                              </a:rPr>
                            </m:ctrlPr>
                          </m:fPr>
                          <m:num>
                            <m:sSup>
                              <m:sSupPr>
                                <m:ctrlPr>
                                  <a:rPr lang="en-US" sz="2400" i="1">
                                    <a:solidFill>
                                      <a:srgbClr val="000000"/>
                                    </a:solidFill>
                                    <a:latin typeface="Cambria Math" panose="02040503050406030204" pitchFamily="18" charset="0"/>
                                  </a:rPr>
                                </m:ctrlPr>
                              </m:sSupPr>
                              <m:e>
                                <m:r>
                                  <a:rPr lang="en-US" sz="2400" i="1">
                                    <a:solidFill>
                                      <a:srgbClr val="000000"/>
                                    </a:solidFill>
                                    <a:latin typeface="Cambria Math" panose="02040503050406030204" pitchFamily="18" charset="0"/>
                                  </a:rPr>
                                  <m:t>𝑘</m:t>
                                </m:r>
                              </m:e>
                              <m:sup>
                                <m:r>
                                  <a:rPr lang="en-US" sz="2400" i="1">
                                    <a:solidFill>
                                      <a:srgbClr val="000000"/>
                                    </a:solidFill>
                                    <a:latin typeface="Cambria Math" panose="02040503050406030204" pitchFamily="18" charset="0"/>
                                  </a:rPr>
                                  <m:t>2</m:t>
                                </m:r>
                              </m:sup>
                            </m:sSup>
                          </m:num>
                          <m:den>
                            <m:r>
                              <a:rPr lang="en-US" sz="2400" i="1">
                                <a:solidFill>
                                  <a:srgbClr val="000000"/>
                                </a:solidFill>
                                <a:latin typeface="Cambria Math" panose="02040503050406030204" pitchFamily="18" charset="0"/>
                              </a:rPr>
                              <m:t>4</m:t>
                            </m:r>
                            <m:r>
                              <a:rPr lang="en-US" sz="2400" i="1">
                                <a:solidFill>
                                  <a:srgbClr val="000000"/>
                                </a:solidFill>
                                <a:latin typeface="Cambria Math" panose="02040503050406030204" pitchFamily="18" charset="0"/>
                              </a:rPr>
                              <m:t>𝑎</m:t>
                            </m:r>
                          </m:den>
                        </m:f>
                      </m:sup>
                    </m:sSup>
                  </m:oMath>
                </a14:m>
                <a:r>
                  <a:rPr lang="en-US" sz="2400" dirty="0">
                    <a:latin typeface="Times New Roman" panose="02020603050405020304" pitchFamily="18" charset="0"/>
                    <a:cs typeface="Times New Roman" panose="02020603050405020304" pitchFamily="18" charset="0"/>
                  </a:rPr>
                  <a:t>; still in the form of Gaussian function with </a:t>
                </a:r>
                <a:r>
                  <a:rPr lang="en-US" sz="2400" i="1" dirty="0">
                    <a:latin typeface="Times New Roman" panose="02020603050405020304" pitchFamily="18" charset="0"/>
                    <a:cs typeface="Times New Roman" panose="02020603050405020304" pitchFamily="18" charset="0"/>
                  </a:rPr>
                  <a:t>k</a:t>
                </a:r>
                <a:r>
                  <a:rPr lang="en-US" sz="2400" dirty="0">
                    <a:latin typeface="Times New Roman" panose="02020603050405020304" pitchFamily="18" charset="0"/>
                    <a:cs typeface="Times New Roman" panose="02020603050405020304" pitchFamily="18" charset="0"/>
                  </a:rPr>
                  <a:t> as the variable.</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668740" y="1845734"/>
                <a:ext cx="10486940" cy="4023360"/>
              </a:xfrm>
              <a:blipFill>
                <a:blip r:embed="rId3"/>
                <a:stretch>
                  <a:fillRect l="-1686" t="-909"/>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63B05E86-07BE-43B8-8130-896D23496EBB}" type="slidenum">
              <a:rPr lang="en-US" smtClean="0"/>
              <a:t>9</a:t>
            </a:fld>
            <a:endParaRPr lang="en-US"/>
          </a:p>
        </p:txBody>
      </p:sp>
      <p:pic>
        <p:nvPicPr>
          <p:cNvPr id="6" name="Picture 5"/>
          <p:cNvPicPr>
            <a:picLocks noChangeAspect="1"/>
          </p:cNvPicPr>
          <p:nvPr/>
        </p:nvPicPr>
        <p:blipFill>
          <a:blip r:embed="rId4"/>
          <a:stretch>
            <a:fillRect/>
          </a:stretch>
        </p:blipFill>
        <p:spPr>
          <a:xfrm>
            <a:off x="2047875" y="2618701"/>
            <a:ext cx="6663189" cy="2571082"/>
          </a:xfrm>
          <a:prstGeom prst="rect">
            <a:avLst/>
          </a:prstGeom>
          <a:ln w="28575">
            <a:solidFill>
              <a:srgbClr val="FF0000"/>
            </a:solidFill>
          </a:ln>
        </p:spPr>
      </p:pic>
      <p:sp>
        <p:nvSpPr>
          <p:cNvPr id="8" name="TextBox 7"/>
          <p:cNvSpPr txBox="1"/>
          <p:nvPr/>
        </p:nvSpPr>
        <p:spPr>
          <a:xfrm>
            <a:off x="1097280" y="5379703"/>
            <a:ext cx="10115203" cy="707886"/>
          </a:xfrm>
          <a:prstGeom prst="rect">
            <a:avLst/>
          </a:prstGeom>
          <a:noFill/>
          <a:ln>
            <a:solidFill>
              <a:srgbClr val="FF0000"/>
            </a:solidFill>
            <a:prstDash val="dash"/>
          </a:ln>
        </p:spPr>
        <p:txBody>
          <a:bodyPr wrap="square" rtlCol="0">
            <a:spAutoFit/>
          </a:bodyPr>
          <a:lstStyle/>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This is evident that as </a:t>
            </a:r>
            <a:r>
              <a:rPr lang="en-US" sz="2000" i="1" dirty="0">
                <a:latin typeface="Times New Roman" panose="02020603050405020304" pitchFamily="18" charset="0"/>
                <a:cs typeface="Times New Roman" panose="02020603050405020304" pitchFamily="18" charset="0"/>
              </a:rPr>
              <a:t>a</a:t>
            </a:r>
            <a:r>
              <a:rPr lang="en-US" sz="2000" dirty="0">
                <a:latin typeface="Times New Roman" panose="02020603050405020304" pitchFamily="18" charset="0"/>
                <a:cs typeface="Times New Roman" panose="02020603050405020304" pitchFamily="18" charset="0"/>
              </a:rPr>
              <a:t> increases,</a:t>
            </a:r>
            <a:r>
              <a:rPr lang="en-US" sz="2000" i="1" dirty="0">
                <a:latin typeface="Times New Roman" panose="02020603050405020304" pitchFamily="18" charset="0"/>
                <a:cs typeface="Times New Roman" panose="02020603050405020304" pitchFamily="18" charset="0"/>
              </a:rPr>
              <a:t> f</a:t>
            </a:r>
            <a:r>
              <a:rPr lang="en-US" sz="2000" dirty="0">
                <a:latin typeface="Times New Roman" panose="02020603050405020304" pitchFamily="18" charset="0"/>
                <a:cs typeface="Times New Roman" panose="02020603050405020304" pitchFamily="18" charset="0"/>
              </a:rPr>
              <a:t>(</a:t>
            </a:r>
            <a:r>
              <a:rPr lang="en-US" sz="2000" i="1" dirty="0">
                <a:latin typeface="Times New Roman" panose="02020603050405020304" pitchFamily="18" charset="0"/>
                <a:cs typeface="Times New Roman" panose="02020603050405020304" pitchFamily="18" charset="0"/>
              </a:rPr>
              <a:t>x</a:t>
            </a:r>
            <a:r>
              <a:rPr lang="en-US" sz="2000" dirty="0">
                <a:latin typeface="Times New Roman" panose="02020603050405020304" pitchFamily="18" charset="0"/>
                <a:cs typeface="Times New Roman" panose="02020603050405020304" pitchFamily="18" charset="0"/>
              </a:rPr>
              <a:t>) becomes narrower while, in contrast, </a:t>
            </a:r>
            <a:r>
              <a:rPr lang="en-US" sz="2000" i="1" dirty="0">
                <a:latin typeface="Times New Roman" panose="02020603050405020304" pitchFamily="18" charset="0"/>
                <a:cs typeface="Times New Roman" panose="02020603050405020304" pitchFamily="18" charset="0"/>
              </a:rPr>
              <a:t>F</a:t>
            </a:r>
            <a:r>
              <a:rPr lang="en-US" sz="2000" dirty="0">
                <a:latin typeface="Times New Roman" panose="02020603050405020304" pitchFamily="18" charset="0"/>
                <a:cs typeface="Times New Roman" panose="02020603050405020304" pitchFamily="18" charset="0"/>
              </a:rPr>
              <a:t>(</a:t>
            </a:r>
            <a:r>
              <a:rPr lang="en-US" sz="2000" i="1" dirty="0">
                <a:latin typeface="Times New Roman" panose="02020603050405020304" pitchFamily="18" charset="0"/>
                <a:cs typeface="Times New Roman" panose="02020603050405020304" pitchFamily="18" charset="0"/>
              </a:rPr>
              <a:t>k</a:t>
            </a:r>
            <a:r>
              <a:rPr lang="en-US" sz="2000" dirty="0">
                <a:latin typeface="Times New Roman" panose="02020603050405020304" pitchFamily="18" charset="0"/>
                <a:cs typeface="Times New Roman" panose="02020603050405020304" pitchFamily="18" charset="0"/>
              </a:rPr>
              <a:t>) broadens.</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In other words, the shorter the pulse length, the broader the spatial frequency bandwidth.</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A5AE106F-5A37-45E4-AB74-6B352BE5BC3F}"/>
                  </a:ext>
                </a:extLst>
              </p:cNvPr>
              <p:cNvSpPr txBox="1"/>
              <p:nvPr/>
            </p:nvSpPr>
            <p:spPr>
              <a:xfrm>
                <a:off x="2047875" y="3021837"/>
                <a:ext cx="1657350" cy="40716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i="1">
                          <a:solidFill>
                            <a:srgbClr val="000000"/>
                          </a:solidFill>
                          <a:latin typeface="Cambria Math" panose="02040503050406030204" pitchFamily="18" charset="0"/>
                        </a:rPr>
                        <m:t>𝑓</m:t>
                      </m:r>
                      <m:d>
                        <m:dPr>
                          <m:ctrlPr>
                            <a:rPr lang="en-US" i="1">
                              <a:solidFill>
                                <a:srgbClr val="000000"/>
                              </a:solidFill>
                              <a:latin typeface="Cambria Math" panose="02040503050406030204" pitchFamily="18" charset="0"/>
                            </a:rPr>
                          </m:ctrlPr>
                        </m:dPr>
                        <m:e>
                          <m:r>
                            <a:rPr lang="en-US" i="1">
                              <a:solidFill>
                                <a:srgbClr val="000000"/>
                              </a:solidFill>
                              <a:latin typeface="Cambria Math" panose="02040503050406030204" pitchFamily="18" charset="0"/>
                            </a:rPr>
                            <m:t>𝑥</m:t>
                          </m:r>
                        </m:e>
                      </m:d>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𝐶</m:t>
                      </m:r>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𝑒</m:t>
                          </m:r>
                        </m:e>
                        <m:sup>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𝑎</m:t>
                          </m:r>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𝑥</m:t>
                              </m:r>
                            </m:e>
                            <m:sup>
                              <m:r>
                                <a:rPr lang="en-US" i="1">
                                  <a:solidFill>
                                    <a:srgbClr val="000000"/>
                                  </a:solidFill>
                                  <a:latin typeface="Cambria Math" panose="02040503050406030204" pitchFamily="18" charset="0"/>
                                </a:rPr>
                                <m:t>2</m:t>
                              </m:r>
                            </m:sup>
                          </m:sSup>
                        </m:sup>
                      </m:sSup>
                    </m:oMath>
                  </m:oMathPara>
                </a14:m>
                <a:endParaRPr lang="en-US" dirty="0"/>
              </a:p>
            </p:txBody>
          </p:sp>
        </mc:Choice>
        <mc:Fallback xmlns="">
          <p:sp>
            <p:nvSpPr>
              <p:cNvPr id="5" name="TextBox 4">
                <a:extLst>
                  <a:ext uri="{FF2B5EF4-FFF2-40B4-BE49-F238E27FC236}">
                    <a16:creationId xmlns:a16="http://schemas.microsoft.com/office/drawing/2014/main" id="{A5AE106F-5A37-45E4-AB74-6B352BE5BC3F}"/>
                  </a:ext>
                </a:extLst>
              </p:cNvPr>
              <p:cNvSpPr txBox="1">
                <a:spLocks noRot="1" noChangeAspect="1" noMove="1" noResize="1" noEditPoints="1" noAdjustHandles="1" noChangeArrowheads="1" noChangeShapeType="1" noTextEdit="1"/>
              </p:cNvSpPr>
              <p:nvPr/>
            </p:nvSpPr>
            <p:spPr>
              <a:xfrm>
                <a:off x="2047875" y="3021837"/>
                <a:ext cx="1657350" cy="407163"/>
              </a:xfrm>
              <a:prstGeom prst="rect">
                <a:avLst/>
              </a:prstGeom>
              <a:blipFill>
                <a:blip r:embed="rId5"/>
                <a:stretch>
                  <a:fillRect l="-368" b="-1194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15D24912-3BFF-4A51-BA03-BF77051A92AE}"/>
                  </a:ext>
                </a:extLst>
              </p:cNvPr>
              <p:cNvSpPr txBox="1"/>
              <p:nvPr/>
            </p:nvSpPr>
            <p:spPr>
              <a:xfrm>
                <a:off x="7153904" y="3021837"/>
                <a:ext cx="1585562" cy="407163"/>
              </a:xfrm>
              <a:prstGeom prst="rect">
                <a:avLst/>
              </a:prstGeom>
              <a:noFill/>
            </p:spPr>
            <p:txBody>
              <a:bodyPr wrap="none" rtlCol="0">
                <a:spAutoFit/>
              </a:bodyPr>
              <a:lstStyle/>
              <a:p>
                <a:r>
                  <a:rPr lang="en-US" i="1" dirty="0">
                    <a:latin typeface="Times New Roman" panose="02020603050405020304" pitchFamily="18" charset="0"/>
                    <a:cs typeface="Times New Roman" panose="02020603050405020304" pitchFamily="18" charset="0"/>
                  </a:rPr>
                  <a:t>F</a:t>
                </a:r>
                <a:r>
                  <a:rPr lang="en-US" dirty="0">
                    <a:latin typeface="Times New Roman" panose="02020603050405020304" pitchFamily="18" charset="0"/>
                    <a:cs typeface="Times New Roman" panose="02020603050405020304" pitchFamily="18" charset="0"/>
                  </a:rPr>
                  <a:t>(</a:t>
                </a:r>
                <a:r>
                  <a:rPr lang="en-US" i="1" dirty="0">
                    <a:latin typeface="Times New Roman" panose="02020603050405020304" pitchFamily="18" charset="0"/>
                    <a:cs typeface="Times New Roman" panose="02020603050405020304" pitchFamily="18" charset="0"/>
                  </a:rPr>
                  <a:t>k</a:t>
                </a:r>
                <a:r>
                  <a:rPr lang="en-US" dirty="0">
                    <a:latin typeface="Times New Roman" panose="02020603050405020304" pitchFamily="18" charset="0"/>
                    <a:cs typeface="Times New Roman" panose="02020603050405020304" pitchFamily="18" charset="0"/>
                  </a:rPr>
                  <a:t>) = </a:t>
                </a:r>
                <a14:m>
                  <m:oMath xmlns:m="http://schemas.openxmlformats.org/officeDocument/2006/math">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𝑒</m:t>
                        </m:r>
                      </m:e>
                      <m:sup>
                        <m:r>
                          <a:rPr lang="en-US" i="1">
                            <a:solidFill>
                              <a:srgbClr val="000000"/>
                            </a:solidFill>
                            <a:latin typeface="Cambria Math" panose="02040503050406030204" pitchFamily="18" charset="0"/>
                          </a:rPr>
                          <m:t>−</m:t>
                        </m:r>
                        <m:f>
                          <m:fPr>
                            <m:type m:val="lin"/>
                            <m:ctrlPr>
                              <a:rPr lang="en-US" i="1">
                                <a:solidFill>
                                  <a:srgbClr val="000000"/>
                                </a:solidFill>
                                <a:latin typeface="Cambria Math" panose="02040503050406030204" pitchFamily="18" charset="0"/>
                              </a:rPr>
                            </m:ctrlPr>
                          </m:fPr>
                          <m:num>
                            <m:sSup>
                              <m:sSupPr>
                                <m:ctrlPr>
                                  <a:rPr lang="en-US" i="1">
                                    <a:solidFill>
                                      <a:srgbClr val="000000"/>
                                    </a:solidFill>
                                    <a:latin typeface="Cambria Math" panose="02040503050406030204" pitchFamily="18" charset="0"/>
                                  </a:rPr>
                                </m:ctrlPr>
                              </m:sSupPr>
                              <m:e>
                                <m:r>
                                  <a:rPr lang="en-US" i="1">
                                    <a:solidFill>
                                      <a:srgbClr val="000000"/>
                                    </a:solidFill>
                                    <a:latin typeface="Cambria Math" panose="02040503050406030204" pitchFamily="18" charset="0"/>
                                  </a:rPr>
                                  <m:t>𝑘</m:t>
                                </m:r>
                              </m:e>
                              <m:sup>
                                <m:r>
                                  <a:rPr lang="en-US" i="1">
                                    <a:solidFill>
                                      <a:srgbClr val="000000"/>
                                    </a:solidFill>
                                    <a:latin typeface="Cambria Math" panose="02040503050406030204" pitchFamily="18" charset="0"/>
                                  </a:rPr>
                                  <m:t>2</m:t>
                                </m:r>
                              </m:sup>
                            </m:sSup>
                          </m:num>
                          <m:den>
                            <m:r>
                              <a:rPr lang="en-US" i="1">
                                <a:solidFill>
                                  <a:srgbClr val="000000"/>
                                </a:solidFill>
                                <a:latin typeface="Cambria Math" panose="02040503050406030204" pitchFamily="18" charset="0"/>
                              </a:rPr>
                              <m:t>4</m:t>
                            </m:r>
                            <m:r>
                              <a:rPr lang="en-US" i="1">
                                <a:solidFill>
                                  <a:srgbClr val="000000"/>
                                </a:solidFill>
                                <a:latin typeface="Cambria Math" panose="02040503050406030204" pitchFamily="18" charset="0"/>
                              </a:rPr>
                              <m:t>𝑎</m:t>
                            </m:r>
                          </m:den>
                        </m:f>
                      </m:sup>
                    </m:sSup>
                  </m:oMath>
                </a14:m>
                <a:endParaRPr lang="en-US" dirty="0"/>
              </a:p>
            </p:txBody>
          </p:sp>
        </mc:Choice>
        <mc:Fallback xmlns="">
          <p:sp>
            <p:nvSpPr>
              <p:cNvPr id="7" name="TextBox 6">
                <a:extLst>
                  <a:ext uri="{FF2B5EF4-FFF2-40B4-BE49-F238E27FC236}">
                    <a16:creationId xmlns:a16="http://schemas.microsoft.com/office/drawing/2014/main" id="{15D24912-3BFF-4A51-BA03-BF77051A92AE}"/>
                  </a:ext>
                </a:extLst>
              </p:cNvPr>
              <p:cNvSpPr txBox="1">
                <a:spLocks noRot="1" noChangeAspect="1" noMove="1" noResize="1" noEditPoints="1" noAdjustHandles="1" noChangeArrowheads="1" noChangeShapeType="1" noTextEdit="1"/>
              </p:cNvSpPr>
              <p:nvPr/>
            </p:nvSpPr>
            <p:spPr>
              <a:xfrm>
                <a:off x="7153904" y="3021837"/>
                <a:ext cx="1585562" cy="407163"/>
              </a:xfrm>
              <a:prstGeom prst="rect">
                <a:avLst/>
              </a:prstGeom>
              <a:blipFill>
                <a:blip r:embed="rId6"/>
                <a:stretch>
                  <a:fillRect l="-3462" t="-70149" r="-14615" b="-92537"/>
                </a:stretch>
              </a:blipFill>
            </p:spPr>
            <p:txBody>
              <a:bodyPr/>
              <a:lstStyle/>
              <a:p>
                <a:r>
                  <a:rPr lang="en-US">
                    <a:noFill/>
                  </a:rPr>
                  <a:t> </a:t>
                </a:r>
              </a:p>
            </p:txBody>
          </p:sp>
        </mc:Fallback>
      </mc:AlternateContent>
      <p:sp>
        <p:nvSpPr>
          <p:cNvPr id="9" name="TextBox 8">
            <a:extLst>
              <a:ext uri="{FF2B5EF4-FFF2-40B4-BE49-F238E27FC236}">
                <a16:creationId xmlns:a16="http://schemas.microsoft.com/office/drawing/2014/main" id="{0E494DC5-598C-4954-A6EB-1A48EAFAE8B8}"/>
              </a:ext>
            </a:extLst>
          </p:cNvPr>
          <p:cNvSpPr txBox="1"/>
          <p:nvPr/>
        </p:nvSpPr>
        <p:spPr>
          <a:xfrm>
            <a:off x="9200561" y="2618701"/>
            <a:ext cx="1762812" cy="830997"/>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What are </a:t>
            </a:r>
            <a:r>
              <a:rPr lang="en-US" sz="2400" dirty="0">
                <a:latin typeface="Times New Roman" panose="02020603050405020304" pitchFamily="18" charset="0"/>
                <a:cs typeface="Times New Roman" panose="02020603050405020304" pitchFamily="18" charset="0"/>
                <a:sym typeface="Symbol" panose="05050102010706020507" pitchFamily="18" charset="2"/>
              </a:rPr>
              <a:t></a:t>
            </a:r>
            <a:r>
              <a:rPr lang="en-US" sz="2400" baseline="-25000" dirty="0">
                <a:latin typeface="Times New Roman" panose="02020603050405020304" pitchFamily="18" charset="0"/>
                <a:cs typeface="Times New Roman" panose="02020603050405020304" pitchFamily="18" charset="0"/>
                <a:sym typeface="Symbol" panose="05050102010706020507" pitchFamily="18" charset="2"/>
              </a:rPr>
              <a:t>x</a:t>
            </a:r>
            <a:r>
              <a:rPr lang="en-US" sz="2400" dirty="0">
                <a:latin typeface="Times New Roman" panose="02020603050405020304" pitchFamily="18" charset="0"/>
                <a:cs typeface="Times New Roman" panose="02020603050405020304" pitchFamily="18" charset="0"/>
                <a:sym typeface="Symbol" panose="05050102010706020507" pitchFamily="18" charset="2"/>
              </a:rPr>
              <a:t> and </a:t>
            </a:r>
            <a:r>
              <a:rPr lang="en-US" sz="2400" baseline="-25000" dirty="0">
                <a:latin typeface="Times New Roman" panose="02020603050405020304" pitchFamily="18" charset="0"/>
                <a:cs typeface="Times New Roman" panose="02020603050405020304" pitchFamily="18" charset="0"/>
                <a:sym typeface="Symbol" panose="05050102010706020507" pitchFamily="18" charset="2"/>
              </a:rPr>
              <a:t>k</a:t>
            </a:r>
            <a:r>
              <a:rPr lang="en-US" sz="2400" dirty="0">
                <a:latin typeface="Times New Roman" panose="02020603050405020304" pitchFamily="18" charset="0"/>
                <a:cs typeface="Times New Roman" panose="02020603050405020304" pitchFamily="18" charset="0"/>
                <a:sym typeface="Symbol" panose="05050102010706020507" pitchFamily="18" charset="2"/>
              </a:rPr>
              <a:t>?</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34934834"/>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1882</TotalTime>
  <Words>4421</Words>
  <Application>Microsoft Office PowerPoint</Application>
  <PresentationFormat>Widescreen</PresentationFormat>
  <Paragraphs>468</Paragraphs>
  <Slides>56</Slides>
  <Notes>15</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56</vt:i4>
      </vt:variant>
    </vt:vector>
  </HeadingPairs>
  <TitlesOfParts>
    <vt:vector size="66" baseType="lpstr">
      <vt:lpstr>Arial</vt:lpstr>
      <vt:lpstr>Calibri</vt:lpstr>
      <vt:lpstr>Calibri Light</vt:lpstr>
      <vt:lpstr>Cambria Math</vt:lpstr>
      <vt:lpstr>Cordia New</vt:lpstr>
      <vt:lpstr>Courier New</vt:lpstr>
      <vt:lpstr>Symbol</vt:lpstr>
      <vt:lpstr>Times New Roman</vt:lpstr>
      <vt:lpstr>Retrospect</vt:lpstr>
      <vt:lpstr>Equation</vt:lpstr>
      <vt:lpstr>Introduction to Fourier optics</vt:lpstr>
      <vt:lpstr>Fourier Transform (FT) in temporal domain</vt:lpstr>
      <vt:lpstr>Fourier Transform in spatial domain </vt:lpstr>
      <vt:lpstr>Fourier-transform pair :  spatial position x and angular spatial frequency k</vt:lpstr>
      <vt:lpstr>Problem 0 : slit function</vt:lpstr>
      <vt:lpstr>Solution</vt:lpstr>
      <vt:lpstr>Problem 1 Transform a Gaussian function</vt:lpstr>
      <vt:lpstr>Solution </vt:lpstr>
      <vt:lpstr>Solution (cont.)</vt:lpstr>
      <vt:lpstr>The Dirac Delta Function</vt:lpstr>
      <vt:lpstr>The sifting property of  function</vt:lpstr>
      <vt:lpstr>Problem 2 Fourier transform of  function</vt:lpstr>
      <vt:lpstr>Solution</vt:lpstr>
      <vt:lpstr>Solution (cont.)</vt:lpstr>
      <vt:lpstr>Problem 3 Fourier transform of asymmetric function</vt:lpstr>
      <vt:lpstr>Solution</vt:lpstr>
      <vt:lpstr>Problem 4</vt:lpstr>
      <vt:lpstr>Solution</vt:lpstr>
      <vt:lpstr>Fourier transform of two symmetrical and asymmetrical  functions</vt:lpstr>
      <vt:lpstr>Two dimensional transform</vt:lpstr>
      <vt:lpstr>Fraunhofer diffraction (1)</vt:lpstr>
      <vt:lpstr>Fruaunhofer diffraction (2)</vt:lpstr>
      <vt:lpstr>Problem 5</vt:lpstr>
      <vt:lpstr>Fraunhofer diffraction (3)</vt:lpstr>
      <vt:lpstr>Fourier method in diffraction theory</vt:lpstr>
      <vt:lpstr>Visual concept of the diffraction </vt:lpstr>
      <vt:lpstr>Problem 6 Fourier transform of a Single slit</vt:lpstr>
      <vt:lpstr>Solution</vt:lpstr>
      <vt:lpstr>Single slit Fraunhofer irradance diffraction pattern</vt:lpstr>
      <vt:lpstr>Problem 7 Fourier transform of a rectangular aperture</vt:lpstr>
      <vt:lpstr>Solution</vt:lpstr>
      <vt:lpstr>Diffraction pattern of  a grating</vt:lpstr>
      <vt:lpstr>Ronchi ruling</vt:lpstr>
      <vt:lpstr>PowerPoint Presentation</vt:lpstr>
      <vt:lpstr>PowerPoint Presentation</vt:lpstr>
      <vt:lpstr>Revisit Fraunhofer diffraction</vt:lpstr>
      <vt:lpstr>Spectrum of spatial frequencies :</vt:lpstr>
      <vt:lpstr>Problem 8</vt:lpstr>
      <vt:lpstr>Solution</vt:lpstr>
      <vt:lpstr>The DC contribution in the diffraction pattern </vt:lpstr>
      <vt:lpstr>Problem 9</vt:lpstr>
      <vt:lpstr>Solution</vt:lpstr>
      <vt:lpstr>Interpretation of the Fourier transform and its corresponding diffraction pattern</vt:lpstr>
      <vt:lpstr>Diffraction pattern from horizontal lines of varying widths</vt:lpstr>
      <vt:lpstr>Diffraction patterns from sinusoidal gratings of varying spatial frequencies</vt:lpstr>
      <vt:lpstr>Optical filtering : arrangement</vt:lpstr>
      <vt:lpstr>Optical filtering : operation</vt:lpstr>
      <vt:lpstr>4-f coherent imaging system</vt:lpstr>
      <vt:lpstr>PowerPoint Presentation</vt:lpstr>
      <vt:lpstr>Following the set up in the previous slide. Which image is produced by blocking high spatial frequency components in horizontal components?</vt:lpstr>
      <vt:lpstr>PowerPoint Presentation</vt:lpstr>
      <vt:lpstr>Improved lunar image  from Lunar orbiter</vt:lpstr>
      <vt:lpstr>Defect removal in the spatial frequency domain using two-dimensional Fourier transform of an image</vt:lpstr>
      <vt:lpstr>How does an image appear if all spots are blocked except the DC component, or undeviated diffraction?</vt:lpstr>
      <vt:lpstr>Results of high and low spatial filtering</vt:lpstr>
      <vt:lpstr>Homework#12</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Fourier optics</dc:title>
  <dc:creator>rachapak.chi@gmail.com</dc:creator>
  <cp:lastModifiedBy>Rachpak Chitaree</cp:lastModifiedBy>
  <cp:revision>126</cp:revision>
  <dcterms:created xsi:type="dcterms:W3CDTF">2020-04-24T07:47:25Z</dcterms:created>
  <dcterms:modified xsi:type="dcterms:W3CDTF">2020-11-22T14:12:39Z</dcterms:modified>
</cp:coreProperties>
</file>